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B8A2BF-40FF-A841-9348-A2547A8B23E6}" v="2" dt="2023-06-23T08:26:37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7"/>
  </p:normalViewPr>
  <p:slideViewPr>
    <p:cSldViewPr>
      <p:cViewPr varScale="1">
        <p:scale>
          <a:sx n="108" d="100"/>
          <a:sy n="108" d="100"/>
        </p:scale>
        <p:origin x="176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Ігор Соронович" userId="785738a15124b7e5" providerId="LiveId" clId="{5AB8A2BF-40FF-A841-9348-A2547A8B23E6}"/>
    <pc:docChg chg="custSel modSld">
      <pc:chgData name="Ігор Соронович" userId="785738a15124b7e5" providerId="LiveId" clId="{5AB8A2BF-40FF-A841-9348-A2547A8B23E6}" dt="2023-06-23T08:26:44.200" v="3" actId="14100"/>
      <pc:docMkLst>
        <pc:docMk/>
      </pc:docMkLst>
      <pc:sldChg chg="addSp delSp modSp mod delAnim modAnim">
        <pc:chgData name="Ігор Соронович" userId="785738a15124b7e5" providerId="LiveId" clId="{5AB8A2BF-40FF-A841-9348-A2547A8B23E6}" dt="2023-06-23T08:26:44.200" v="3" actId="14100"/>
        <pc:sldMkLst>
          <pc:docMk/>
          <pc:sldMk cId="0" sldId="271"/>
        </pc:sldMkLst>
        <pc:spChg chg="add del mod">
          <ac:chgData name="Ігор Соронович" userId="785738a15124b7e5" providerId="LiveId" clId="{5AB8A2BF-40FF-A841-9348-A2547A8B23E6}" dt="2023-06-23T08:26:37.455" v="1"/>
          <ac:spMkLst>
            <pc:docMk/>
            <pc:sldMk cId="0" sldId="271"/>
            <ac:spMk id="5" creationId="{42062F3D-B276-B2DC-8E78-94B0F490EB36}"/>
          </ac:spMkLst>
        </pc:spChg>
        <pc:picChg chg="del">
          <ac:chgData name="Ігор Соронович" userId="785738a15124b7e5" providerId="LiveId" clId="{5AB8A2BF-40FF-A841-9348-A2547A8B23E6}" dt="2023-06-23T08:26:24.976" v="0" actId="478"/>
          <ac:picMkLst>
            <pc:docMk/>
            <pc:sldMk cId="0" sldId="271"/>
            <ac:picMk id="6" creationId="{00000000-0000-0000-0000-000000000000}"/>
          </ac:picMkLst>
        </pc:picChg>
        <pc:picChg chg="add mod">
          <ac:chgData name="Ігор Соронович" userId="785738a15124b7e5" providerId="LiveId" clId="{5AB8A2BF-40FF-A841-9348-A2547A8B23E6}" dt="2023-06-23T08:26:44.200" v="3" actId="14100"/>
          <ac:picMkLst>
            <pc:docMk/>
            <pc:sldMk cId="0" sldId="271"/>
            <ac:picMk id="7" creationId="{9B80D358-CF85-C336-4391-BA9D074BC3B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42F05E-0E94-4C39-ABDE-229EAAB28BDC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49EB19-FE18-4C56-A775-77B9E43C2E0E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Заголовок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22" name="Подзаголовок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ru-RU"/>
              <a:t>Образец подзаголовка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20" name="Нижний колонтитул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Номер слайда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Овал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Овал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0" name="Прямоугольник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Овал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Овал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5" name="Содержимое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6" name="Прямоугольник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Прямоугольник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/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ru-RU"/>
              <a:t>Вставка рисунка</a:t>
            </a:r>
            <a:endParaRPr kumimoji="0" lang="en-US" dirty="0"/>
          </a:p>
        </p:txBody>
      </p:sp>
      <p:sp>
        <p:nvSpPr>
          <p:cNvPr id="9" name="Блок-схема: процесс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Блок-схема: процесс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ru-RU"/>
              <a:t>Образец текста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ru-RU"/>
              <a:t>Образец текста</a:t>
            </a:r>
          </a:p>
          <a:p>
            <a:pPr lvl="1" eaLnBrk="1" latinLnBrk="0" hangingPunct="1"/>
            <a:r>
              <a:rPr lang="ru-RU"/>
              <a:t>Второй уровень</a:t>
            </a:r>
          </a:p>
          <a:p>
            <a:pPr lvl="2" eaLnBrk="1" latinLnBrk="0" hangingPunct="1"/>
            <a:r>
              <a:rPr lang="ru-RU"/>
              <a:t>Третий уровень</a:t>
            </a:r>
          </a:p>
          <a:p>
            <a:pPr lvl="3" eaLnBrk="1" latinLnBrk="0" hangingPunct="1"/>
            <a:r>
              <a:rPr lang="ru-RU"/>
              <a:t>Четвертый уровень</a:t>
            </a:r>
          </a:p>
          <a:p>
            <a:pPr lvl="4" eaLnBrk="1" latinLnBrk="0" hangingPunct="1"/>
            <a:r>
              <a:rPr lang="ru-RU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ирог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Овал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Кольцо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Прямоугольник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5" name="Заголовок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ru-RU"/>
              <a:t>Образец заголовка</a:t>
            </a:r>
            <a:endParaRPr kumimoji="0" lang="en-US"/>
          </a:p>
        </p:txBody>
      </p:sp>
      <p:sp>
        <p:nvSpPr>
          <p:cNvPr id="9" name="Текст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ru-RU"/>
              <a:t>Образец текста</a:t>
            </a:r>
          </a:p>
          <a:p>
            <a:pPr lvl="1" eaLnBrk="1" latinLnBrk="0" hangingPunct="1"/>
            <a:r>
              <a:rPr kumimoji="0" lang="ru-RU"/>
              <a:t>Второй уровень</a:t>
            </a:r>
          </a:p>
          <a:p>
            <a:pPr lvl="2" eaLnBrk="1" latinLnBrk="0" hangingPunct="1"/>
            <a:r>
              <a:rPr kumimoji="0" lang="ru-RU"/>
              <a:t>Третий уровень</a:t>
            </a:r>
          </a:p>
          <a:p>
            <a:pPr lvl="3" eaLnBrk="1" latinLnBrk="0" hangingPunct="1"/>
            <a:r>
              <a:rPr kumimoji="0" lang="ru-RU"/>
              <a:t>Четвертый уровень</a:t>
            </a:r>
          </a:p>
          <a:p>
            <a:pPr lvl="4" eaLnBrk="1" latinLnBrk="0" hangingPunct="1"/>
            <a:r>
              <a:rPr kumimoji="0" lang="ru-RU"/>
              <a:t>Пятый уровень</a:t>
            </a:r>
            <a:endParaRPr kumimoji="0" lang="en-US"/>
          </a:p>
        </p:txBody>
      </p:sp>
      <p:sp>
        <p:nvSpPr>
          <p:cNvPr id="24" name="Дата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B106E36-FD25-4E2D-B0AA-010F637433A0}" type="datetimeFigureOut">
              <a:rPr lang="ru-RU" smtClean="0"/>
              <a:pPr/>
              <a:t>23.06.2023</a:t>
            </a:fld>
            <a:endParaRPr lang="ru-RU"/>
          </a:p>
        </p:txBody>
      </p:sp>
      <p:sp>
        <p:nvSpPr>
          <p:cNvPr id="10" name="Нижний колонтитул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ru-RU"/>
          </a:p>
        </p:txBody>
      </p:sp>
      <p:sp>
        <p:nvSpPr>
          <p:cNvPr id="22" name="Номер слайда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5" name="Прямоугольник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115616" y="0"/>
            <a:ext cx="7848872" cy="1700808"/>
          </a:xfrm>
        </p:spPr>
        <p:txBody>
          <a:bodyPr>
            <a:normAutofit/>
          </a:bodyPr>
          <a:lstStyle/>
          <a:p>
            <a:pPr algn="ctr"/>
            <a:r>
              <a:rPr lang="ru-RU" sz="28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Міністерство</a:t>
            </a:r>
            <a:r>
              <a:rPr lang="ru-RU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8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освіти</a:t>
            </a:r>
            <a:r>
              <a:rPr lang="ru-RU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8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і</a:t>
            </a:r>
            <a:r>
              <a:rPr lang="ru-RU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науки  </a:t>
            </a:r>
            <a:r>
              <a:rPr lang="ru-RU" sz="28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України</a:t>
            </a:r>
            <a:br>
              <a:rPr lang="ru-RU" sz="4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</a:br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Національний</a:t>
            </a:r>
            <a: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університет</a:t>
            </a:r>
            <a: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фізичного</a:t>
            </a:r>
            <a: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виховання</a:t>
            </a:r>
            <a: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і</a:t>
            </a:r>
            <a: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спорту </a:t>
            </a:r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України</a:t>
            </a:r>
            <a:b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</a:br>
            <a: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Кафедра </a:t>
            </a:r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хореографії</a:t>
            </a:r>
            <a: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і</a:t>
            </a:r>
            <a: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танцювальних</a:t>
            </a:r>
            <a: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видів</a:t>
            </a:r>
            <a:r>
              <a:rPr lang="ru-RU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спорту</a:t>
            </a:r>
            <a:endParaRPr lang="ru-RU" sz="2400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2699792" y="3501008"/>
            <a:ext cx="6110496" cy="3048744"/>
          </a:xfrm>
        </p:spPr>
        <p:txBody>
          <a:bodyPr>
            <a:normAutofit/>
          </a:bodyPr>
          <a:lstStyle/>
          <a:p>
            <a:pPr algn="r"/>
            <a:r>
              <a:rPr lang="ru-RU" sz="2000" dirty="0" err="1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Виконала</a:t>
            </a:r>
            <a:r>
              <a:rPr lang="ru-RU" sz="2000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 студентка ІV курсу</a:t>
            </a:r>
          </a:p>
          <a:p>
            <a:pPr algn="r"/>
            <a:r>
              <a:rPr lang="ru-RU" sz="2000" dirty="0" err="1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Денної</a:t>
            </a:r>
            <a:r>
              <a:rPr lang="ru-RU" sz="2000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 </a:t>
            </a:r>
            <a:r>
              <a:rPr lang="ru-RU" sz="2000" dirty="0" err="1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форми</a:t>
            </a:r>
            <a:r>
              <a:rPr lang="ru-RU" sz="2000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  </a:t>
            </a:r>
            <a:r>
              <a:rPr lang="ru-RU" sz="2000" dirty="0" err="1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навчання</a:t>
            </a:r>
            <a:endParaRPr lang="ru-RU" sz="2000" dirty="0">
              <a:solidFill>
                <a:schemeClr val="accent5">
                  <a:lumMod val="75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Calibri"/>
              <a:ea typeface="Calibri"/>
              <a:cs typeface="Calibri"/>
            </a:endParaRPr>
          </a:p>
          <a:p>
            <a:pPr algn="r"/>
            <a:r>
              <a:rPr lang="ru-RU" sz="2000" dirty="0" err="1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Спеціальність</a:t>
            </a:r>
            <a:r>
              <a:rPr lang="ru-RU" sz="2000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 024 «</a:t>
            </a:r>
            <a:r>
              <a:rPr lang="ru-RU" sz="2000" dirty="0" err="1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Хореографія</a:t>
            </a:r>
            <a:r>
              <a:rPr lang="ru-RU" sz="2000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»</a:t>
            </a:r>
          </a:p>
          <a:p>
            <a:pPr algn="r"/>
            <a:r>
              <a:rPr lang="ru-RU" sz="2000" dirty="0" err="1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Група</a:t>
            </a:r>
            <a:r>
              <a:rPr lang="ru-RU" sz="2000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 41-хт2</a:t>
            </a:r>
          </a:p>
          <a:p>
            <a:pPr algn="r"/>
            <a:r>
              <a:rPr lang="uk-UA" sz="2000" dirty="0" err="1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Васіна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 Ольга Євгенівна</a:t>
            </a:r>
          </a:p>
          <a:p>
            <a:pPr algn="r"/>
            <a:r>
              <a:rPr lang="uk-UA" sz="2000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Викладач: </a:t>
            </a:r>
            <a:endParaRPr lang="ru-RU" sz="2000" dirty="0">
              <a:solidFill>
                <a:schemeClr val="accent5">
                  <a:lumMod val="75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Calibri"/>
              <a:ea typeface="Calibri"/>
              <a:cs typeface="Calibri"/>
            </a:endParaRPr>
          </a:p>
          <a:p>
            <a:pPr algn="r"/>
            <a:r>
              <a:rPr lang="uk-UA" sz="2000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Кандидат мистецтвознавства</a:t>
            </a:r>
            <a:endParaRPr lang="ru-RU" sz="2000" dirty="0">
              <a:solidFill>
                <a:schemeClr val="accent5">
                  <a:lumMod val="75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Calibri"/>
              <a:ea typeface="Calibri"/>
              <a:cs typeface="Calibri"/>
            </a:endParaRPr>
          </a:p>
          <a:p>
            <a:pPr algn="r"/>
            <a:r>
              <a:rPr lang="uk-UA" sz="2000" dirty="0" err="1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Верховенко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 О.А.</a:t>
            </a:r>
            <a:endParaRPr lang="ru-RU" sz="2000" dirty="0">
              <a:solidFill>
                <a:schemeClr val="accent5">
                  <a:lumMod val="75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Calibri"/>
              <a:ea typeface="Calibri"/>
              <a:cs typeface="Calibri"/>
            </a:endParaRPr>
          </a:p>
          <a:p>
            <a:pPr algn="r"/>
            <a:endParaRPr lang="ru-RU" sz="2000" dirty="0">
              <a:solidFill>
                <a:schemeClr val="accent5">
                  <a:lumMod val="75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Calibri"/>
              <a:ea typeface="Calibri"/>
              <a:cs typeface="Calibri"/>
            </a:endParaRPr>
          </a:p>
        </p:txBody>
      </p:sp>
      <p:pic>
        <p:nvPicPr>
          <p:cNvPr id="4" name="Содержимое 3" descr="6c351d5884d86087d831d8a11f1a6bb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3068960"/>
            <a:ext cx="3275856" cy="34470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971600" y="2132856"/>
            <a:ext cx="81724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dirty="0" err="1">
                <a:solidFill>
                  <a:schemeClr val="tx2">
                    <a:lumMod val="75000"/>
                    <a:lumOff val="2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Презентац</a:t>
            </a:r>
            <a:r>
              <a:rPr lang="uk-UA" sz="2400" dirty="0" err="1">
                <a:solidFill>
                  <a:schemeClr val="tx2">
                    <a:lumMod val="75000"/>
                    <a:lumOff val="2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ія</a:t>
            </a:r>
            <a:r>
              <a:rPr lang="uk-UA" sz="2400" dirty="0">
                <a:solidFill>
                  <a:schemeClr val="tx2">
                    <a:lumMod val="75000"/>
                    <a:lumOff val="2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  до постановки</a:t>
            </a:r>
          </a:p>
          <a:p>
            <a:pPr algn="ctr"/>
            <a:r>
              <a:rPr lang="uk-UA" sz="2800" b="1" dirty="0">
                <a:solidFill>
                  <a:schemeClr val="tx2">
                    <a:lumMod val="75000"/>
                    <a:lumOff val="2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«5 мов кохання»</a:t>
            </a:r>
          </a:p>
          <a:p>
            <a:pPr algn="ctr"/>
            <a:r>
              <a:rPr lang="uk-UA" sz="2800" dirty="0">
                <a:solidFill>
                  <a:schemeClr val="tx2">
                    <a:lumMod val="75000"/>
                    <a:lumOff val="2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Хореографічна картина</a:t>
            </a:r>
            <a:endParaRPr lang="ru-RU" sz="2800" dirty="0">
              <a:solidFill>
                <a:schemeClr val="tx2">
                  <a:lumMod val="75000"/>
                  <a:lumOff val="25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Calibri"/>
              <a:ea typeface="Calibri"/>
              <a:cs typeface="Calibri"/>
            </a:endParaRPr>
          </a:p>
          <a:p>
            <a:pPr algn="ctr"/>
            <a:endParaRPr lang="ru-RU" sz="2400" i="1" dirty="0">
              <a:solidFill>
                <a:schemeClr val="tx2">
                  <a:lumMod val="75000"/>
                  <a:lumOff val="25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488668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Calibri"/>
                <a:ea typeface="Calibri"/>
                <a:cs typeface="Calibri"/>
              </a:rPr>
              <a:t>Київ 2023</a:t>
            </a:r>
            <a:endParaRPr lang="ru-RU" sz="2000" b="1" dirty="0">
              <a:solidFill>
                <a:schemeClr val="accent5">
                  <a:lumMod val="75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436096" y="692696"/>
            <a:ext cx="3707904" cy="3960440"/>
          </a:xfrm>
        </p:spPr>
        <p:txBody>
          <a:bodyPr/>
          <a:lstStyle/>
          <a:p>
            <a:pPr algn="ctr"/>
            <a:r>
              <a:rPr lang="uk-UA" sz="3200" dirty="0">
                <a:latin typeface="Calibri" pitchFamily="34" charset="0"/>
                <a:cs typeface="Calibri" pitchFamily="34" charset="0"/>
              </a:rPr>
              <a:t>ТВОРЧИЙ ЗАДУМ</a:t>
            </a:r>
            <a:br>
              <a:rPr lang="ru-RU" sz="2400" dirty="0">
                <a:latin typeface="Calibri" pitchFamily="34" charset="0"/>
                <a:cs typeface="Calibri" pitchFamily="34" charset="0"/>
              </a:rPr>
            </a:br>
            <a:r>
              <a:rPr lang="uk-UA" sz="2400" dirty="0">
                <a:latin typeface="Calibri" pitchFamily="34" charset="0"/>
                <a:cs typeface="Calibri" pitchFamily="34" charset="0"/>
              </a:rPr>
              <a:t> </a:t>
            </a:r>
            <a:br>
              <a:rPr lang="ru-RU" sz="2400" dirty="0">
                <a:latin typeface="Calibri" pitchFamily="34" charset="0"/>
                <a:cs typeface="Calibri" pitchFamily="34" charset="0"/>
              </a:rPr>
            </a:br>
            <a:r>
              <a:rPr lang="uk-UA" sz="2400" u="sng" dirty="0">
                <a:latin typeface="Calibri" pitchFamily="34" charset="0"/>
                <a:cs typeface="Calibri" pitchFamily="34" charset="0"/>
              </a:rPr>
              <a:t>Форма</a:t>
            </a:r>
            <a:r>
              <a:rPr lang="uk-UA" sz="2400" b="0" u="sng" dirty="0">
                <a:latin typeface="Calibri" pitchFamily="34" charset="0"/>
                <a:cs typeface="Calibri" pitchFamily="34" charset="0"/>
              </a:rPr>
              <a:t> </a:t>
            </a:r>
            <a:r>
              <a:rPr lang="uk-UA" sz="2400" b="0" dirty="0">
                <a:latin typeface="Calibri" pitchFamily="34" charset="0"/>
                <a:cs typeface="Calibri" pitchFamily="34" charset="0"/>
              </a:rPr>
              <a:t>– </a:t>
            </a:r>
            <a:r>
              <a:rPr lang="uk-UA" sz="2400" b="0">
                <a:latin typeface="Calibri" pitchFamily="34" charset="0"/>
                <a:cs typeface="Calibri" pitchFamily="34" charset="0"/>
              </a:rPr>
              <a:t>хореографічна картина.</a:t>
            </a:r>
            <a:br>
              <a:rPr lang="ru-RU" sz="2400" u="sng" dirty="0">
                <a:latin typeface="Calibri" pitchFamily="34" charset="0"/>
                <a:cs typeface="Calibri" pitchFamily="34" charset="0"/>
              </a:rPr>
            </a:br>
            <a:r>
              <a:rPr lang="uk-UA" sz="2400" u="sng" dirty="0">
                <a:latin typeface="Calibri" pitchFamily="34" charset="0"/>
                <a:cs typeface="Calibri" pitchFamily="34" charset="0"/>
              </a:rPr>
              <a:t>Жанр</a:t>
            </a:r>
            <a:r>
              <a:rPr lang="uk-UA" sz="2400" b="0" u="sng" dirty="0">
                <a:latin typeface="Calibri" pitchFamily="34" charset="0"/>
                <a:cs typeface="Calibri" pitchFamily="34" charset="0"/>
              </a:rPr>
              <a:t> </a:t>
            </a:r>
            <a:r>
              <a:rPr lang="uk-UA" sz="2400" b="0" dirty="0">
                <a:latin typeface="Calibri" pitchFamily="34" charset="0"/>
                <a:cs typeface="Calibri" pitchFamily="34" charset="0"/>
              </a:rPr>
              <a:t>– ліричний.</a:t>
            </a:r>
            <a:br>
              <a:rPr lang="ru-RU" sz="2400" u="sng" dirty="0">
                <a:latin typeface="Calibri" pitchFamily="34" charset="0"/>
                <a:cs typeface="Calibri" pitchFamily="34" charset="0"/>
              </a:rPr>
            </a:br>
            <a:r>
              <a:rPr lang="uk-UA" sz="2400" u="sng" dirty="0">
                <a:latin typeface="Calibri" pitchFamily="34" charset="0"/>
                <a:cs typeface="Calibri" pitchFamily="34" charset="0"/>
              </a:rPr>
              <a:t>Вид</a:t>
            </a:r>
            <a:r>
              <a:rPr lang="uk-UA" sz="2400" b="0" u="sng" dirty="0">
                <a:latin typeface="Calibri" pitchFamily="34" charset="0"/>
                <a:cs typeface="Calibri" pitchFamily="34" charset="0"/>
              </a:rPr>
              <a:t>  </a:t>
            </a:r>
            <a:r>
              <a:rPr lang="uk-UA" sz="2400" b="0" dirty="0">
                <a:latin typeface="Calibri" pitchFamily="34" charset="0"/>
                <a:cs typeface="Calibri" pitchFamily="34" charset="0"/>
              </a:rPr>
              <a:t>-  hip-</a:t>
            </a:r>
            <a:r>
              <a:rPr lang="uk-UA" sz="2400" b="0" dirty="0" err="1">
                <a:latin typeface="Calibri" pitchFamily="34" charset="0"/>
                <a:cs typeface="Calibri" pitchFamily="34" charset="0"/>
              </a:rPr>
              <a:t>hop</a:t>
            </a:r>
            <a:r>
              <a:rPr lang="uk-UA" sz="2400" b="0" dirty="0">
                <a:latin typeface="Calibri" pitchFamily="34" charset="0"/>
                <a:cs typeface="Calibri" pitchFamily="34" charset="0"/>
              </a:rPr>
              <a:t>, </a:t>
            </a:r>
            <a:r>
              <a:rPr lang="uk-UA" sz="2400" b="0" dirty="0" err="1">
                <a:latin typeface="Calibri" pitchFamily="34" charset="0"/>
                <a:cs typeface="Calibri" pitchFamily="34" charset="0"/>
              </a:rPr>
              <a:t>contemporari</a:t>
            </a:r>
            <a:r>
              <a:rPr lang="uk-UA" sz="2400" b="0" dirty="0">
                <a:latin typeface="Calibri" pitchFamily="34" charset="0"/>
                <a:cs typeface="Calibri" pitchFamily="34" charset="0"/>
              </a:rPr>
              <a:t>, бальні танці</a:t>
            </a:r>
            <a:br>
              <a:rPr lang="ru-RU" dirty="0"/>
            </a:b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7" name="Рисунок 6" descr="тень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196752"/>
            <a:ext cx="3240360" cy="3978444"/>
          </a:xfrm>
        </p:spPr>
      </p:pic>
      <p:sp>
        <p:nvSpPr>
          <p:cNvPr id="8" name="Сердце 7"/>
          <p:cNvSpPr/>
          <p:nvPr/>
        </p:nvSpPr>
        <p:spPr>
          <a:xfrm>
            <a:off x="2771800" y="5229200"/>
            <a:ext cx="432048" cy="360040"/>
          </a:xfrm>
          <a:prstGeom prst="hear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4644008" y="1844824"/>
            <a:ext cx="4248472" cy="396044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1162050"/>
          </a:xfrm>
        </p:spPr>
        <p:txBody>
          <a:bodyPr>
            <a:norm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uk-UA" sz="4400" cap="none" dirty="0">
                <a:ln/>
                <a:solidFill>
                  <a:schemeClr val="accent5">
                    <a:tint val="50000"/>
                    <a:satMod val="180000"/>
                  </a:schemeClr>
                </a:solidFill>
                <a:effectLst/>
              </a:rPr>
              <a:t>ІДЕЙНО-ТЕМАТИЧНИЙ АНАЛІЗ</a:t>
            </a:r>
            <a:br>
              <a:rPr lang="ru-RU" sz="3600" cap="none" dirty="0">
                <a:ln/>
                <a:solidFill>
                  <a:schemeClr val="accent5">
                    <a:tint val="50000"/>
                    <a:satMod val="180000"/>
                  </a:schemeClr>
                </a:solidFill>
                <a:effectLst/>
              </a:rPr>
            </a:br>
            <a:endParaRPr lang="ru-RU" sz="3600" cap="none" dirty="0">
              <a:ln/>
              <a:solidFill>
                <a:schemeClr val="accent5">
                  <a:tint val="50000"/>
                  <a:satMod val="180000"/>
                </a:schemeClr>
              </a:solidFill>
              <a:effectLst/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9828584" y="836712"/>
            <a:ext cx="3810000" cy="698500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0" y="1772816"/>
            <a:ext cx="4644008" cy="4712643"/>
          </a:xfrm>
        </p:spPr>
        <p:txBody>
          <a:bodyPr>
            <a:normAutofit fontScale="92500"/>
          </a:bodyPr>
          <a:lstStyle/>
          <a:p>
            <a:pPr>
              <a:buClr>
                <a:schemeClr val="accent5">
                  <a:lumMod val="75000"/>
                </a:schemeClr>
              </a:buClr>
            </a:pPr>
            <a:r>
              <a:rPr lang="uk-UA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Тема:</a:t>
            </a:r>
            <a:r>
              <a:rPr lang="uk-UA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br>
              <a:rPr lang="uk-UA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</a:br>
            <a:r>
              <a:rPr lang="uk-UA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Розмова дівчат про кохання</a:t>
            </a:r>
            <a:endParaRPr lang="ru-RU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accent5">
                  <a:lumMod val="75000"/>
                </a:schemeClr>
              </a:buClr>
            </a:pPr>
            <a:r>
              <a:rPr lang="uk-UA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Ідея: </a:t>
            </a:r>
            <a:br>
              <a:rPr lang="uk-UA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</a:br>
            <a:r>
              <a:rPr lang="uk-UA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5 подружок – 5 мов кохання. Кохання в усіх його проявах.</a:t>
            </a:r>
          </a:p>
          <a:p>
            <a:pPr>
              <a:buClr>
                <a:schemeClr val="accent5">
                  <a:lumMod val="75000"/>
                </a:schemeClr>
              </a:buClr>
            </a:pPr>
            <a:r>
              <a:rPr lang="uk-UA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Музичний матеріал:</a:t>
            </a:r>
            <a:br>
              <a:rPr lang="uk-UA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</a:br>
            <a:r>
              <a:rPr lang="uk-UA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1. Звуковий ефект (звук міста) з </a:t>
            </a:r>
            <a:r>
              <a:rPr lang="uk-UA" sz="2800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інтернет</a:t>
            </a:r>
            <a:r>
              <a:rPr lang="uk-UA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 - ресурсу</a:t>
            </a:r>
            <a:br>
              <a:rPr lang="uk-UA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</a:br>
            <a:r>
              <a:rPr lang="uk-UA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2. </a:t>
            </a:r>
            <a:r>
              <a:rPr lang="en-US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Sting</a:t>
            </a:r>
            <a:r>
              <a:rPr lang="uk-UA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 «</a:t>
            </a:r>
            <a:r>
              <a:rPr lang="en-US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Shape of my heart</a:t>
            </a:r>
            <a:r>
              <a:rPr lang="uk-UA" sz="28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»</a:t>
            </a:r>
            <a:endParaRPr lang="ru-RU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accent5">
                  <a:lumMod val="75000"/>
                </a:schemeClr>
              </a:buClr>
            </a:pPr>
            <a:endParaRPr lang="ru-RU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Рисунок 4" descr="подлужки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1988840"/>
            <a:ext cx="3912708" cy="3672408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</p:spPr>
      </p:pic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260648"/>
            <a:ext cx="81003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000" b="1" u="sng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Діючи герої:</a:t>
            </a:r>
            <a:endParaRPr lang="ru-RU" sz="4000" u="sng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endParaRPr lang="ru-RU" sz="4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44008" y="1340768"/>
            <a:ext cx="449999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uk-UA" sz="2400" b="1" i="1" u="sng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Головні герої: </a:t>
            </a:r>
            <a:endParaRPr lang="ru-RU" sz="2400" u="sng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5 дівчат – найкращих подруг, які зустрілися погуляти ввечері і кожна розказує своє бачення кохання.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 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uk-UA" sz="2400" b="1" i="1" u="sng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Другорядні персонажі:</a:t>
            </a:r>
            <a:r>
              <a:rPr lang="uk-UA" sz="2400" u="sng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 </a:t>
            </a:r>
            <a:endParaRPr lang="ru-RU" sz="2400" u="sng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Вуличний музикант – гітарист, який починає грати пісню.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Люди, які гуляють містом (дівчина в навушниках, закохана пара, троє друзів)</a:t>
            </a:r>
            <a:br>
              <a:rPr lang="uk-UA" b="1" dirty="0"/>
            </a:br>
            <a:endParaRPr lang="ru-RU" dirty="0"/>
          </a:p>
        </p:txBody>
      </p:sp>
      <p:pic>
        <p:nvPicPr>
          <p:cNvPr id="4" name="Рисунок 3" descr="гитарист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2924944"/>
            <a:ext cx="2376264" cy="3724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Рисунок 4" descr="наушники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2273601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 descr="в подворотне.jpg"/>
          <p:cNvPicPr>
            <a:picLocks noChangeAspect="1"/>
          </p:cNvPicPr>
          <p:nvPr/>
        </p:nvPicPr>
        <p:blipFill>
          <a:blip r:embed="rId4" cstate="print"/>
          <a:srcRect l="9332" t="15000" r="9786"/>
          <a:stretch>
            <a:fillRect/>
          </a:stretch>
        </p:blipFill>
        <p:spPr>
          <a:xfrm>
            <a:off x="611560" y="2636912"/>
            <a:ext cx="2016224" cy="26366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8219256" cy="1162050"/>
          </a:xfrm>
        </p:spPr>
        <p:txBody>
          <a:bodyPr/>
          <a:lstStyle/>
          <a:p>
            <a:pPr algn="ctr"/>
            <a:r>
              <a:rPr lang="uk-UA" sz="2800" dirty="0">
                <a:latin typeface="Calibri" pitchFamily="34" charset="0"/>
                <a:cs typeface="Calibri" pitchFamily="34" charset="0"/>
              </a:rPr>
              <a:t>Обґрунтування  вибору  теми  творчого </a:t>
            </a:r>
            <a:r>
              <a:rPr lang="uk-UA" sz="2800" dirty="0" err="1">
                <a:latin typeface="Calibri" pitchFamily="34" charset="0"/>
                <a:cs typeface="Calibri" pitchFamily="34" charset="0"/>
              </a:rPr>
              <a:t>проєкту</a:t>
            </a:r>
            <a:r>
              <a:rPr lang="uk-UA" sz="2800" dirty="0">
                <a:latin typeface="Calibri" pitchFamily="34" charset="0"/>
                <a:cs typeface="Calibri" pitchFamily="34" charset="0"/>
              </a:rPr>
              <a:t>   </a:t>
            </a:r>
            <a:br>
              <a:rPr lang="ru-RU" dirty="0"/>
            </a:b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11124728" y="1556792"/>
            <a:ext cx="3810000" cy="698500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0" y="1124744"/>
            <a:ext cx="9144000" cy="3992563"/>
          </a:xfrm>
        </p:spPr>
        <p:txBody>
          <a:bodyPr/>
          <a:lstStyle/>
          <a:p>
            <a:pPr algn="ctr">
              <a:buNone/>
            </a:pPr>
            <a:r>
              <a:rPr lang="uk-UA" sz="28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Кохання</a:t>
            </a:r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 – почуття, властиве кожній людині, почуття глибокої симпатії.  Є 5 мов кохання : Слова, час, подарунки, допомога, дотик. Немає вірної і невірної мови, в кожного мова різна. Кохання – прекрасне почуття в усіх його проявах.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endParaRPr lang="ru-RU" dirty="0"/>
          </a:p>
        </p:txBody>
      </p:sp>
      <p:pic>
        <p:nvPicPr>
          <p:cNvPr id="5" name="Рисунок 4" descr="под дождем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6200000">
            <a:off x="2721597" y="1390971"/>
            <a:ext cx="3772814" cy="669674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</p:pic>
    </p:spTree>
  </p:cSld>
  <p:clrMapOvr>
    <a:masterClrMapping/>
  </p:clrMapOvr>
  <p:transition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260648"/>
            <a:ext cx="4176464" cy="295465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Мета творчого </a:t>
            </a:r>
            <a:r>
              <a:rPr lang="uk-UA" sz="2400" b="1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проєкту</a:t>
            </a:r>
            <a:r>
              <a:rPr lang="uk-UA" sz="24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:</a:t>
            </a:r>
            <a:endParaRPr lang="ru-RU" sz="24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Познайомити глядача з мовами кохання, допомогти йому обрати свою мову, щоб в подальшому житті він </a:t>
            </a:r>
            <a:r>
              <a:rPr lang="uk-UA" sz="2400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приділял</a:t>
            </a:r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 цьому увагу і був щасливим.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endParaRPr lang="ru-RU" dirty="0"/>
          </a:p>
        </p:txBody>
      </p:sp>
      <p:sp>
        <p:nvSpPr>
          <p:cNvPr id="4" name="TextBox 3"/>
          <p:cNvSpPr txBox="1"/>
          <p:nvPr/>
        </p:nvSpPr>
        <p:spPr>
          <a:xfrm>
            <a:off x="4716016" y="2060848"/>
            <a:ext cx="4211960" cy="452431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Завдання творчого </a:t>
            </a:r>
            <a:r>
              <a:rPr lang="uk-UA" sz="2400" b="1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проєкту</a:t>
            </a:r>
            <a:r>
              <a:rPr lang="uk-UA" sz="24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:</a:t>
            </a:r>
            <a:endParaRPr lang="ru-RU" sz="24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удосконалити навички у </a:t>
            </a:r>
            <a:r>
              <a:rPr lang="uk-UA" sz="2400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постановчій</a:t>
            </a:r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 роботі, а також у роботі з творчим колективом як хореограф;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створити хореографічну картину;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реалізувати на практиці мету творчого </a:t>
            </a:r>
            <a:r>
              <a:rPr lang="uk-UA" sz="2400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проєкту</a:t>
            </a:r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;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розкрити ідейно-тематичне та композиційне рішення постановки.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</p:txBody>
      </p:sp>
      <p:pic>
        <p:nvPicPr>
          <p:cNvPr id="5" name="Рисунок 4" descr="руки 2.jpg"/>
          <p:cNvPicPr>
            <a:picLocks noChangeAspect="1"/>
          </p:cNvPicPr>
          <p:nvPr/>
        </p:nvPicPr>
        <p:blipFill>
          <a:blip r:embed="rId2" cstate="print"/>
          <a:srcRect t="14250" b="17888"/>
          <a:stretch>
            <a:fillRect/>
          </a:stretch>
        </p:blipFill>
        <p:spPr>
          <a:xfrm>
            <a:off x="5580112" y="188640"/>
            <a:ext cx="3096344" cy="17466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 descr="дети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15480" y="2924944"/>
            <a:ext cx="3196409" cy="3600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Сердце 6"/>
          <p:cNvSpPr/>
          <p:nvPr/>
        </p:nvSpPr>
        <p:spPr>
          <a:xfrm>
            <a:off x="251520" y="6093296"/>
            <a:ext cx="576064" cy="576064"/>
          </a:xfrm>
          <a:prstGeom prst="hear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p:transition>
    <p:wipe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Содержимое 7" descr="тень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92455" t="29147" r="1196" b="40347"/>
          <a:stretch>
            <a:fillRect/>
          </a:stretch>
        </p:blipFill>
        <p:spPr>
          <a:xfrm>
            <a:off x="6228184" y="0"/>
            <a:ext cx="3238036" cy="12547391"/>
          </a:xfrm>
        </p:spPr>
      </p:pic>
      <p:pic>
        <p:nvPicPr>
          <p:cNvPr id="5" name="Содержимое 4" descr="тень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180528" y="-243408"/>
            <a:ext cx="6696744" cy="8189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444208" y="1844824"/>
            <a:ext cx="3168352" cy="3744416"/>
          </a:xfrm>
        </p:spPr>
        <p:txBody>
          <a:bodyPr>
            <a:noAutofit/>
          </a:bodyPr>
          <a:lstStyle/>
          <a:p>
            <a:r>
              <a:rPr lang="uk-UA" sz="2800" b="1" dirty="0">
                <a:effectLst/>
                <a:latin typeface="Calibri" pitchFamily="34" charset="0"/>
                <a:cs typeface="Calibri" pitchFamily="34" charset="0"/>
              </a:rPr>
              <a:t>Новизна творчого </a:t>
            </a:r>
            <a:r>
              <a:rPr lang="uk-UA" sz="2800" b="1" dirty="0" err="1">
                <a:effectLst/>
                <a:latin typeface="Calibri" pitchFamily="34" charset="0"/>
                <a:cs typeface="Calibri" pitchFamily="34" charset="0"/>
              </a:rPr>
              <a:t>проєкту</a:t>
            </a:r>
            <a:r>
              <a:rPr lang="uk-UA" sz="2800" dirty="0">
                <a:effectLst/>
                <a:latin typeface="Calibri" pitchFamily="34" charset="0"/>
                <a:cs typeface="Calibri" pitchFamily="34" charset="0"/>
              </a:rPr>
              <a:t> полягає в:</a:t>
            </a:r>
            <a:br>
              <a:rPr lang="ru-RU" sz="2800" dirty="0">
                <a:effectLst/>
                <a:latin typeface="Calibri" pitchFamily="34" charset="0"/>
                <a:cs typeface="Calibri" pitchFamily="34" charset="0"/>
              </a:rPr>
            </a:br>
            <a:r>
              <a:rPr lang="uk-UA" sz="2800" dirty="0">
                <a:effectLst/>
                <a:latin typeface="Calibri" pitchFamily="34" charset="0"/>
                <a:cs typeface="Calibri" pitchFamily="34" charset="0"/>
              </a:rPr>
              <a:t>оригінальних лексичних та режисерських рішеннях, які втілюються протягом усієї постановки;</a:t>
            </a:r>
            <a:br>
              <a:rPr lang="ru-RU" sz="2800" dirty="0">
                <a:effectLst/>
                <a:latin typeface="Calibri" pitchFamily="34" charset="0"/>
                <a:cs typeface="Calibri" pitchFamily="34" charset="0"/>
              </a:rPr>
            </a:br>
            <a:r>
              <a:rPr lang="uk-UA" sz="2800" dirty="0">
                <a:effectLst/>
                <a:latin typeface="Calibri" pitchFamily="34" charset="0"/>
                <a:cs typeface="Calibri" pitchFamily="34" charset="0"/>
              </a:rPr>
              <a:t>креативних методах </a:t>
            </a:r>
            <a:r>
              <a:rPr lang="uk-UA" sz="2800" dirty="0" err="1">
                <a:effectLst/>
                <a:latin typeface="Calibri" pitchFamily="34" charset="0"/>
                <a:cs typeface="Calibri" pitchFamily="34" charset="0"/>
              </a:rPr>
              <a:t>постановчої</a:t>
            </a:r>
            <a:r>
              <a:rPr lang="uk-UA" sz="2800" dirty="0">
                <a:effectLst/>
                <a:latin typeface="Calibri" pitchFamily="34" charset="0"/>
                <a:cs typeface="Calibri" pitchFamily="34" charset="0"/>
              </a:rPr>
              <a:t> та репетиційної роботи.</a:t>
            </a:r>
            <a:br>
              <a:rPr lang="ru-RU" sz="2400" dirty="0">
                <a:latin typeface="Calibri" pitchFamily="34" charset="0"/>
                <a:cs typeface="Calibri" pitchFamily="34" charset="0"/>
              </a:rPr>
            </a:br>
            <a:endParaRPr lang="ru-RU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8147248" cy="691942"/>
          </a:xfrm>
        </p:spPr>
        <p:txBody>
          <a:bodyPr>
            <a:normAutofit/>
          </a:bodyPr>
          <a:lstStyle/>
          <a:p>
            <a:pPr algn="ctr"/>
            <a:r>
              <a:rPr lang="uk-UA" sz="2800" dirty="0"/>
              <a:t>Практичне значення творчого </a:t>
            </a:r>
            <a:r>
              <a:rPr lang="uk-UA" sz="2800"/>
              <a:t>проєкту</a:t>
            </a:r>
            <a:br>
              <a:rPr lang="ru-RU" dirty="0"/>
            </a:b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0" y="908720"/>
            <a:ext cx="4860032" cy="5616624"/>
          </a:xfrm>
        </p:spPr>
        <p:txBody>
          <a:bodyPr>
            <a:noAutofit/>
          </a:bodyPr>
          <a:lstStyle/>
          <a:p>
            <a:pPr algn="ctr"/>
            <a:r>
              <a:rPr lang="uk-UA" sz="2400" dirty="0">
                <a:latin typeface="Calibri" pitchFamily="34" charset="0"/>
                <a:cs typeface="Calibri" pitchFamily="34" charset="0"/>
              </a:rPr>
              <a:t>Хореографічна картина «5 мов кохання» створена для того, щоб кожен глядач зміг понуритися в атмосферу вечірньої прогулянки, під час якої відбуваються душевні і цікаві розмови. </a:t>
            </a:r>
            <a:endParaRPr lang="ru-RU" sz="2400" dirty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uk-UA" sz="2400" dirty="0">
                <a:latin typeface="Calibri" pitchFamily="34" charset="0"/>
                <a:cs typeface="Calibri" pitchFamily="34" charset="0"/>
              </a:rPr>
              <a:t>Вона створена для того, щоб ознайомити глядача з 5 мовами кохання. Це потрібно, тому що люди, які знають свої мови кохання, мають у будь-яких відносинах більш глибокий зв’язок, легше вирішують конфлікти, і частіше задоволені своїм партнером.</a:t>
            </a:r>
            <a:endParaRPr lang="ru-RU" sz="2400" dirty="0">
              <a:latin typeface="Calibri" pitchFamily="34" charset="0"/>
              <a:cs typeface="Calibri" pitchFamily="34" charset="0"/>
            </a:endParaRPr>
          </a:p>
          <a:p>
            <a:pPr algn="ctr"/>
            <a:endParaRPr lang="ru-RU" sz="1100" dirty="0"/>
          </a:p>
        </p:txBody>
      </p:sp>
      <p:pic>
        <p:nvPicPr>
          <p:cNvPr id="5" name="Содержимое 4" descr="рисунки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004048" y="836712"/>
            <a:ext cx="3816424" cy="5760431"/>
          </a:xfrm>
          <a:ln>
            <a:solidFill>
              <a:schemeClr val="bg2">
                <a:lumMod val="25000"/>
              </a:schemeClr>
            </a:solidFill>
          </a:ln>
        </p:spPr>
      </p:pic>
    </p:spTree>
  </p:cSld>
  <p:clrMapOvr>
    <a:masterClrMapping/>
  </p:clrMapOvr>
  <p:transition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 descr="руки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49188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3491880" y="332656"/>
            <a:ext cx="5652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600" b="1" cap="all" dirty="0">
                <a:solidFill>
                  <a:schemeClr val="accent5">
                    <a:lumMod val="7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ЛІБРЕТО</a:t>
            </a:r>
            <a:endParaRPr lang="ru-RU" sz="3600" b="1" cap="all" dirty="0">
              <a:solidFill>
                <a:schemeClr val="accent5">
                  <a:lumMod val="75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491880" y="980728"/>
            <a:ext cx="5652120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4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Картина 1</a:t>
            </a:r>
            <a:endParaRPr lang="ru-RU" sz="24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 algn="ctr"/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Місто. Вечір. На вулицю виходить місцевий вуличний музикант зі своєю гітарою. Люди повиходили на прогулянки, насолодитися гарним теплим вечором. </a:t>
            </a:r>
            <a:endParaRPr lang="ru-RU" sz="20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endParaRPr lang="ru-RU" dirty="0"/>
          </a:p>
        </p:txBody>
      </p:sp>
      <p:sp>
        <p:nvSpPr>
          <p:cNvPr id="5" name="TextBox 4"/>
          <p:cNvSpPr txBox="1"/>
          <p:nvPr/>
        </p:nvSpPr>
        <p:spPr>
          <a:xfrm>
            <a:off x="3491880" y="2733794"/>
            <a:ext cx="5652120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4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Картина 2</a:t>
            </a:r>
            <a:endParaRPr lang="ru-RU" sz="24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5 подруг нарешті зустрілися і вийшли гуляти містом. Під час прогулянки дівчата розмовляли по душам і задались питанням «Що для них кохання?» У кожної дівчини своє бачення цього почуття. І по черзі кожна дівчина розповідає про своє.</a:t>
            </a:r>
            <a:endParaRPr lang="ru-RU" sz="20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 algn="ctr"/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1. Час</a:t>
            </a:r>
            <a:endParaRPr lang="ru-RU" sz="20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 algn="ctr"/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2. Допомога</a:t>
            </a:r>
            <a:endParaRPr lang="ru-RU" sz="20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 algn="ctr"/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3.Слова</a:t>
            </a:r>
            <a:endParaRPr lang="ru-RU" sz="20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 algn="ctr"/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4.Подарунки</a:t>
            </a:r>
            <a:endParaRPr lang="ru-RU" sz="20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 algn="ctr"/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5.Дотик</a:t>
            </a:r>
            <a:endParaRPr lang="ru-RU" sz="20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endParaRPr lang="ru-RU" dirty="0"/>
          </a:p>
        </p:txBody>
      </p:sp>
    </p:spTree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436096" y="2276872"/>
            <a:ext cx="3707904" cy="3874368"/>
          </a:xfrm>
        </p:spPr>
        <p:txBody>
          <a:bodyPr/>
          <a:lstStyle/>
          <a:p>
            <a:pPr algn="ctr"/>
            <a:r>
              <a:rPr lang="uk-UA" sz="32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Картина 3</a:t>
            </a:r>
            <a:br>
              <a:rPr lang="ru-RU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</a:br>
            <a:r>
              <a:rPr lang="uk-UA" sz="2800" b="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Дівчата зрозуміли, що  кожна відчуває кохання по своєму, і немає вірного, чи невірного розуміння про любов. Їм тепло на душі від такої прогулянки і душевної розмови.</a:t>
            </a:r>
            <a:br>
              <a:rPr lang="ru-RU" dirty="0"/>
            </a:br>
            <a:r>
              <a:rPr lang="uk-UA" b="0" dirty="0"/>
              <a:t> </a:t>
            </a:r>
            <a:br>
              <a:rPr lang="ru-RU" dirty="0"/>
            </a:b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7" name="Рисунок 6" descr="на окне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0237" b="10237"/>
          <a:stretch>
            <a:fillRect/>
          </a:stretch>
        </p:blipFill>
        <p:spPr/>
      </p:pic>
      <p:sp>
        <p:nvSpPr>
          <p:cNvPr id="8" name="Солнце 7"/>
          <p:cNvSpPr/>
          <p:nvPr/>
        </p:nvSpPr>
        <p:spPr>
          <a:xfrm>
            <a:off x="827584" y="4869160"/>
            <a:ext cx="648072" cy="648072"/>
          </a:xfrm>
          <a:prstGeom prst="su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uk-UA" b="1" dirty="0"/>
              <a:t>ДРАМАТУРГІЧНА ПОБУДОВА</a:t>
            </a:r>
            <a:br>
              <a:rPr lang="ru-RU" b="1" dirty="0"/>
            </a:br>
            <a:endParaRPr lang="ru-RU" dirty="0"/>
          </a:p>
        </p:txBody>
      </p:sp>
      <p:sp>
        <p:nvSpPr>
          <p:cNvPr id="3" name="TextBox 2"/>
          <p:cNvSpPr txBox="1"/>
          <p:nvPr/>
        </p:nvSpPr>
        <p:spPr>
          <a:xfrm>
            <a:off x="1187624" y="1340768"/>
            <a:ext cx="756084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4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Експозиція та зав’язка</a:t>
            </a:r>
            <a:endParaRPr lang="ru-RU" sz="24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На сцені з’являється музикант з гітарою, починає грати мелодію. Люди гуляють, дехто залишає йому гроші. Виходять 5 дівчат, розмовляють між собою.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 algn="ctr"/>
            <a:r>
              <a:rPr lang="uk-UA" sz="24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Розвиток дії</a:t>
            </a:r>
            <a:endParaRPr lang="ru-RU" sz="24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Дівчата по черзі розповідають про свою мову кохання. По черзі солірують, інші допомагають передати сенс, танцюючи на фоні.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pPr algn="ctr"/>
            <a:r>
              <a:rPr lang="uk-UA" sz="24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Кульмінація і розв'язка:</a:t>
            </a:r>
            <a:endParaRPr lang="ru-RU" sz="24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Танцюють разом, тим самим показуючи єдність всіх мов в одному і дуже красивому почутті – КОХАННІ.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r>
              <a:rPr lang="uk-UA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В кінці продовжують прогулянку і уходять зі сцени посміхаючись і розмовляючи.</a:t>
            </a:r>
            <a:endParaRPr lang="ru-RU" sz="2400" dirty="0">
              <a:solidFill>
                <a:schemeClr val="accent5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  <a:p>
            <a:endParaRPr lang="ru-RU" dirty="0"/>
          </a:p>
        </p:txBody>
      </p:sp>
    </p:spTree>
  </p:cSld>
  <p:clrMapOvr>
    <a:masterClrMapping/>
  </p:clrMapOvr>
  <p:transition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04056"/>
          </a:xfrm>
        </p:spPr>
        <p:txBody>
          <a:bodyPr>
            <a:normAutofit/>
          </a:bodyPr>
          <a:lstStyle/>
          <a:p>
            <a:pPr algn="ctr"/>
            <a:r>
              <a:rPr lang="uk-UA" sz="3600" dirty="0"/>
              <a:t>ОПИС КОСТЮМІВ </a:t>
            </a:r>
            <a:endParaRPr lang="ru-RU" sz="3600" dirty="0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0" y="593304"/>
            <a:ext cx="5652120" cy="6264696"/>
          </a:xfrm>
        </p:spPr>
        <p:txBody>
          <a:bodyPr>
            <a:normAutofit lnSpcReduction="10000"/>
          </a:bodyPr>
          <a:lstStyle/>
          <a:p>
            <a:r>
              <a:rPr lang="uk-UA" sz="20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Музикант: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 джинси, біла футболка, розстібнута сорочка синього кольору, кросівки (повсякденний одяг)</a:t>
            </a:r>
            <a:endParaRPr lang="ru-RU" sz="20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0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Подруги:</a:t>
            </a:r>
            <a:endParaRPr lang="ru-RU" sz="20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0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1) Дотик : 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білі штани, білий м’який </a:t>
            </a:r>
            <a:r>
              <a:rPr lang="uk-UA" sz="2000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оверсайз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 светр, білі кросівки, волосся розпущене, макіяж </a:t>
            </a:r>
            <a:r>
              <a:rPr lang="uk-UA" sz="2000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нюдовий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, повсякденний.</a:t>
            </a:r>
            <a:endParaRPr lang="ru-RU" sz="20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0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2) Слова: 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джинси блакитні широкі, світлі кросівки, білий топ і біла сорочка, волосся зібране в низький хвіст, повсякденний макіяж, акцент на губи.</a:t>
            </a:r>
            <a:endParaRPr lang="ru-RU" sz="20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0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3)Допомога: 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блакитні джинси широкі, світлі кросівки, білий гольф, волосся зібране в низький пучок, макіяж </a:t>
            </a:r>
            <a:r>
              <a:rPr lang="uk-UA" sz="2000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нюдовий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ru-RU" sz="20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0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4)Час: 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білі штани, блакитна футболка </a:t>
            </a:r>
            <a:r>
              <a:rPr lang="uk-UA" sz="2000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оверсайз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, світлі кросівки, аксесуар – годинник на руці, волосся зібране в високий хвіст, макіяж повсякденний.</a:t>
            </a:r>
            <a:endParaRPr lang="ru-RU" sz="20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uk-UA" sz="20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5)Подарунки : 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білі штани, білий топ і біла сорочка, волосся зібране в низький пучок. </a:t>
            </a:r>
            <a:r>
              <a:rPr lang="uk-UA" sz="2000" dirty="0" err="1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Аксесуари-</a:t>
            </a:r>
            <a:r>
              <a:rPr lang="uk-UA" sz="20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 сережки, браслет, сумка маленька, макіяж повсякденний.</a:t>
            </a:r>
            <a:endParaRPr lang="ru-RU" sz="2000" b="1" dirty="0">
              <a:solidFill>
                <a:schemeClr val="accent5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endParaRPr lang="ru-RU" dirty="0"/>
          </a:p>
        </p:txBody>
      </p:sp>
      <p:pic>
        <p:nvPicPr>
          <p:cNvPr id="5" name="Содержимое 4" descr="балкон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652120" y="908720"/>
            <a:ext cx="3240360" cy="56191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1162050"/>
          </a:xfrm>
        </p:spPr>
        <p:txBody>
          <a:bodyPr/>
          <a:lstStyle/>
          <a:p>
            <a:pPr algn="ctr"/>
            <a:r>
              <a:rPr lang="uk-UA" sz="3600" dirty="0"/>
              <a:t>Декорації</a:t>
            </a:r>
            <a:br>
              <a:rPr lang="uk-UA" sz="2800" dirty="0">
                <a:effectLst/>
                <a:latin typeface="Calibri" pitchFamily="34" charset="0"/>
                <a:cs typeface="Calibri" pitchFamily="34" charset="0"/>
              </a:rPr>
            </a:br>
            <a:br>
              <a:rPr lang="ru-RU" sz="2800" b="0" dirty="0">
                <a:effectLst/>
                <a:latin typeface="Calibri" pitchFamily="34" charset="0"/>
                <a:cs typeface="Calibri" pitchFamily="34" charset="0"/>
              </a:rPr>
            </a:br>
            <a:r>
              <a:rPr lang="uk-UA" sz="2400" b="0" dirty="0">
                <a:effectLst/>
                <a:latin typeface="Calibri" pitchFamily="34" charset="0"/>
                <a:cs typeface="Calibri" pitchFamily="34" charset="0"/>
              </a:rPr>
              <a:t>Проектор на фоні зображує картинку вулиці  ввечері.</a:t>
            </a:r>
            <a:br>
              <a:rPr lang="ru-RU" dirty="0"/>
            </a:b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9684568" y="1268760"/>
            <a:ext cx="487288" cy="698500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5" name="Содержимое 4" descr="ГОРОД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844824"/>
            <a:ext cx="7272808" cy="48355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436096" y="908720"/>
            <a:ext cx="3707904" cy="6151240"/>
          </a:xfrm>
        </p:spPr>
        <p:txBody>
          <a:bodyPr/>
          <a:lstStyle/>
          <a:p>
            <a:r>
              <a:rPr lang="uk-UA" dirty="0">
                <a:latin typeface="Calibri" pitchFamily="34" charset="0"/>
                <a:cs typeface="Calibri" pitchFamily="34" charset="0"/>
              </a:rPr>
              <a:t>1) </a:t>
            </a:r>
            <a:r>
              <a:rPr lang="uk-UA" b="0" dirty="0">
                <a:latin typeface="Calibri" pitchFamily="34" charset="0"/>
                <a:cs typeface="Calibri" pitchFamily="34" charset="0"/>
              </a:rPr>
              <a:t>Загальне освітлення сцени приглушене, тепле.</a:t>
            </a:r>
            <a:br>
              <a:rPr lang="ru-RU" dirty="0">
                <a:latin typeface="Calibri" pitchFamily="34" charset="0"/>
                <a:cs typeface="Calibri" pitchFamily="34" charset="0"/>
              </a:rPr>
            </a:br>
            <a:r>
              <a:rPr lang="uk-UA" dirty="0">
                <a:latin typeface="Calibri" pitchFamily="34" charset="0"/>
                <a:cs typeface="Calibri" pitchFamily="34" charset="0"/>
              </a:rPr>
              <a:t>2) </a:t>
            </a:r>
            <a:r>
              <a:rPr lang="uk-UA" b="0" dirty="0">
                <a:latin typeface="Calibri" pitchFamily="34" charset="0"/>
                <a:cs typeface="Calibri" pitchFamily="34" charset="0"/>
              </a:rPr>
              <a:t>Коли виходить музикант и починає грати на гітарі – світло спрямоване на нього,жовтого кольору, відображає жовте світло вуличних ліхтарів. Реквізит - гітара , шляпа для грошей.</a:t>
            </a:r>
            <a:br>
              <a:rPr lang="ru-RU" dirty="0">
                <a:latin typeface="Calibri" pitchFamily="34" charset="0"/>
                <a:cs typeface="Calibri" pitchFamily="34" charset="0"/>
              </a:rPr>
            </a:br>
            <a:r>
              <a:rPr lang="uk-UA" dirty="0">
                <a:latin typeface="Calibri" pitchFamily="34" charset="0"/>
                <a:cs typeface="Calibri" pitchFamily="34" charset="0"/>
              </a:rPr>
              <a:t>3)</a:t>
            </a:r>
            <a:r>
              <a:rPr lang="uk-UA" b="0" dirty="0">
                <a:latin typeface="Calibri" pitchFamily="34" charset="0"/>
                <a:cs typeface="Calibri" pitchFamily="34" charset="0"/>
              </a:rPr>
              <a:t>Коли починають гуляти люди - світло статичне, в акцентом на музиканта. </a:t>
            </a:r>
            <a:br>
              <a:rPr lang="ru-RU" dirty="0">
                <a:latin typeface="Calibri" pitchFamily="34" charset="0"/>
                <a:cs typeface="Calibri" pitchFamily="34" charset="0"/>
              </a:rPr>
            </a:br>
            <a:r>
              <a:rPr lang="uk-UA" dirty="0">
                <a:latin typeface="Calibri" pitchFamily="34" charset="0"/>
                <a:cs typeface="Calibri" pitchFamily="34" charset="0"/>
              </a:rPr>
              <a:t>4)</a:t>
            </a:r>
            <a:r>
              <a:rPr lang="uk-UA" b="0" dirty="0">
                <a:latin typeface="Calibri" pitchFamily="34" charset="0"/>
                <a:cs typeface="Calibri" pitchFamily="34" charset="0"/>
              </a:rPr>
              <a:t>Дівчата виходять на сцену, акцент світла переходить на них, коли вони танцюють – світло статичне.</a:t>
            </a:r>
            <a:br>
              <a:rPr lang="ru-RU" dirty="0">
                <a:latin typeface="Calibri" pitchFamily="34" charset="0"/>
                <a:cs typeface="Calibri" pitchFamily="34" charset="0"/>
              </a:rPr>
            </a:br>
            <a:r>
              <a:rPr lang="uk-UA" dirty="0">
                <a:latin typeface="Calibri" pitchFamily="34" charset="0"/>
                <a:cs typeface="Calibri" pitchFamily="34" charset="0"/>
              </a:rPr>
              <a:t>5) </a:t>
            </a:r>
            <a:r>
              <a:rPr lang="uk-UA" b="0" dirty="0">
                <a:latin typeface="Calibri" pitchFamily="34" charset="0"/>
                <a:cs typeface="Calibri" pitchFamily="34" charset="0"/>
              </a:rPr>
              <a:t>Коли дівчата йдуть зі сцени - світ поступово зникає.</a:t>
            </a:r>
            <a:br>
              <a:rPr lang="ru-RU" dirty="0"/>
            </a:br>
            <a:endParaRPr lang="ru-RU" dirty="0"/>
          </a:p>
        </p:txBody>
      </p:sp>
      <p:pic>
        <p:nvPicPr>
          <p:cNvPr id="6" name="Рисунок 5" descr="лампа тень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38787" r="10389" b="11810"/>
          <a:stretch>
            <a:fillRect/>
          </a:stretch>
        </p:blipFill>
        <p:spPr>
          <a:xfrm>
            <a:off x="1043608" y="1340768"/>
            <a:ext cx="3960440" cy="3816424"/>
          </a:xfrm>
        </p:spPr>
      </p:pic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-1404664" y="4077072"/>
            <a:ext cx="360040" cy="477416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5" name="TextBox 4"/>
          <p:cNvSpPr txBox="1"/>
          <p:nvPr/>
        </p:nvSpPr>
        <p:spPr>
          <a:xfrm>
            <a:off x="0" y="18864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600" b="1" cap="all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Світло та реквізит</a:t>
            </a:r>
            <a:endParaRPr lang="ru-RU" sz="3600" b="1" cap="all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endParaRPr lang="ru-RU" dirty="0"/>
          </a:p>
        </p:txBody>
      </p:sp>
    </p:spTree>
  </p:cSld>
  <p:clrMapOvr>
    <a:masterClrMapping/>
  </p:clrMapOvr>
  <p:transition>
    <p:wipe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62050"/>
          </a:xfrm>
        </p:spPr>
        <p:txBody>
          <a:bodyPr>
            <a:normAutofit/>
          </a:bodyPr>
          <a:lstStyle/>
          <a:p>
            <a:pPr algn="ctr"/>
            <a:endParaRPr lang="ru-RU" sz="5400" dirty="0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-4212976" y="2420888"/>
            <a:ext cx="3810000" cy="698500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7" name="Васіні відео.MP4">
            <a:hlinkClick r:id="" action="ppaction://media"/>
            <a:extLst>
              <a:ext uri="{FF2B5EF4-FFF2-40B4-BE49-F238E27FC236}">
                <a16:creationId xmlns:a16="http://schemas.microsoft.com/office/drawing/2014/main" id="{9B80D358-CF85-C336-4391-BA9D074BC3B9}"/>
              </a:ext>
            </a:extLst>
          </p:cNvPr>
          <p:cNvPicPr>
            <a:picLocks noGrp="1" noChangeAspect="1"/>
          </p:cNvPicPr>
          <p:nvPr>
            <p:ph sz="half"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8004" y="1207873"/>
            <a:ext cx="9135950" cy="510144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88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4509120"/>
            <a:ext cx="9144000" cy="1162050"/>
          </a:xfrm>
        </p:spPr>
        <p:txBody>
          <a:bodyPr/>
          <a:lstStyle/>
          <a:p>
            <a:pPr algn="ctr"/>
            <a:r>
              <a:rPr lang="uk-UA" sz="3600" dirty="0"/>
              <a:t>Дякую за увагу!</a:t>
            </a:r>
            <a:endParaRPr lang="ru-RU" sz="3600" dirty="0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-1332656" y="1484784"/>
            <a:ext cx="514400" cy="698500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5" name="Содержимое 4" descr="цветы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627784" y="620688"/>
            <a:ext cx="3992563" cy="3992563"/>
          </a:xfrm>
          <a:ln>
            <a:solidFill>
              <a:schemeClr val="bg2">
                <a:lumMod val="50000"/>
              </a:schemeClr>
            </a:solidFill>
          </a:ln>
        </p:spPr>
      </p:pic>
      <p:sp>
        <p:nvSpPr>
          <p:cNvPr id="6" name="Сердце 5"/>
          <p:cNvSpPr/>
          <p:nvPr/>
        </p:nvSpPr>
        <p:spPr>
          <a:xfrm>
            <a:off x="4283968" y="5733256"/>
            <a:ext cx="936104" cy="908720"/>
          </a:xfrm>
          <a:prstGeom prst="hear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p:transition>
    <p:wedg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Солнцестояние">
  <a:themeElements>
    <a:clrScheme name="Солнцестояние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Солнцестояние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Солнцестояние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355</TotalTime>
  <Words>899</Words>
  <Application>Microsoft Macintosh PowerPoint</Application>
  <PresentationFormat>Экран (4:3)</PresentationFormat>
  <Paragraphs>69</Paragraphs>
  <Slides>16</Slides>
  <Notes>0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16</vt:i4>
      </vt:variant>
    </vt:vector>
  </HeadingPairs>
  <TitlesOfParts>
    <vt:vector size="23" baseType="lpstr">
      <vt:lpstr>Arial</vt:lpstr>
      <vt:lpstr>Calibri</vt:lpstr>
      <vt:lpstr>Corbel</vt:lpstr>
      <vt:lpstr>Gill Sans MT</vt:lpstr>
      <vt:lpstr>Verdana</vt:lpstr>
      <vt:lpstr>Wingdings 2</vt:lpstr>
      <vt:lpstr>Солнцестояние</vt:lpstr>
      <vt:lpstr>Міністерство освіти і науки  України Національний університет фізичного виховання і спорту України Кафедра хореографії і танцювальних видів спорту</vt:lpstr>
      <vt:lpstr>ТВОРЧИЙ ЗАДУМ   Форма – хореографічна картина. Жанр – ліричний. Вид  -  hip-hop, contemporari, бальні танці </vt:lpstr>
      <vt:lpstr>ІДЕЙНО-ТЕМАТИЧНИЙ АНАЛІЗ </vt:lpstr>
      <vt:lpstr>Презентация PowerPoint</vt:lpstr>
      <vt:lpstr>Обґрунтування  вибору  теми  творчого проєкту    </vt:lpstr>
      <vt:lpstr>Презентация PowerPoint</vt:lpstr>
      <vt:lpstr>Новизна творчого проєкту полягає в: оригінальних лексичних та режисерських рішеннях, які втілюються протягом усієї постановки; креативних методах постановчої та репетиційної роботи. </vt:lpstr>
      <vt:lpstr>Практичне значення творчого проєкту </vt:lpstr>
      <vt:lpstr>Презентация PowerPoint</vt:lpstr>
      <vt:lpstr>Картина 3 Дівчата зрозуміли, що  кожна відчуває кохання по своєму, і немає вірного, чи невірного розуміння про любов. Їм тепло на душі від такої прогулянки і душевної розмови.   </vt:lpstr>
      <vt:lpstr>ДРАМАТУРГІЧНА ПОБУДОВА </vt:lpstr>
      <vt:lpstr>ОПИС КОСТЮМІВ </vt:lpstr>
      <vt:lpstr>Декорації  Проектор на фоні зображує картинку вулиці  ввечері. </vt:lpstr>
      <vt:lpstr>1) Загальне освітлення сцени приглушене, тепле. 2) Коли виходить музикант и починає грати на гітарі – світло спрямоване на нього,жовтого кольору, відображає жовте світло вуличних ліхтарів. Реквізит - гітара , шляпа для грошей. 3)Коли починають гуляти люди - світло статичне, в акцентом на музиканта.  4)Дівчата виходять на сцену, акцент світла переходить на них, коли вони танцюють – світло статичне. 5) Коли дівчата йдуть зі сцени - світ поступово зникає. </vt:lpstr>
      <vt:lpstr>Презентация PowerPoint</vt:lpstr>
      <vt:lpstr>Дякую за увагу!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Міністерство освіти і науки  України Національний університет фізичного виховання і спорту України Кафедра хореографії і танцювальних видів спорту</dc:title>
  <dc:creator>olga_</dc:creator>
  <cp:lastModifiedBy>Ігор Соронович</cp:lastModifiedBy>
  <cp:revision>47</cp:revision>
  <dcterms:created xsi:type="dcterms:W3CDTF">2023-03-06T17:40:15Z</dcterms:created>
  <dcterms:modified xsi:type="dcterms:W3CDTF">2023-06-23T08:26:45Z</dcterms:modified>
</cp:coreProperties>
</file>