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3" r:id="rId2"/>
    <p:sldMasterId id="2147483696" r:id="rId3"/>
    <p:sldMasterId id="2147483697" r:id="rId4"/>
    <p:sldMasterId id="2147483698" r:id="rId5"/>
  </p:sldMasterIdLst>
  <p:sldIdLst>
    <p:sldId id="257" r:id="rId6"/>
    <p:sldId id="270" r:id="rId7"/>
    <p:sldId id="271" r:id="rId8"/>
    <p:sldId id="273" r:id="rId9"/>
    <p:sldId id="278" r:id="rId10"/>
    <p:sldId id="279" r:id="rId11"/>
    <p:sldId id="280" r:id="rId12"/>
    <p:sldId id="275" r:id="rId13"/>
    <p:sldId id="276" r:id="rId14"/>
    <p:sldId id="277" r:id="rId15"/>
    <p:sldId id="281" r:id="rId16"/>
    <p:sldId id="28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8179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9912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606122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337402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2163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52649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5373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79439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0742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642402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15842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5191544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2953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50945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96838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561430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06560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34638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289279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84813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588458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892832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775113"/>
      </p:ext>
    </p:extLst>
  </p:cSld>
  <p:clrMapOvr>
    <a:masterClrMapping/>
  </p:clrMapOvr>
  <p:transition spd="slow">
    <p:wip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13018"/>
      </p:ext>
    </p:extLst>
  </p:cSld>
  <p:clrMapOvr>
    <a:masterClrMapping/>
  </p:clrMapOvr>
  <p:transition spd="slow">
    <p:wip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14401"/>
      </p:ext>
    </p:extLst>
  </p:cSld>
  <p:clrMapOvr>
    <a:masterClrMapping/>
  </p:clrMapOvr>
  <p:transition spd="slow">
    <p:wip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847455"/>
      </p:ext>
    </p:extLst>
  </p:cSld>
  <p:clrMapOvr>
    <a:masterClrMapping/>
  </p:clrMapOvr>
  <p:transition spd="slow">
    <p:wip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896893"/>
      </p:ext>
    </p:extLst>
  </p:cSld>
  <p:clrMapOvr>
    <a:masterClrMapping/>
  </p:clrMapOvr>
  <p:transition spd="slow">
    <p:wip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41510"/>
      </p:ext>
    </p:extLst>
  </p:cSld>
  <p:clrMapOvr>
    <a:masterClrMapping/>
  </p:clrMapOvr>
  <p:transition spd="slow">
    <p:wip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309871"/>
      </p:ext>
    </p:extLst>
  </p:cSld>
  <p:clrMapOvr>
    <a:masterClrMapping/>
  </p:clrMapOvr>
  <p:transition spd="slow">
    <p:wip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543134"/>
      </p:ext>
    </p:extLst>
  </p:cSld>
  <p:clrMapOvr>
    <a:masterClrMapping/>
  </p:clrMapOvr>
  <p:transition spd="slow">
    <p:wip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71701"/>
      </p:ext>
    </p:extLst>
  </p:cSld>
  <p:clrMapOvr>
    <a:masterClrMapping/>
  </p:clrMapOvr>
  <p:transition spd="slow">
    <p:wip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462398"/>
      </p:ext>
    </p:extLst>
  </p:cSld>
  <p:clrMapOvr>
    <a:masterClrMapping/>
  </p:clrMapOvr>
  <p:transition spd="slow">
    <p:wip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77712"/>
      </p:ext>
    </p:extLst>
  </p:cSld>
  <p:clrMapOvr>
    <a:masterClrMapping/>
  </p:clrMapOvr>
  <p:transition spd="slow">
    <p:wip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81794"/>
      </p:ext>
    </p:extLst>
  </p:cSld>
  <p:clrMapOvr>
    <a:masterClrMapping/>
  </p:clrMapOvr>
  <p:transition spd="slow">
    <p:wip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99120"/>
      </p:ext>
    </p:extLst>
  </p:cSld>
  <p:clrMapOvr>
    <a:masterClrMapping/>
  </p:clrMapOvr>
  <p:transition spd="slow">
    <p:wip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606122"/>
      </p:ext>
    </p:extLst>
  </p:cSld>
  <p:clrMapOvr>
    <a:masterClrMapping/>
  </p:clrMapOvr>
  <p:transition spd="slow">
    <p:wip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337402"/>
      </p:ext>
    </p:extLst>
  </p:cSld>
  <p:clrMapOvr>
    <a:masterClrMapping/>
  </p:clrMapOvr>
  <p:transition spd="slow">
    <p:wip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21631"/>
      </p:ext>
    </p:extLst>
  </p:cSld>
  <p:clrMapOvr>
    <a:masterClrMapping/>
  </p:clrMapOvr>
  <p:transition spd="slow">
    <p:wip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526496"/>
      </p:ext>
    </p:extLst>
  </p:cSld>
  <p:clrMapOvr>
    <a:masterClrMapping/>
  </p:clrMapOvr>
  <p:transition spd="slow">
    <p:wip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53737"/>
      </p:ext>
    </p:extLst>
  </p:cSld>
  <p:clrMapOvr>
    <a:masterClrMapping/>
  </p:clrMapOvr>
  <p:transition spd="slow">
    <p:wip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79439"/>
      </p:ext>
    </p:extLst>
  </p:cSld>
  <p:clrMapOvr>
    <a:masterClrMapping/>
  </p:clrMapOvr>
  <p:transition spd="slow">
    <p:wip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07424"/>
      </p:ext>
    </p:extLst>
  </p:cSld>
  <p:clrMapOvr>
    <a:masterClrMapping/>
  </p:clrMapOvr>
  <p:transition spd="slow">
    <p:wip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642402"/>
      </p:ext>
    </p:extLst>
  </p:cSld>
  <p:clrMapOvr>
    <a:masterClrMapping/>
  </p:clrMapOvr>
  <p:transition spd="slow">
    <p:wip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15842"/>
      </p:ext>
    </p:extLst>
  </p:cSld>
  <p:clrMapOvr>
    <a:masterClrMapping/>
  </p:clrMapOvr>
  <p:transition spd="slow">
    <p:wip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81794"/>
      </p:ext>
    </p:extLst>
  </p:cSld>
  <p:clrMapOvr>
    <a:masterClrMapping/>
  </p:clrMapOvr>
  <p:transition spd="slow">
    <p:wip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99120"/>
      </p:ext>
    </p:extLst>
  </p:cSld>
  <p:clrMapOvr>
    <a:masterClrMapping/>
  </p:clrMapOvr>
  <p:transition spd="slow">
    <p:wip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606122"/>
      </p:ext>
    </p:extLst>
  </p:cSld>
  <p:clrMapOvr>
    <a:masterClrMapping/>
  </p:clrMapOvr>
  <p:transition spd="slow">
    <p:wip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337402"/>
      </p:ext>
    </p:extLst>
  </p:cSld>
  <p:clrMapOvr>
    <a:masterClrMapping/>
  </p:clrMapOvr>
  <p:transition spd="slow">
    <p:wip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21631"/>
      </p:ext>
    </p:extLst>
  </p:cSld>
  <p:clrMapOvr>
    <a:masterClrMapping/>
  </p:clrMapOvr>
  <p:transition spd="slow">
    <p:wip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526496"/>
      </p:ext>
    </p:extLst>
  </p:cSld>
  <p:clrMapOvr>
    <a:masterClrMapping/>
  </p:clrMapOvr>
  <p:transition spd="slow">
    <p:wip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53737"/>
      </p:ext>
    </p:extLst>
  </p:cSld>
  <p:clrMapOvr>
    <a:masterClrMapping/>
  </p:clrMapOvr>
  <p:transition spd="slow">
    <p:wip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79439"/>
      </p:ext>
    </p:extLst>
  </p:cSld>
  <p:clrMapOvr>
    <a:masterClrMapping/>
  </p:clrMapOvr>
  <p:transition spd="slow">
    <p:wip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07424"/>
      </p:ext>
    </p:extLst>
  </p:cSld>
  <p:clrMapOvr>
    <a:masterClrMapping/>
  </p:clrMapOvr>
  <p:transition spd="slow">
    <p:wip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642402"/>
      </p:ext>
    </p:extLst>
  </p:cSld>
  <p:clrMapOvr>
    <a:masterClrMapping/>
  </p:clrMapOvr>
  <p:transition spd="slow">
    <p:wip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1584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‹№›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97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 spd="slow">
    <p:wip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034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6/19/23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‹№›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73870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32">
          <p15:clr>
            <a:srgbClr val="F26B43"/>
          </p15:clr>
        </p15:guide>
        <p15:guide id="2" pos="3840">
          <p15:clr>
            <a:srgbClr val="F26B43"/>
          </p15:clr>
        </p15:guide>
        <p15:guide id="3" pos="768">
          <p15:clr>
            <a:srgbClr val="F26B43"/>
          </p15:clr>
        </p15:guide>
        <p15:guide id="4" pos="432">
          <p15:clr>
            <a:srgbClr val="F26B43"/>
          </p15:clr>
        </p15:guide>
        <p15:guide id="5" orient="horz" pos="3888">
          <p15:clr>
            <a:srgbClr val="F26B43"/>
          </p15:clr>
        </p15:guide>
        <p15:guide id="6" orient="horz" pos="1224">
          <p15:clr>
            <a:srgbClr val="F26B43"/>
          </p15:clr>
        </p15:guide>
        <p15:guide id="7" pos="7248">
          <p15:clr>
            <a:srgbClr val="F26B43"/>
          </p15:clr>
        </p15:guide>
        <p15:guide id="8" orient="horz" pos="3480">
          <p15:clr>
            <a:srgbClr val="F26B43"/>
          </p15:clr>
        </p15:guide>
        <p15:guide id="9" orient="horz" pos="816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‹№›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97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ransition spd="slow">
    <p:wip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‹№›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97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ransition spd="slow">
    <p:wip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 idx="4294967295"/>
          </p:nvPr>
        </p:nvSpPr>
        <p:spPr>
          <a:xfrm>
            <a:off x="2973387" y="254493"/>
            <a:ext cx="6245225" cy="1700435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uk-UA" sz="2300" b="1" dirty="0"/>
              <a:t>МІНІСТЕРСТВО ОСВІТИ І НАУКИ УКРАЇНИ </a:t>
            </a:r>
            <a:br>
              <a:rPr lang="uk-UA" sz="2600" dirty="0"/>
            </a:br>
            <a:r>
              <a:rPr lang="uk-UA" sz="2000" b="1" dirty="0"/>
              <a:t>НАЦІОНАЛЬНИЙ УНІВЕРСИТЕТ ФІЗИЧНОГО ВИХОВАННЯ І СПОРТУ УКРАЇНИ</a:t>
            </a:r>
            <a:br>
              <a:rPr lang="uk-UA" sz="2000" b="1" dirty="0"/>
            </a:br>
            <a:r>
              <a:rPr lang="uk-UA" sz="1900" b="1" dirty="0"/>
              <a:t>КАФЕДРА ХОРЕОГРАФІЇ І ТАНЦЮВАЛЬНИХ ВИДІВ СПОРТУ</a:t>
            </a:r>
          </a:p>
        </p:txBody>
      </p:sp>
      <p:sp>
        <p:nvSpPr>
          <p:cNvPr id="3" name="SubTitle"/>
          <p:cNvSpPr>
            <a:spLocks noGrp="1"/>
          </p:cNvSpPr>
          <p:nvPr>
            <p:ph type="subTitle" idx="4294967295"/>
          </p:nvPr>
        </p:nvSpPr>
        <p:spPr>
          <a:xfrm>
            <a:off x="8716964" y="2934716"/>
            <a:ext cx="3239622" cy="3038475"/>
          </a:xfrm>
        </p:spPr>
        <p:txBody>
          <a:bodyPr>
            <a:noAutofit/>
          </a:bodyPr>
          <a:lstStyle/>
          <a:p>
            <a:pPr marL="0" indent="0" algn="r">
              <a:lnSpc>
                <a:spcPct val="100000"/>
              </a:lnSpc>
              <a:buNone/>
            </a:pPr>
            <a:r>
              <a:rPr lang="uk-UA" sz="1600" dirty="0"/>
              <a:t>
Виконала студентка </a:t>
            </a:r>
            <a:r>
              <a:rPr lang="uk-UA" sz="1600" b="1" dirty="0"/>
              <a:t>4</a:t>
            </a:r>
            <a:r>
              <a:rPr lang="uk-UA" sz="1600" dirty="0"/>
              <a:t> курсу
Денної форми навчання
Спеціальність </a:t>
            </a:r>
            <a:r>
              <a:rPr lang="uk-UA" sz="1600" b="1" dirty="0"/>
              <a:t>024</a:t>
            </a:r>
            <a:r>
              <a:rPr lang="uk-UA" sz="1600" dirty="0"/>
              <a:t>
«Хореографія»
Група </a:t>
            </a:r>
            <a:r>
              <a:rPr lang="uk-UA" sz="1600" b="1" dirty="0"/>
              <a:t>41</a:t>
            </a:r>
            <a:r>
              <a:rPr lang="uk-UA" sz="1600" dirty="0"/>
              <a:t>-ХТ2
Горова </a:t>
            </a:r>
            <a:r>
              <a:rPr lang="uk-UA" sz="1600" dirty="0" err="1"/>
              <a:t>С.А</a:t>
            </a:r>
            <a:r>
              <a:rPr lang="uk-UA" sz="1600" dirty="0"/>
              <a:t>..</a:t>
            </a:r>
          </a:p>
          <a:p>
            <a:pPr marL="0" indent="0" algn="r">
              <a:lnSpc>
                <a:spcPct val="100000"/>
              </a:lnSpc>
              <a:buNone/>
            </a:pPr>
            <a:endParaRPr lang="uk-UA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8BCD12-45D8-B678-26AE-FDA95F1053F0}"/>
              </a:ext>
            </a:extLst>
          </p:cNvPr>
          <p:cNvSpPr txBox="1"/>
          <p:nvPr/>
        </p:nvSpPr>
        <p:spPr>
          <a:xfrm>
            <a:off x="3270809" y="3071381"/>
            <a:ext cx="565037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uk-UA" dirty="0"/>
              <a:t>ПРЕЗЕНТАЦІЯ ДО ПОСТАНОВКИ
</a:t>
            </a:r>
          </a:p>
          <a:p>
            <a:pPr algn="ctr"/>
            <a:r>
              <a:rPr lang="uk-UA" dirty="0"/>
              <a:t>«ВСІ ЛЮДСЬКІ ІСТОТИ»
</a:t>
            </a:r>
          </a:p>
          <a:p>
            <a:pPr algn="ctr"/>
            <a:r>
              <a:rPr lang="uk-UA" dirty="0"/>
              <a:t>ХОРЕОГРАФІЧНА СЮЇТА</a:t>
            </a:r>
          </a:p>
        </p:txBody>
      </p:sp>
      <p:cxnSp>
        <p:nvCxnSpPr>
          <p:cNvPr id="8" name="Пряма зі стрілкою 7">
            <a:extLst>
              <a:ext uri="{FF2B5EF4-FFF2-40B4-BE49-F238E27FC236}">
                <a16:creationId xmlns:a16="http://schemas.microsoft.com/office/drawing/2014/main" id="{A7EE0920-B5D6-F612-6914-F227EA5F831A}"/>
              </a:ext>
            </a:extLst>
          </p:cNvPr>
          <p:cNvCxnSpPr>
            <a:cxnSpLocks/>
          </p:cNvCxnSpPr>
          <p:nvPr/>
        </p:nvCxnSpPr>
        <p:spPr>
          <a:xfrm>
            <a:off x="3995854" y="2513157"/>
            <a:ext cx="4243658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37418C0-615B-71CC-0B83-4CF20AF8D932}"/>
              </a:ext>
            </a:extLst>
          </p:cNvPr>
          <p:cNvSpPr txBox="1"/>
          <p:nvPr/>
        </p:nvSpPr>
        <p:spPr>
          <a:xfrm>
            <a:off x="8022683" y="5934670"/>
            <a:ext cx="60170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1800" dirty="0"/>
              <a:t>Керівник творчого проєкту: кандидат мистецтвознавства Верховенко О.А.
</a:t>
            </a:r>
            <a:endParaRPr lang="uk-U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0536E5-69CC-2166-1BCF-BD67B2DC4EF3}"/>
              </a:ext>
            </a:extLst>
          </p:cNvPr>
          <p:cNvSpPr txBox="1"/>
          <p:nvPr/>
        </p:nvSpPr>
        <p:spPr>
          <a:xfrm>
            <a:off x="5605965" y="6565612"/>
            <a:ext cx="182880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uk-UA" sz="1300" dirty="0">
                <a:cs typeface="Aldhabi" pitchFamily="2" charset="-78"/>
              </a:rPr>
              <a:t>КИЇВ</a:t>
            </a:r>
            <a:r>
              <a:rPr lang="uk-UA" sz="1300" b="1" dirty="0">
                <a:cs typeface="Aldhabi" pitchFamily="2" charset="-78"/>
              </a:rPr>
              <a:t>-2023</a:t>
            </a:r>
          </a:p>
        </p:txBody>
      </p:sp>
    </p:spTree>
    <p:extLst>
      <p:ext uri="{BB962C8B-B14F-4D97-AF65-F5344CB8AC3E}">
        <p14:creationId xmlns:p14="http://schemas.microsoft.com/office/powerpoint/2010/main" val="2515521107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46752" y="887630"/>
            <a:ext cx="4368602" cy="118998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uk-UA" sz="3900" dirty="0"/>
              <a:t>ТВОРЧИЙ ЗАДУМ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34DAB"/>
          </a:solidFill>
          <a:ln w="38100" cap="rnd">
            <a:solidFill>
              <a:srgbClr val="C34DA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020681" y="325369"/>
            <a:ext cx="4243589" cy="4763965"/>
          </a:xfrm>
        </p:spPr>
        <p:txBody>
          <a:bodyPr>
            <a:noAutofit/>
          </a:bodyPr>
          <a:lstStyle/>
          <a:p>
            <a:pPr marL="457200" lvl="1" indent="0" algn="ctr">
              <a:lnSpc>
                <a:spcPct val="100000"/>
              </a:lnSpc>
              <a:buNone/>
            </a:pPr>
            <a:endParaRPr lang="uk-UA" sz="2300" b="1" dirty="0"/>
          </a:p>
          <a:p>
            <a:pPr marL="457200" lvl="1" indent="0" algn="ctr">
              <a:lnSpc>
                <a:spcPct val="100000"/>
              </a:lnSpc>
              <a:buNone/>
            </a:pPr>
            <a:r>
              <a:rPr lang="uk-UA" sz="2500" dirty="0">
                <a:latin typeface="+mj-lt"/>
              </a:rPr>
              <a:t>ІДЕЙНО-ТЕМАТИЧНИЙ АНАЛІЗ</a:t>
            </a:r>
          </a:p>
          <a:p>
            <a:pPr marL="0" lvl="0" indent="0">
              <a:lnSpc>
                <a:spcPct val="100000"/>
              </a:lnSpc>
              <a:buNone/>
            </a:pPr>
            <a:endParaRPr lang="uk-UA" sz="1700" dirty="0"/>
          </a:p>
          <a:p>
            <a:pPr lvl="0">
              <a:lnSpc>
                <a:spcPct val="100000"/>
              </a:lnSpc>
            </a:pPr>
            <a:r>
              <a:rPr lang="uk-UA" sz="1700" b="1" dirty="0"/>
              <a:t>Тема</a:t>
            </a:r>
            <a:r>
              <a:rPr lang="uk-UA" sz="1700" dirty="0"/>
              <a:t>: Зображення конфлікту між особою і соціальним середовищем.</a:t>
            </a:r>
          </a:p>
          <a:p>
            <a:pPr lvl="0">
              <a:lnSpc>
                <a:spcPct val="100000"/>
              </a:lnSpc>
            </a:pPr>
            <a:r>
              <a:rPr lang="uk-UA" sz="1700" b="1" dirty="0"/>
              <a:t>Ідея:</a:t>
            </a:r>
            <a:r>
              <a:rPr lang="uk-UA" sz="1700" dirty="0"/>
              <a:t> Необхідно розкривати свою індивідуальність, внутрішню силу та потенціал, незважаючи на соціальні обмеження.</a:t>
            </a:r>
          </a:p>
          <a:p>
            <a:pPr marL="0" lvl="0" indent="0" algn="ctr">
              <a:lnSpc>
                <a:spcPct val="100000"/>
              </a:lnSpc>
              <a:buNone/>
            </a:pPr>
            <a:r>
              <a:rPr lang="uk-UA" sz="1700" dirty="0"/>
              <a:t> </a:t>
            </a:r>
            <a:r>
              <a:rPr lang="uk-UA" sz="2700" dirty="0">
                <a:latin typeface="+mj-lt"/>
              </a:rPr>
              <a:t>Діючі герої:</a:t>
            </a:r>
          </a:p>
          <a:p>
            <a:pPr lvl="0">
              <a:lnSpc>
                <a:spcPct val="100000"/>
              </a:lnSpc>
            </a:pPr>
            <a:r>
              <a:rPr lang="uk-UA" sz="1700" dirty="0"/>
              <a:t>Особа, яка відчуває невідповідність і несумісність зі своїм соціальним середовищем.</a:t>
            </a:r>
          </a:p>
          <a:p>
            <a:pPr lvl="0">
              <a:lnSpc>
                <a:spcPct val="100000"/>
              </a:lnSpc>
            </a:pPr>
            <a:r>
              <a:rPr lang="uk-UA" sz="1700" dirty="0"/>
              <a:t>Суспільство, яке не приймає головного героя та намагається вплинути на нього.</a:t>
            </a:r>
          </a:p>
          <a:p>
            <a:pPr>
              <a:lnSpc>
                <a:spcPct val="100000"/>
              </a:lnSpc>
            </a:pPr>
            <a:endParaRPr lang="uk-UA" sz="1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B6484A-33B6-A126-2615-4DB6B3DBCECE}"/>
              </a:ext>
            </a:extLst>
          </p:cNvPr>
          <p:cNvSpPr txBox="1"/>
          <p:nvPr/>
        </p:nvSpPr>
        <p:spPr>
          <a:xfrm>
            <a:off x="546752" y="3081326"/>
            <a:ext cx="393192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uk-UA" sz="2100" dirty="0"/>
              <a:t>Форма – хореографічна сюїта.</a:t>
            </a:r>
          </a:p>
          <a:p>
            <a:pPr lvl="0">
              <a:lnSpc>
                <a:spcPct val="100000"/>
              </a:lnSpc>
            </a:pPr>
            <a:r>
              <a:rPr lang="uk-UA" sz="2100" dirty="0"/>
              <a:t>Жанр – ліричний.</a:t>
            </a:r>
          </a:p>
          <a:p>
            <a:pPr lvl="0">
              <a:lnSpc>
                <a:spcPct val="100000"/>
              </a:lnSpc>
            </a:pPr>
            <a:r>
              <a:rPr lang="uk-UA" sz="2100" dirty="0"/>
              <a:t>Вид – </a:t>
            </a:r>
            <a:r>
              <a:rPr lang="uk-UA" sz="2100" b="1" dirty="0" err="1"/>
              <a:t>contemporary</a:t>
            </a:r>
            <a:r>
              <a:rPr lang="uk-UA" sz="2100" b="1" dirty="0"/>
              <a:t>, </a:t>
            </a:r>
            <a:r>
              <a:rPr lang="uk-UA" sz="2100" b="1" dirty="0" err="1"/>
              <a:t>modern</a:t>
            </a:r>
            <a:r>
              <a:rPr lang="uk-UA" sz="2100" b="1" dirty="0"/>
              <a:t> </a:t>
            </a:r>
            <a:r>
              <a:rPr lang="uk-UA" sz="2100" b="1" dirty="0" err="1"/>
              <a:t>jazz</a:t>
            </a:r>
            <a:r>
              <a:rPr lang="uk-UA" sz="2100" dirty="0"/>
              <a:t>, вільна пластика</a:t>
            </a:r>
          </a:p>
          <a:p>
            <a:pPr algn="l"/>
            <a:endParaRPr lang="uk-UA" sz="2100" dirty="0"/>
          </a:p>
        </p:txBody>
      </p:sp>
      <p:cxnSp>
        <p:nvCxnSpPr>
          <p:cNvPr id="7" name="Пряма зі стрілкою 6">
            <a:extLst>
              <a:ext uri="{FF2B5EF4-FFF2-40B4-BE49-F238E27FC236}">
                <a16:creationId xmlns:a16="http://schemas.microsoft.com/office/drawing/2014/main" id="{1F625D14-AAC0-4197-AB2C-AB104C1A86D6}"/>
              </a:ext>
            </a:extLst>
          </p:cNvPr>
          <p:cNvCxnSpPr>
            <a:cxnSpLocks/>
          </p:cNvCxnSpPr>
          <p:nvPr/>
        </p:nvCxnSpPr>
        <p:spPr>
          <a:xfrm>
            <a:off x="7450534" y="1840727"/>
            <a:ext cx="3514832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53224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34DAB"/>
          </a:solidFill>
          <a:ln w="38100" cap="rnd">
            <a:solidFill>
              <a:srgbClr val="C34DA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3471FB31-EF0D-27F5-19D1-8EFC652F5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0"/>
            <a:ext cx="6802247" cy="6857999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802247" y="960244"/>
            <a:ext cx="4749673" cy="5589486"/>
          </a:xfrm>
        </p:spPr>
        <p:txBody>
          <a:bodyPr anchor="ctr">
            <a:normAutofit fontScale="62500" lnSpcReduction="20000"/>
          </a:bodyPr>
          <a:lstStyle/>
          <a:p>
            <a:pPr marL="0" indent="0" algn="ctr">
              <a:buNone/>
            </a:pPr>
            <a:r>
              <a:rPr lang="uk-UA" sz="4000" dirty="0"/>
              <a:t>Ідея мого творчого проєкту зароджувалась протягом останніх років. </a:t>
            </a:r>
          </a:p>
          <a:p>
            <a:pPr marL="0" indent="0" algn="ctr">
              <a:buNone/>
            </a:pPr>
            <a:r>
              <a:rPr lang="uk-UA" sz="4000" dirty="0"/>
              <a:t>Я неодноразово помічала, що соціальне середовище може бути досить категоричним по відношенню до людини. </a:t>
            </a:r>
          </a:p>
          <a:p>
            <a:pPr marL="0" indent="0" algn="ctr">
              <a:buNone/>
            </a:pPr>
            <a:r>
              <a:rPr lang="uk-UA" sz="4000" dirty="0"/>
              <a:t>На жаль, досить звична ситуація в суспільстві, коли людина вважає, що має право засуджувати інших за особисті вподобання, ,зневажати те, до чого вони прагнуть, обмежувати їх права.</a:t>
            </a:r>
          </a:p>
          <a:p>
            <a:pPr marL="0" lvl="0" indent="0" algn="ctr">
              <a:buNone/>
            </a:pPr>
            <a:endParaRPr lang="uk-UA" dirty="0"/>
          </a:p>
        </p:txBody>
      </p:sp>
      <p:sp>
        <p:nvSpPr>
          <p:cNvPr id="13" name="Title">
            <a:extLst>
              <a:ext uri="{FF2B5EF4-FFF2-40B4-BE49-F238E27FC236}">
                <a16:creationId xmlns:a16="http://schemas.microsoft.com/office/drawing/2014/main" id="{E23FCD93-8C27-EC4E-E432-5BCC14954366}"/>
              </a:ext>
            </a:extLst>
          </p:cNvPr>
          <p:cNvSpPr txBox="1">
            <a:spLocks/>
          </p:cNvSpPr>
          <p:nvPr/>
        </p:nvSpPr>
        <p:spPr>
          <a:xfrm>
            <a:off x="765093" y="-185195"/>
            <a:ext cx="4368602" cy="229087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uk-UA" sz="3400" dirty="0">
                <a:solidFill>
                  <a:schemeClr val="accent1">
                    <a:lumMod val="75000"/>
                  </a:schemeClr>
                </a:solidFill>
              </a:rPr>
              <a:t>Обґрунтування вибору теми </a:t>
            </a:r>
            <a:r>
              <a:rPr lang="uk-UA" sz="3400" dirty="0">
                <a:solidFill>
                  <a:schemeClr val="accent1">
                    <a:lumMod val="75000"/>
                  </a:schemeClr>
                </a:solidFill>
                <a:highlight>
                  <a:srgbClr val="008080"/>
                </a:highlight>
              </a:rPr>
              <a:t>творчого проєкту</a:t>
            </a:r>
          </a:p>
        </p:txBody>
      </p:sp>
    </p:spTree>
    <p:extLst>
      <p:ext uri="{BB962C8B-B14F-4D97-AF65-F5344CB8AC3E}">
        <p14:creationId xmlns:p14="http://schemas.microsoft.com/office/powerpoint/2010/main" val="1388013588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473172" y="1226940"/>
            <a:ext cx="4812935" cy="1113387"/>
          </a:xfrm>
        </p:spPr>
        <p:txBody>
          <a:bodyPr anchor="ctr">
            <a:normAutofit/>
          </a:bodyPr>
          <a:lstStyle/>
          <a:p>
            <a:pPr algn="ctr"/>
            <a:r>
              <a:rPr lang="uk-UA" sz="3300" dirty="0"/>
              <a:t>Мета творчого проєкту</a:t>
            </a:r>
          </a:p>
        </p:txBody>
      </p:sp>
      <p:pic>
        <p:nvPicPr>
          <p:cNvPr id="20" name="Рисунок 20">
            <a:extLst>
              <a:ext uri="{FF2B5EF4-FFF2-40B4-BE49-F238E27FC236}">
                <a16:creationId xmlns:a16="http://schemas.microsoft.com/office/drawing/2014/main" id="{910E9763-839B-329C-253D-7936E3274C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803" y="1711232"/>
            <a:ext cx="6438399" cy="42767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C34DAB"/>
          </a:solidFill>
          <a:ln w="34925">
            <a:solidFill>
              <a:srgbClr val="C34DA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6EDF2C-82C1-872B-31D1-94F270EB45E7}"/>
              </a:ext>
            </a:extLst>
          </p:cNvPr>
          <p:cNvSpPr txBox="1"/>
          <p:nvPr/>
        </p:nvSpPr>
        <p:spPr>
          <a:xfrm>
            <a:off x="744489" y="2668640"/>
            <a:ext cx="4462671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2500" b="0" i="0" u="none" strike="noStrike" dirty="0">
                <a:solidFill>
                  <a:schemeClr val="bg2">
                    <a:lumMod val="10000"/>
                  </a:schemeClr>
                </a:solidFill>
                <a:effectLst/>
              </a:rPr>
              <a:t>Коли особа зіштовхується з утисками її прав, вона має відповідати на цей виклик соціуму, не відмовлятись від своєї ідеї, боротись і йти до своєї мети.</a:t>
            </a:r>
            <a:endParaRPr lang="uk-UA" sz="25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96304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uk-UA" sz="3300" dirty="0"/>
              <a:t>Практичне значення творчого проєкту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838200" y="1929384"/>
            <a:ext cx="4861312" cy="4251960"/>
          </a:xfrm>
        </p:spPr>
        <p:txBody>
          <a:bodyPr>
            <a:noAutofit/>
          </a:bodyPr>
          <a:lstStyle/>
          <a:p>
            <a:pPr lvl="0"/>
            <a:r>
              <a:rPr lang="uk-UA" sz="1900" dirty="0"/>
              <a:t>Хореографічна сюїта «Всі людські істоти» створена, щоб привернути увагу глядача на важливий конфлікт між особою і суспільством.Така соціальна проблематика була актуальною як в минулому, так і в сучасному світі. Як-от, в радянські часи влада обмежувала спілкування українською мовою, забороняла твори наших митців, утискала українську культуру. Якщо заглибитись в історію, спроби підкорити і вплинути на український народ беруть початок з 17 століття.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DBA3E2-9308-A5A4-F4F4-CE7741AFD3BD}"/>
              </a:ext>
            </a:extLst>
          </p:cNvPr>
          <p:cNvSpPr txBox="1"/>
          <p:nvPr/>
        </p:nvSpPr>
        <p:spPr>
          <a:xfrm>
            <a:off x="6492490" y="2208704"/>
            <a:ext cx="4088781" cy="389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uk-UA" sz="1900" dirty="0"/>
              <a:t>Це приголомшує та жахає, але дає внутрішню силу для боротьби за свої права і свободи. Так за допомогою акторської гри та пластики тіла танцюристи на сцені демонструють цей шлях протистояння і показують свій внутрішній конфлікт. Танцівники, які брали участь у проєкті, отримали цінний досвід роботи в команді, покращили власний виконавський рівень хореографічної та акторської майстерності.</a:t>
            </a:r>
          </a:p>
        </p:txBody>
      </p:sp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499056" y="0"/>
            <a:ext cx="3931920" cy="1060605"/>
          </a:xfrm>
        </p:spPr>
        <p:txBody>
          <a:bodyPr>
            <a:normAutofit/>
          </a:bodyPr>
          <a:lstStyle/>
          <a:p>
            <a:pPr algn="ctr"/>
            <a:r>
              <a:rPr lang="uk-UA" sz="45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ЛІБРЕТО</a:t>
            </a:r>
          </a:p>
        </p:txBody>
      </p:sp>
      <p:pic>
        <p:nvPicPr>
          <p:cNvPr id="8" name="Рисунок 8">
            <a:extLst>
              <a:ext uri="{FF2B5EF4-FFF2-40B4-BE49-F238E27FC236}">
                <a16:creationId xmlns:a16="http://schemas.microsoft.com/office/drawing/2014/main" id="{FE475339-E440-3393-47A2-424FE496363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47" r="18306" b="10047"/>
          <a:stretch/>
        </p:blipFill>
        <p:spPr>
          <a:xfrm>
            <a:off x="251252" y="4086000"/>
            <a:ext cx="4430976" cy="2214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"/>
          <p:cNvSpPr>
            <a:spLocks noGrp="1"/>
          </p:cNvSpPr>
          <p:nvPr>
            <p:ph type="body" sz="half" idx="2"/>
          </p:nvPr>
        </p:nvSpPr>
        <p:spPr>
          <a:xfrm>
            <a:off x="251252" y="1426464"/>
            <a:ext cx="3931920" cy="2002536"/>
          </a:xfrm>
        </p:spPr>
        <p:txBody>
          <a:bodyPr>
            <a:noAutofit/>
          </a:bodyPr>
          <a:lstStyle/>
          <a:p>
            <a:pPr lvl="0" algn="ctr"/>
            <a:r>
              <a:rPr lang="uk-UA" sz="2000" dirty="0"/>
              <a:t>Частина </a:t>
            </a:r>
            <a:r>
              <a:rPr lang="uk-UA" sz="2000" b="1" dirty="0"/>
              <a:t>1</a:t>
            </a:r>
            <a:endParaRPr lang="uk-UA" sz="2000" dirty="0"/>
          </a:p>
          <a:p>
            <a:pPr lvl="1" algn="ctr"/>
            <a:r>
              <a:rPr lang="uk-UA" sz="2000" dirty="0"/>
              <a:t>Відображення соціального середовища. Головний герой вирішує йти на пошуки власного шляху, але суспільство відштовхує і не приймає його.</a:t>
            </a:r>
          </a:p>
          <a:p>
            <a:pPr lvl="0" algn="ctr"/>
            <a:endParaRPr lang="uk-UA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A52A0-CCCE-CB37-AA72-70FA697C6B9B}"/>
              </a:ext>
            </a:extLst>
          </p:cNvPr>
          <p:cNvSpPr txBox="1"/>
          <p:nvPr/>
        </p:nvSpPr>
        <p:spPr>
          <a:xfrm>
            <a:off x="5683676" y="3429000"/>
            <a:ext cx="610219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/>
            <a:r>
              <a:rPr lang="uk-UA" sz="2000" dirty="0"/>
              <a:t>Частина 2</a:t>
            </a:r>
          </a:p>
          <a:p>
            <a:pPr lvl="1" algn="r"/>
            <a:endParaRPr lang="uk-UA" sz="2000" dirty="0"/>
          </a:p>
          <a:p>
            <a:pPr lvl="1" algn="r"/>
            <a:r>
              <a:rPr lang="uk-UA" sz="2000" dirty="0"/>
              <a:t>Головний герой стає на шлях боротьби, утримується в хаотичному та експресивному русі, що символізує внутрішній конфлікт.Суспільство реагує байдуже і ставить перешкоди перед нашим героєм.</a:t>
            </a:r>
          </a:p>
        </p:txBody>
      </p:sp>
      <p:pic>
        <p:nvPicPr>
          <p:cNvPr id="15" name="Рисунок 15">
            <a:extLst>
              <a:ext uri="{FF2B5EF4-FFF2-40B4-BE49-F238E27FC236}">
                <a16:creationId xmlns:a16="http://schemas.microsoft.com/office/drawing/2014/main" id="{BB122DA9-85C3-EF87-98AC-94C4E83174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0665" y="-12874"/>
            <a:ext cx="3227511" cy="3586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Місце для тексту 5">
            <a:extLst>
              <a:ext uri="{FF2B5EF4-FFF2-40B4-BE49-F238E27FC236}">
                <a16:creationId xmlns:a16="http://schemas.microsoft.com/office/drawing/2014/main" id="{BB41A24D-FB94-0C6D-F7F9-322AA8E36115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333721" y="704205"/>
            <a:ext cx="3931920" cy="5315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uk-UA" dirty="0"/>
              <a:t>Частина 3</a:t>
            </a:r>
          </a:p>
          <a:p>
            <a:pPr lvl="1" algn="ctr"/>
            <a:endParaRPr lang="uk-UA" dirty="0"/>
          </a:p>
          <a:p>
            <a:pPr lvl="1" algn="ctr"/>
            <a:r>
              <a:rPr lang="uk-UA" sz="1600" dirty="0"/>
              <a:t>Поступово головний герой знаходить силу в собі, виражаючи свою унікальність та </a:t>
            </a:r>
            <a:r>
              <a:rPr lang="uk-UA" sz="1600" dirty="0" err="1"/>
              <a:t>непідкореність</a:t>
            </a:r>
            <a:r>
              <a:rPr lang="uk-UA" sz="1600" dirty="0"/>
              <a:t>. Суспільство, яке раніше його обмежувало, поступово стає його підтримкою та супроводжує героя в цій подорожі самовираження. Всі об'єднуються в спільний рух, створюючи гармонію та взаєморозуміння, виражають свою унікальність та приймають індивідуальність один одного. Соціальне середовище стає відкритим та прийнятним, а головний герой відчуває себе злагоджено з ним.</a:t>
            </a:r>
          </a:p>
        </p:txBody>
      </p:sp>
      <p:pic>
        <p:nvPicPr>
          <p:cNvPr id="9" name="Рисунок 9">
            <a:extLst>
              <a:ext uri="{FF2B5EF4-FFF2-40B4-BE49-F238E27FC236}">
                <a16:creationId xmlns:a16="http://schemas.microsoft.com/office/drawing/2014/main" id="{B3EB787B-DA8A-2140-CF44-B7BF602F4F5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5" r="5045"/>
          <a:stretch/>
        </p:blipFill>
        <p:spPr>
          <a:xfrm>
            <a:off x="7951512" y="3362145"/>
            <a:ext cx="3931920" cy="3261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2">
            <a:extLst>
              <a:ext uri="{FF2B5EF4-FFF2-40B4-BE49-F238E27FC236}">
                <a16:creationId xmlns:a16="http://schemas.microsoft.com/office/drawing/2014/main" id="{320BCF33-CD69-0F74-7DA0-0FD7B3BB2B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196" y="189983"/>
            <a:ext cx="3746181" cy="37439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912515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rgbClr val="C34DAB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D23E3D9-78BE-0745-73E0-012BE0AB9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7"/>
          <a:stretch/>
        </p:blipFill>
        <p:spPr>
          <a:xfrm>
            <a:off x="0" y="0"/>
            <a:ext cx="5265854" cy="68580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33128" y="-2139696"/>
            <a:ext cx="3182112" cy="5568696"/>
          </a:xfrm>
        </p:spPr>
        <p:txBody>
          <a:bodyPr>
            <a:normAutofit/>
          </a:bodyPr>
          <a:lstStyle/>
          <a:p>
            <a:r>
              <a:rPr lang="uk-UA" sz="2600" b="1" dirty="0">
                <a:solidFill>
                  <a:srgbClr val="FFFFFF"/>
                </a:solidFill>
              </a:rPr>
              <a:t>ДРАМАТУРГІЧНА ПОБУДОВА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494350" y="644652"/>
            <a:ext cx="5856401" cy="5568696"/>
          </a:xfrm>
        </p:spPr>
        <p:txBody>
          <a:bodyPr anchor="ctr">
            <a:noAutofit/>
          </a:bodyPr>
          <a:lstStyle/>
          <a:p>
            <a:pPr lvl="0">
              <a:lnSpc>
                <a:spcPct val="100000"/>
              </a:lnSpc>
            </a:pPr>
            <a:r>
              <a:rPr lang="uk-UA" sz="1900" dirty="0">
                <a:latin typeface="+mj-lt"/>
              </a:rPr>
              <a:t>Експозиція</a:t>
            </a:r>
            <a:r>
              <a:rPr lang="uk-UA" sz="1400" dirty="0"/>
              <a:t>::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uk-UA" sz="1600" dirty="0"/>
              <a:t>Сцена оживає з людьми, що виконують однотипні рухи. Погляди героїв блукають навкруги.</a:t>
            </a:r>
          </a:p>
          <a:p>
            <a:pPr lvl="0">
              <a:lnSpc>
                <a:spcPct val="100000"/>
              </a:lnSpc>
            </a:pPr>
            <a:r>
              <a:rPr lang="uk-UA" sz="1900" dirty="0">
                <a:latin typeface="+mj-lt"/>
              </a:rPr>
              <a:t>Зав'язка</a:t>
            </a:r>
            <a:r>
              <a:rPr lang="uk-UA" sz="1400" dirty="0"/>
              <a:t>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uk-UA" sz="1600" dirty="0"/>
              <a:t>Особистість відокремлюється від свого соціального середовища і шукає власний шлях.Суспільство реагує зневажливо та  байдужо.</a:t>
            </a:r>
          </a:p>
          <a:p>
            <a:pPr lvl="0">
              <a:lnSpc>
                <a:spcPct val="100000"/>
              </a:lnSpc>
            </a:pPr>
            <a:r>
              <a:rPr lang="uk-UA" sz="1900" dirty="0">
                <a:latin typeface="+mj-lt"/>
              </a:rPr>
              <a:t>Розвиток дії: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uk-UA" sz="1500" dirty="0"/>
              <a:t>Попри перешкоди соціального середовища, Особистість віднаходить в собі унікальність та непідкореність. Крок за кроком, Суспільство змінює свої переконання і стає підтримкою головного героя.</a:t>
            </a:r>
          </a:p>
          <a:p>
            <a:pPr lvl="0">
              <a:lnSpc>
                <a:spcPct val="100000"/>
              </a:lnSpc>
            </a:pPr>
            <a:r>
              <a:rPr lang="uk-UA" sz="1900" dirty="0">
                <a:latin typeface="+mj-lt"/>
              </a:rPr>
              <a:t>Кульмінація</a:t>
            </a:r>
            <a:r>
              <a:rPr lang="uk-UA" sz="1400" dirty="0"/>
              <a:t>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uk-UA" sz="1500" dirty="0"/>
              <a:t>Всі герої обʼєднуються зі спільною метою – зірвати з себе «кайдани», тобто обмеження, що навʼязані соціумом.</a:t>
            </a:r>
          </a:p>
          <a:p>
            <a:pPr lvl="0">
              <a:lnSpc>
                <a:spcPct val="100000"/>
              </a:lnSpc>
            </a:pPr>
            <a:r>
              <a:rPr lang="uk-UA" sz="1900" dirty="0" err="1">
                <a:latin typeface="+mj-lt"/>
              </a:rPr>
              <a:t>Розв’язка</a:t>
            </a:r>
            <a:r>
              <a:rPr lang="uk-UA" sz="1400" dirty="0"/>
              <a:t>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uk-UA" sz="1500" dirty="0"/>
              <a:t>Особистість і Суспільство досягають взаєморозуміння, приймаючи індивідуальність один одного. Соціальне середовище позбувається обмежень і стає злагодженим.</a:t>
            </a:r>
          </a:p>
          <a:p>
            <a:pPr>
              <a:lnSpc>
                <a:spcPct val="100000"/>
              </a:lnSpc>
            </a:pPr>
            <a:endParaRPr lang="uk-UA" sz="1400" dirty="0"/>
          </a:p>
        </p:txBody>
      </p:sp>
    </p:spTree>
    <p:extLst>
      <p:ext uri="{BB962C8B-B14F-4D97-AF65-F5344CB8AC3E}">
        <p14:creationId xmlns:p14="http://schemas.microsoft.com/office/powerpoint/2010/main" val="4052142479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297762" y="329184"/>
            <a:ext cx="6251110" cy="54167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uk-UA" sz="3100" dirty="0"/>
              <a:t>ОПИС КОСТЮМІВ ТА ДЕКОРАЦІЙ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34DAB"/>
          </a:solidFill>
          <a:ln w="38100" cap="rnd">
            <a:solidFill>
              <a:srgbClr val="C34DA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297762" y="2564892"/>
            <a:ext cx="6251110" cy="3625596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</a:pPr>
            <a:r>
              <a:rPr lang="uk-UA" sz="1700" b="1" dirty="0"/>
              <a:t>Грим та зачіски:</a:t>
            </a:r>
          </a:p>
          <a:p>
            <a:pPr lvl="1">
              <a:lnSpc>
                <a:spcPct val="100000"/>
              </a:lnSpc>
            </a:pPr>
            <a:r>
              <a:rPr lang="uk-UA" sz="1700" dirty="0"/>
              <a:t>Особистість</a:t>
            </a:r>
            <a:r>
              <a:rPr lang="en-US" sz="1700" dirty="0"/>
              <a:t> </a:t>
            </a:r>
            <a:r>
              <a:rPr lang="uk-UA" sz="1700" dirty="0"/>
              <a:t>і Суспільство– низька гулька з пробором по середині </a:t>
            </a:r>
            <a:endParaRPr lang="uk-UA" sz="2100" dirty="0"/>
          </a:p>
          <a:p>
            <a:pPr lvl="0">
              <a:lnSpc>
                <a:spcPct val="100000"/>
              </a:lnSpc>
            </a:pPr>
            <a:r>
              <a:rPr lang="uk-UA" sz="1700" dirty="0"/>
              <a:t>Тональна основа на обличчі в тон шкіри, контуринг (+рум‘яна, хайлайтер), вії гарно профарбовані за допомогою туші, чорного олівця , губи тінт/ помада, малиновий натуральний колір; брови природні підфарбовані.</a:t>
            </a:r>
          </a:p>
          <a:p>
            <a:pPr>
              <a:lnSpc>
                <a:spcPct val="100000"/>
              </a:lnSpc>
            </a:pPr>
            <a:r>
              <a:rPr lang="uk-UA" sz="1700" b="1" dirty="0"/>
              <a:t>Декорації 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Білий  одяг сцени,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Чорний танцювальний  лінолеум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8E627D-7415-DF54-EA73-C9FA5DA6BE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1" y="0"/>
            <a:ext cx="5297763" cy="68580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667A10-4814-33A1-23A5-B8A9A9434B1C}"/>
              </a:ext>
            </a:extLst>
          </p:cNvPr>
          <p:cNvSpPr txBox="1"/>
          <p:nvPr/>
        </p:nvSpPr>
        <p:spPr>
          <a:xfrm>
            <a:off x="5297762" y="1115223"/>
            <a:ext cx="6102194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uk-UA" sz="1700" b="1" dirty="0"/>
              <a:t>Костюми</a:t>
            </a:r>
            <a:r>
              <a:rPr lang="uk-UA" sz="1700" dirty="0"/>
              <a:t>: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uk-UA" sz="1700" dirty="0"/>
              <a:t>Особистість – бежевий купальник з чорними лініями, бежева спідниця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uk-UA" sz="1700" dirty="0"/>
              <a:t>Суспільство – </a:t>
            </a:r>
            <a:r>
              <a:rPr lang="uk-UA" sz="1700" dirty="0" err="1"/>
              <a:t>лосини</a:t>
            </a:r>
            <a:r>
              <a:rPr lang="uk-UA" sz="1700" dirty="0"/>
              <a:t> сірого кольору, темна накидка</a:t>
            </a:r>
          </a:p>
        </p:txBody>
      </p:sp>
    </p:spTree>
    <p:extLst>
      <p:ext uri="{BB962C8B-B14F-4D97-AF65-F5344CB8AC3E}">
        <p14:creationId xmlns:p14="http://schemas.microsoft.com/office/powerpoint/2010/main" val="754449071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34DAB"/>
          </a:solidFill>
          <a:ln w="38100" cap="rnd">
            <a:solidFill>
              <a:srgbClr val="C34DA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60584" y="2706624"/>
            <a:ext cx="6096001" cy="3483864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buNone/>
            </a:pPr>
            <a:endParaRPr lang="uk-UA" sz="1600" dirty="0"/>
          </a:p>
          <a:p>
            <a:pPr lvl="1">
              <a:lnSpc>
                <a:spcPct val="100000"/>
              </a:lnSpc>
            </a:pPr>
            <a:r>
              <a:rPr lang="uk-UA" sz="1600" dirty="0"/>
              <a:t>Експозиція: Приглушене загальне світло, з початком руху виконавців прожектор «блукає» по сцені, фіолетовий колір.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Завʼязка: Прожектор направлений на головного героя, загальне світло сцени стає яскравішим.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Розвиток дії: Прожектори почергово наводяться на танцюристів, коли вони починають рух, білий колір на головного героя, жовтогарячий на інших танцюристів.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Кульмінація: Миготіння; білий і жовтогарячий кольори.</a:t>
            </a:r>
          </a:p>
          <a:p>
            <a:pPr lvl="1">
              <a:lnSpc>
                <a:spcPct val="100000"/>
              </a:lnSpc>
            </a:pPr>
            <a:r>
              <a:rPr lang="uk-UA" sz="1600" dirty="0"/>
              <a:t>Розвʼязка: Прожектор працює по всій сцені, кольори білий, жовтий, жовтогарячий. На фінальній мізансцені яскраво білий колір світла з поступовим згасанням.</a:t>
            </a:r>
          </a:p>
          <a:p>
            <a:pPr>
              <a:lnSpc>
                <a:spcPct val="100000"/>
              </a:lnSpc>
            </a:pPr>
            <a:endParaRPr lang="uk-UA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E2BB96-39CB-4FFD-A58B-AE0C4F4FBD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0"/>
            <a:ext cx="5860584" cy="68580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A91967-718B-ED17-241C-B2358F7E755D}"/>
              </a:ext>
            </a:extLst>
          </p:cNvPr>
          <p:cNvSpPr txBox="1"/>
          <p:nvPr/>
        </p:nvSpPr>
        <p:spPr>
          <a:xfrm rot="10800000" flipV="1">
            <a:off x="6814634" y="1650599"/>
            <a:ext cx="8038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2400" dirty="0">
                <a:latin typeface="+mj-lt"/>
              </a:rPr>
              <a:t>Світло та реквізит:</a:t>
            </a:r>
          </a:p>
        </p:txBody>
      </p:sp>
    </p:spTree>
    <p:extLst>
      <p:ext uri="{BB962C8B-B14F-4D97-AF65-F5344CB8AC3E}">
        <p14:creationId xmlns:p14="http://schemas.microsoft.com/office/powerpoint/2010/main" val="2342320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rim.6E2F0FD1-CC9E-4251-BE8C-F5E8196FB07B.MOV">
            <a:hlinkClick r:id="" action="ppaction://media"/>
            <a:extLst>
              <a:ext uri="{FF2B5EF4-FFF2-40B4-BE49-F238E27FC236}">
                <a16:creationId xmlns:a16="http://schemas.microsoft.com/office/drawing/2014/main" id="{B46A59F8-9579-4228-820C-E1F3126538C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14575" y="1928813"/>
            <a:ext cx="7561263" cy="425291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29714E-2376-6FE3-AB86-0449B0F9A7DF}"/>
              </a:ext>
            </a:extLst>
          </p:cNvPr>
          <p:cNvSpPr txBox="1"/>
          <p:nvPr/>
        </p:nvSpPr>
        <p:spPr>
          <a:xfrm rot="10800000" flipV="1">
            <a:off x="3556977" y="950836"/>
            <a:ext cx="50764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uk-UA" sz="2200" dirty="0">
                <a:latin typeface="+mj-lt"/>
              </a:rPr>
              <a:t>Відео постановки «Всі людські істоти»</a:t>
            </a:r>
          </a:p>
        </p:txBody>
      </p:sp>
    </p:spTree>
    <p:extLst>
      <p:ext uri="{BB962C8B-B14F-4D97-AF65-F5344CB8AC3E}">
        <p14:creationId xmlns:p14="http://schemas.microsoft.com/office/powerpoint/2010/main" val="37145944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BD42039-8CD5-E8CE-5355-6D7049684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uk-UA" dirty="0"/>
              <a:t>Дякую за увагу!</a:t>
            </a:r>
          </a:p>
        </p:txBody>
      </p:sp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220C7502-985F-28AD-11AF-52E6524066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95" y="1901128"/>
            <a:ext cx="4648510" cy="2945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5">
            <a:extLst>
              <a:ext uri="{FF2B5EF4-FFF2-40B4-BE49-F238E27FC236}">
                <a16:creationId xmlns:a16="http://schemas.microsoft.com/office/drawing/2014/main" id="{223DE782-CFFC-8C42-BB66-A007D2EA48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149" y="1956473"/>
            <a:ext cx="4802056" cy="2945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6">
            <a:extLst>
              <a:ext uri="{FF2B5EF4-FFF2-40B4-BE49-F238E27FC236}">
                <a16:creationId xmlns:a16="http://schemas.microsoft.com/office/drawing/2014/main" id="{BA060A55-5797-B726-7047-BFA3BA2A81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745" y="4150732"/>
            <a:ext cx="4648510" cy="26682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720702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1B2430"/>
      </a:dk2>
      <a:lt2>
        <a:srgbClr val="F0F3F1"/>
      </a:lt2>
      <a:accent1>
        <a:srgbClr val="C34DAB"/>
      </a:accent1>
      <a:accent2>
        <a:srgbClr val="983BB1"/>
      </a:accent2>
      <a:accent3>
        <a:srgbClr val="784DC3"/>
      </a:accent3>
      <a:accent4>
        <a:srgbClr val="4045B3"/>
      </a:accent4>
      <a:accent5>
        <a:srgbClr val="4D84C3"/>
      </a:accent5>
      <a:accent6>
        <a:srgbClr val="3BA4B1"/>
      </a:accent6>
      <a:hlink>
        <a:srgbClr val="3F66BF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AccentBoxVTI">
  <a:themeElements>
    <a:clrScheme name="AnalogousFromLightSeed_2SEEDS">
      <a:dk1>
        <a:srgbClr val="000000"/>
      </a:dk1>
      <a:lt1>
        <a:srgbClr val="FFFFFF"/>
      </a:lt1>
      <a:dk2>
        <a:srgbClr val="412F24"/>
      </a:dk2>
      <a:lt2>
        <a:srgbClr val="E2E8E8"/>
      </a:lt2>
      <a:accent1>
        <a:srgbClr val="BA7F7F"/>
      </a:accent1>
      <a:accent2>
        <a:srgbClr val="C696AA"/>
      </a:accent2>
      <a:accent3>
        <a:srgbClr val="BE9D87"/>
      </a:accent3>
      <a:accent4>
        <a:srgbClr val="76ABAD"/>
      </a:accent4>
      <a:accent5>
        <a:srgbClr val="89A7BF"/>
      </a:accent5>
      <a:accent6>
        <a:srgbClr val="7F87BA"/>
      </a:accent6>
      <a:hlink>
        <a:srgbClr val="568D8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StreetscapeVTI">
  <a:themeElements>
    <a:clrScheme name="AnalogousFromDarkSeedLeftStep">
      <a:dk1>
        <a:srgbClr val="000000"/>
      </a:dk1>
      <a:lt1>
        <a:srgbClr val="FFFFFF"/>
      </a:lt1>
      <a:dk2>
        <a:srgbClr val="1B1D31"/>
      </a:dk2>
      <a:lt2>
        <a:srgbClr val="F0F3F3"/>
      </a:lt2>
      <a:accent1>
        <a:srgbClr val="C34D59"/>
      </a:accent1>
      <a:accent2>
        <a:srgbClr val="B13B79"/>
      </a:accent2>
      <a:accent3>
        <a:srgbClr val="C34DBC"/>
      </a:accent3>
      <a:accent4>
        <a:srgbClr val="873BB1"/>
      </a:accent4>
      <a:accent5>
        <a:srgbClr val="684DC3"/>
      </a:accent5>
      <a:accent6>
        <a:srgbClr val="3B51B1"/>
      </a:accent6>
      <a:hlink>
        <a:srgbClr val="7F51C5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ppt/theme/theme4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1B2430"/>
      </a:dk2>
      <a:lt2>
        <a:srgbClr val="F0F3F1"/>
      </a:lt2>
      <a:accent1>
        <a:srgbClr val="C34DAB"/>
      </a:accent1>
      <a:accent2>
        <a:srgbClr val="983BB1"/>
      </a:accent2>
      <a:accent3>
        <a:srgbClr val="784DC3"/>
      </a:accent3>
      <a:accent4>
        <a:srgbClr val="4045B3"/>
      </a:accent4>
      <a:accent5>
        <a:srgbClr val="4D84C3"/>
      </a:accent5>
      <a:accent6>
        <a:srgbClr val="3BA4B1"/>
      </a:accent6>
      <a:hlink>
        <a:srgbClr val="3F66BF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5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1B2430"/>
      </a:dk2>
      <a:lt2>
        <a:srgbClr val="F0F3F1"/>
      </a:lt2>
      <a:accent1>
        <a:srgbClr val="C34DAB"/>
      </a:accent1>
      <a:accent2>
        <a:srgbClr val="983BB1"/>
      </a:accent2>
      <a:accent3>
        <a:srgbClr val="784DC3"/>
      </a:accent3>
      <a:accent4>
        <a:srgbClr val="4045B3"/>
      </a:accent4>
      <a:accent5>
        <a:srgbClr val="4D84C3"/>
      </a:accent5>
      <a:accent6>
        <a:srgbClr val="3BA4B1"/>
      </a:accent6>
      <a:hlink>
        <a:srgbClr val="3F66BF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Широкий екран</PresentationFormat>
  <Slides>12</Slides>
  <Notes>0</Notes>
  <HiddenSlides>0</HiddenSlides>
  <ScaleCrop>false</ScaleCrop>
  <HeadingPairs>
    <vt:vector size="4" baseType="variant">
      <vt:variant>
        <vt:lpstr>Тема</vt:lpstr>
      </vt:variant>
      <vt:variant>
        <vt:i4>5</vt:i4>
      </vt:variant>
      <vt:variant>
        <vt:lpstr>Заголовки слайдів</vt:lpstr>
      </vt:variant>
      <vt:variant>
        <vt:i4>12</vt:i4>
      </vt:variant>
    </vt:vector>
  </HeadingPairs>
  <TitlesOfParts>
    <vt:vector size="17" baseType="lpstr">
      <vt:lpstr>SketchyVTI</vt:lpstr>
      <vt:lpstr>AccentBoxVTI</vt:lpstr>
      <vt:lpstr>StreetscapeVTI</vt:lpstr>
      <vt:lpstr>SketchyVTI</vt:lpstr>
      <vt:lpstr>SketchyVTI</vt:lpstr>
      <vt:lpstr>МІНІСТЕРСТВО ОСВІТИ І НАУКИ УКРАЇНИ  НАЦІОНАЛЬНИЙ УНІВЕРСИТЕТ ФІЗИЧНОГО ВИХОВАННЯ І СПОРТУ УКРАЇНИ КАФЕДРА ХОРЕОГРАФІЇ І ТАНЦЮВАЛЬНИХ ВИДІВ СПОРТУ</vt:lpstr>
      <vt:lpstr>ТВОРЧИЙ ЗАДУМ</vt:lpstr>
      <vt:lpstr>Презентація PowerPoint</vt:lpstr>
      <vt:lpstr>Мета творчого проєкту</vt:lpstr>
      <vt:lpstr>Практичне значення творчого проєкту</vt:lpstr>
      <vt:lpstr>ЛІБРЕТО</vt:lpstr>
      <vt:lpstr>Презентація PowerPoint</vt:lpstr>
      <vt:lpstr>ДРАМАТУРГІЧНА ПОБУДОВА</vt:lpstr>
      <vt:lpstr>ОПИС КОСТЮМІВ ТА ДЕКОРАЦІЙ</vt:lpstr>
      <vt:lpstr>Презентація PowerPoint</vt:lpstr>
      <vt:lpstr>Презентація PowerPoint</vt:lpstr>
      <vt:lpstr>Дякую за увагу!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МІНІСТЕРСТВО ОСВІТИ І НАУКИ УКРАЇНИ  НАЦІОНАЛЬНИЙ УНІВЕРСИТЕТ ФІЗИЧНОГО ВИХОВАННЯ І СПОРТУ УКРАЇНИ КАФЕДРА ХОРЕОГРАФІЇ І ТАНЦЮВАЛЬНИХ ВИДІВ СПОРТУ</dc:title>
  <dc:creator>Gorovaya Sonya</dc:creator>
  <cp:lastModifiedBy>Gorovaya Sonya</cp:lastModifiedBy>
  <cp:revision>3</cp:revision>
  <dcterms:created xsi:type="dcterms:W3CDTF">2023-06-15T08:40:56Z</dcterms:created>
  <dcterms:modified xsi:type="dcterms:W3CDTF">2023-06-19T05:45:48Z</dcterms:modified>
</cp:coreProperties>
</file>