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3025">
              <a:lnSpc>
                <a:spcPts val="11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3025">
              <a:lnSpc>
                <a:spcPts val="11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3025">
              <a:lnSpc>
                <a:spcPts val="11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3025">
              <a:lnSpc>
                <a:spcPts val="11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3025">
              <a:lnSpc>
                <a:spcPts val="11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5310" y="683768"/>
            <a:ext cx="2783840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204" y="2592069"/>
            <a:ext cx="6057900" cy="352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717671" y="9917379"/>
            <a:ext cx="23241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3025">
              <a:lnSpc>
                <a:spcPts val="11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zref.org/aktualeni-problemi-morfologiyi-suchasnoyi-ukrayinsekoyi-litera.html?page=15" TargetMode="External"/><Relationship Id="rId3" Type="http://schemas.openxmlformats.org/officeDocument/2006/relationships/image" Target="../media/image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194.44.152.155/elib/local/sk718399.pdf" TargetMode="External"/><Relationship Id="rId3" Type="http://schemas.openxmlformats.org/officeDocument/2006/relationships/hyperlink" Target="http://univer.nuczu.edu.ua/tmp_metod/3685/kul%27tura_ukrains%27kogo_fahovogo_movlennya.pdf" TargetMode="External"/><Relationship Id="rId4" Type="http://schemas.openxmlformats.org/officeDocument/2006/relationships/hyperlink" Target="https://kulbabska.com/images/catalog/pdf/students/5_kurs/syntaksis_work/Ponomariv-suchasna-ukrainska-mova_____kulbabska.com.pdf" TargetMode="External"/><Relationship Id="rId5" Type="http://schemas.openxmlformats.org/officeDocument/2006/relationships/hyperlink" Target="https://mon.gov.ua/storage/app/media/zagalna%20serednya/Pravopys.2019/ukr.pravopys-2019.pdf" TargetMode="External"/><Relationship Id="rId6" Type="http://schemas.openxmlformats.org/officeDocument/2006/relationships/hyperlink" Target="https://archive.org/stream/UkrMovEnts%23page/n3/mode/2up" TargetMode="External"/><Relationship Id="rId7" Type="http://schemas.openxmlformats.org/officeDocument/2006/relationships/hyperlink" Target="https://archive.org/details/UkrMovEnts/page/135/mode/2up?q=&#209;&#8222;&#208;&#176;&#209;&#8230;&#208;&#190;&#208;&#178;&#208;&#176;%2B&#208;&#188;&#208;&#190;&#208;&#178;&#208;&#176;" TargetMode="External"/><Relationship Id="rId8" Type="http://schemas.openxmlformats.org/officeDocument/2006/relationships/hyperlink" Target="https://www.dut.edu.ua/uploads/l_666_15833608.pdf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sportarena.com/uk/author/contributors/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n.gov.ua/storage/app/media/zagalna%20serednya/Pravopys.2019/ukr.pravopys-2019.pdf" TargetMode="External"/><Relationship Id="rId3" Type="http://schemas.openxmlformats.org/officeDocument/2006/relationships/hyperlink" Target="https://archive.org/stream/UkrMovEnts%23page/n3/mode/2up" TargetMode="External"/><Relationship Id="rId4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rchive.org/details/UkrMovEnts/page/135/mode/2up?q=&#209;&#8222;&#208;&#176;&#209;&#8230;&#208;&#190;&#208;&#178;&#208;&#176;%2B&#208;&#188;&#208;&#190;&#208;&#178;&#208;&#176;" TargetMode="External"/><Relationship Id="rId3" Type="http://schemas.openxmlformats.org/officeDocument/2006/relationships/hyperlink" Target="https://www.dut.edu.ua/uploads/l_666_15833608.pdf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univer.nuczu.edu.ua/tmp_metod/3685/kul%27tura_ukrains%27kogo_fahovogo_movlennya.pdf" TargetMode="External"/><Relationship Id="rId3" Type="http://schemas.openxmlformats.org/officeDocument/2006/relationships/hyperlink" Target="https://mon.gov.ua/storage/app/media/zagalna%20serednya/Pravopys.2019/ukr.pravopys-2019.pdf" TargetMode="External"/><Relationship Id="rId4" Type="http://schemas.openxmlformats.org/officeDocument/2006/relationships/hyperlink" Target="https://archive.org/stream/UkrMovEnts%23page/n3/mode/2up" TargetMode="External"/><Relationship Id="rId5" Type="http://schemas.openxmlformats.org/officeDocument/2006/relationships/hyperlink" Target="https://archive.org/details/UkrMovEnts/page/135/mode/2up?q=&#209;&#8222;&#208;&#176;&#209;&#8230;&#208;&#190;&#208;&#178;&#208;&#176;%2B&#208;&#188;&#208;&#190;&#208;&#178;&#208;&#176;" TargetMode="External"/><Relationship Id="rId6" Type="http://schemas.openxmlformats.org/officeDocument/2006/relationships/hyperlink" Target="https://www.dut.edu.ua/uploads/l_666_15833608.pdf" TargetMode="External"/><Relationship Id="rId7" Type="http://schemas.openxmlformats.org/officeDocument/2006/relationships/image" Target="../media/image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4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univer.nuczu.edu.ua/tmp_metod/3685/kul%27tura_ukrains%27kogo_fahovogo_movlennya.pdf" TargetMode="External"/><Relationship Id="rId3" Type="http://schemas.openxmlformats.org/officeDocument/2006/relationships/hyperlink" Target="http://194.44.152.155/elib/local/sk605277.pdf" TargetMode="External"/><Relationship Id="rId4" Type="http://schemas.openxmlformats.org/officeDocument/2006/relationships/image" Target="../media/image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n.gov.ua/storage/app/media/zagalna%20serednya/Pravopys.2019/ukr.pravopys-2019.pdf" TargetMode="External"/><Relationship Id="rId3" Type="http://schemas.openxmlformats.org/officeDocument/2006/relationships/hyperlink" Target="https://archive.org/stream/UkrMovEnts%23page/n3/mode/2up" TargetMode="External"/><Relationship Id="rId4" Type="http://schemas.openxmlformats.org/officeDocument/2006/relationships/hyperlink" Target="https://archive.org/details/UkrMovEnts/page/135/mode/2up?q=&#209;&#8222;&#208;&#176;&#209;&#8230;&#208;&#190;&#208;&#178;&#208;&#176;%2B&#208;&#188;&#208;&#190;&#208;&#178;&#208;&#176;" TargetMode="External"/><Relationship Id="rId5" Type="http://schemas.openxmlformats.org/officeDocument/2006/relationships/hyperlink" Target="https://www.dut.edu.ua/uploads/l_666_15833608.pdf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uk.wikipedia.org/wiki/%D0%92%D1%96%D0%BB%D1%8C%D0%BD%D0%B8%D0%B9_%D1%82%D0%B2%D1%96%D1%80" TargetMode="External"/><Relationship Id="rId3" Type="http://schemas.openxmlformats.org/officeDocument/2006/relationships/hyperlink" Target="https://uk.wikipedia.org/wiki/%D0%9E%D0%BD%D0%BB%D0%B0%D0%B9%D0%BD-%D0%B5%D0%BD%D1%86%D0%B8%D0%BA%D0%BB%D0%BE%D0%BF%D0%B5%D0%B4%D1%96%D1%8F" TargetMode="External"/><Relationship Id="rId4" Type="http://schemas.openxmlformats.org/officeDocument/2006/relationships/hyperlink" Target="https://uk.wikipedia.org/wiki/&#208;&#376;&#208;&#181;&#209;&#8364;&#208;&#181;&#208;&#186;&#208;&#187;&#208;&#176;&#208;&#180;" TargetMode="External"/><Relationship Id="rId5" Type="http://schemas.openxmlformats.org/officeDocument/2006/relationships/hyperlink" Target="https://www.google.com/url?sa=t&amp;rct=j&amp;q&amp;esrc=s&amp;source=web&amp;cd&amp;ved=2ahUKEwiuk8ntoYb7AhWQlIsKHSlSDy8QFnoECCsQAQ&amp;url=https%3A%2F%2Fnmetau.edu.ua%2Ffile%2Fribalko_osoblivosti_perekladu.doc&amp;usg=AOvVaw3bMDehfwGSSOPgkVOQ7ItF" TargetMode="External"/><Relationship Id="rId6" Type="http://schemas.openxmlformats.org/officeDocument/2006/relationships/hyperlink" Target="https://mon.gov.ua/storage/app/media/zagalna%20serednya/Pravopys.2019/ukr.pravopys-2019.pdf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univer.nuczu.edu.ua/tmp_metod/3685/kul%27tura_ukrains%27kogo_fahovogo_movlennya.pdf" TargetMode="External"/><Relationship Id="rId3" Type="http://schemas.openxmlformats.org/officeDocument/2006/relationships/hyperlink" Target="https://www.google.com/url?sa=t&amp;rct=j&amp;q&amp;esrc=s&amp;source=web&amp;cd&amp;ved=2ahUKEwiuk8ntoYb7AhWQlIsKHSlSDy8QFnoECCsQAQ&amp;url=https%3A%2F%2Fnmetau.edu.ua%2Ffile%2Fribalko_osoblivosti_perekladu.doc&amp;usg=AOvVaw3bMDehfwGSSOPgkVOQ7ItF" TargetMode="External"/><Relationship Id="rId4" Type="http://schemas.openxmlformats.org/officeDocument/2006/relationships/hyperlink" Target="http://194.44.152.155/elib/local/sk605277.pdf(&#1076;&#1072;&#1090;&#1072;&#1079;&#1074;&#1077;&#1088;&#1085;&#1077;&#1085;&#1085;&#1103;" TargetMode="External"/><Relationship Id="rId5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n.gov.ua/storage/app/media/zagalna%20serednya/Pravopys.2019/ukr.pravopys-2019.pdf" TargetMode="External"/><Relationship Id="rId3" Type="http://schemas.openxmlformats.org/officeDocument/2006/relationships/hyperlink" Target="https://archive.org/stream/UkrMovEnts%23page/n3/mode/2up" TargetMode="External"/><Relationship Id="rId4" Type="http://schemas.openxmlformats.org/officeDocument/2006/relationships/hyperlink" Target="https://archive.org/details/UkrMovEnts/page/135/mode/2up?q=&#209;&#8222;&#208;&#176;&#209;&#8230;&#208;&#190;&#208;&#178;&#208;&#176;%2B&#208;&#188;&#208;&#190;&#208;&#178;&#208;&#176;" TargetMode="External"/><Relationship Id="rId5" Type="http://schemas.openxmlformats.org/officeDocument/2006/relationships/hyperlink" Target="https://www.dut.edu.ua/uploads/l_666_15833608.pdf" TargetMode="Externa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4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univer.nuczu.edu.ua/tmp_metod/3685/kul%27tura_ukrains%27kogo_fahovogo_movlennya.pdf" TargetMode="External"/><Relationship Id="rId3" Type="http://schemas.openxmlformats.org/officeDocument/2006/relationships/hyperlink" Target="https://mon.gov.ua/storage/app/media/zagalna%20serednya/Pravopys.2019/ukr.pravopys-2019.pdf" TargetMode="External"/><Relationship Id="rId4" Type="http://schemas.openxmlformats.org/officeDocument/2006/relationships/hyperlink" Target="https://archive.org/stream/UkrMovEnts%23page/n3/mode/2up" TargetMode="External"/><Relationship Id="rId5" Type="http://schemas.openxmlformats.org/officeDocument/2006/relationships/hyperlink" Target="https://archive.org/details/UkrMovEnts/page/135/mode/2up?q=&#209;&#8222;&#208;&#176;&#209;&#8230;&#208;&#190;&#208;&#178;&#208;&#176;%2B&#208;&#188;&#208;&#190;&#208;&#178;&#208;&#176;" TargetMode="External"/><Relationship Id="rId6" Type="http://schemas.openxmlformats.org/officeDocument/2006/relationships/hyperlink" Target="https://www.dut.edu.ua/uploads/l_666_15833608.pdf" TargetMode="Externa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4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univer.nuczu.edu.ua/tmp_metod/3685/kul%27tura_ukrains%27kogo_fahovogo_movlennya.pdf" TargetMode="External"/><Relationship Id="rId3" Type="http://schemas.openxmlformats.org/officeDocument/2006/relationships/hyperlink" Target="https://mon.gov.ua/storage/app/media/zagalna%20serednya/Pravopys.2019/ukr.pravopys-2019.pdf" TargetMode="External"/><Relationship Id="rId4" Type="http://schemas.openxmlformats.org/officeDocument/2006/relationships/hyperlink" Target="https://archive.org/stream/UkrMovEnts%23page/n3/mode/2up" TargetMode="External"/><Relationship Id="rId5" Type="http://schemas.openxmlformats.org/officeDocument/2006/relationships/hyperlink" Target="https://archive.org/details/UkrMovEnts/page/135/mode/2up?q=&#209;&#8222;&#208;&#176;&#209;&#8230;&#208;&#190;&#208;&#178;&#208;&#176;%2B&#208;&#188;&#208;&#190;&#208;&#178;&#208;&#176;" TargetMode="External"/><Relationship Id="rId6" Type="http://schemas.openxmlformats.org/officeDocument/2006/relationships/hyperlink" Target="https://www.dut.edu.ua/uploads/l_666_15833608.pdf" TargetMode="External"/><Relationship Id="rId7" Type="http://schemas.openxmlformats.org/officeDocument/2006/relationships/image" Target="../media/image5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univer.nuczu.edu.ua/tmp_metod/3685/kul%27tura_ukrains%27kogo_fahovogo_movlennya.pdf" TargetMode="External"/><Relationship Id="rId3" Type="http://schemas.openxmlformats.org/officeDocument/2006/relationships/hyperlink" Target="https://mon.gov.ua/storage/app/media/zagalna%20serednya/Pravopys.2019/ukr.pravopys-2019.pdf" TargetMode="External"/><Relationship Id="rId4" Type="http://schemas.openxmlformats.org/officeDocument/2006/relationships/hyperlink" Target="https://archive.org/stream/UkrMovEnts%23page/n3/mode/2up" TargetMode="External"/><Relationship Id="rId5" Type="http://schemas.openxmlformats.org/officeDocument/2006/relationships/hyperlink" Target="https://archive.org/details/UkrMovEnts/page/135/mode/2up?q=&#209;&#8222;&#208;&#176;&#209;&#8230;&#208;&#190;&#208;&#178;&#208;&#176;%2B&#208;&#188;&#208;&#190;&#208;&#178;&#208;&#176;" TargetMode="External"/><Relationship Id="rId6" Type="http://schemas.openxmlformats.org/officeDocument/2006/relationships/hyperlink" Target="https://www.dut.edu.ua/uploads/l_666_15833608.pdf" TargetMode="External"/><Relationship Id="rId7" Type="http://schemas.openxmlformats.org/officeDocument/2006/relationships/image" Target="../media/image5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4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univer.nuczu.edu.ua/tmp_metod/3685/kul%27tura_ukrains%27kogo_fahovogo_movlennya.pdf" TargetMode="External"/><Relationship Id="rId3" Type="http://schemas.openxmlformats.org/officeDocument/2006/relationships/hyperlink" Target="https://mon.gov.ua/storage/app/media/zagalna%20serednya/Pravopys.2019/ukr.pravopys-2019.pdf" TargetMode="External"/><Relationship Id="rId4" Type="http://schemas.openxmlformats.org/officeDocument/2006/relationships/image" Target="../media/image5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rchive.org/stream/UkrMovEnts%23page/n3/mode/2up" TargetMode="External"/><Relationship Id="rId3" Type="http://schemas.openxmlformats.org/officeDocument/2006/relationships/hyperlink" Target="https://archive.org/details/UkrMovEnts/page/135/mode/2up?q=&#209;&#8222;&#208;&#176;&#209;&#8230;&#208;&#190;&#208;&#178;&#208;&#176;%2B&#208;&#188;&#208;&#190;&#208;&#178;&#208;&#176;" TargetMode="External"/><Relationship Id="rId4" Type="http://schemas.openxmlformats.org/officeDocument/2006/relationships/hyperlink" Target="https://www.dut.edu.ua/uploads/l_666_15833608.pdf" TargetMode="Externa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4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n.gov.ua/storage/app/media/zagalna%20serednya/Pravopys.2019/ukr.pravopys-2019.pdf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4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n.gov.ua/storage/app/media/zagalna%20serednya/Pravopys.2019/ukr.pravopys-2019.pdf" TargetMode="External"/><Relationship Id="rId3" Type="http://schemas.openxmlformats.org/officeDocument/2006/relationships/image" Target="../media/image28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n.gov.ua/storage/app/media/zagalna%20serednya/Pravopys.2019/ukr.pravopys-2019.pdf" TargetMode="External"/><Relationship Id="rId3" Type="http://schemas.openxmlformats.org/officeDocument/2006/relationships/image" Target="../media/image5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4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n.gov.ua/storage/app/media/zagalna%20serednya/Pravopys.2019/ukr.pravopys-2019.pdf" TargetMode="Externa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lukians@ukr.net" TargetMode="Externa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on.gov.ua/storage/app/media/zagalna%20serednya/Pravopys.2019/ukr.pravopys-2019.pdf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shron1.chtyvo.org.ua/Yermolenko_Svitlana/Mova_i_ukrainoznavchyi_svitohliad.pdf" TargetMode="External"/><Relationship Id="rId3" Type="http://schemas.openxmlformats.org/officeDocument/2006/relationships/hyperlink" Target="http://194.44.152.155/elib/local/sk718399.pdf" TargetMode="External"/><Relationship Id="rId4" Type="http://schemas.openxmlformats.org/officeDocument/2006/relationships/image" Target="../media/image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univer.nuczu.edu.ua/tmp_metod/3685/kul%27tura_ukrains%27kogo_fahovogo_movlennya.pdf" TargetMode="External"/><Relationship Id="rId3" Type="http://schemas.openxmlformats.org/officeDocument/2006/relationships/hyperlink" Target="http://litopys.org.ua/ohukr/ohu.htm" TargetMode="External"/><Relationship Id="rId4" Type="http://schemas.openxmlformats.org/officeDocument/2006/relationships/hyperlink" Target="https://mova-ombudsman.gov.ua/16-lipnya-2022-roku-novij-kontrnastup-ukrayinskoyi-movi" TargetMode="External"/><Relationship Id="rId5" Type="http://schemas.openxmlformats.org/officeDocument/2006/relationships/hyperlink" Target="http://irbis-nbuv.gov.ua/cgi-bin/ua/elib.exe?Z21ID&amp;I21DBN=UKRLIB&amp;P21DBN=UKRLIB&amp;S21STN=1&amp;S21REF=10&amp;S21FMT=online_book&amp;C21COM=S&amp;S21C" TargetMode="External"/><Relationship Id="rId6" Type="http://schemas.openxmlformats.org/officeDocument/2006/relationships/hyperlink" Target="https://mon.gov.ua/storage/app/media/zagalna%20serednya/Pravopys.2019/ukr.pravopys-2019.pdf" TargetMode="External"/><Relationship Id="rId7" Type="http://schemas.openxmlformats.org/officeDocument/2006/relationships/hyperlink" Target="https://archive.org/stream/UkrMovEnts%23page/n3/mode/2up" TargetMode="External"/><Relationship Id="rId8" Type="http://schemas.openxmlformats.org/officeDocument/2006/relationships/hyperlink" Target="https://archive.org/details/UkrMovEnts/page/135/mode/2up?q=&#209;&#8222;&#208;&#176;&#209;&#8230;&#208;&#190;&#208;&#178;&#208;&#176;%2B&#208;&#188;&#208;&#190;&#208;&#178;&#208;&#176;" TargetMode="External"/><Relationship Id="rId9" Type="http://schemas.openxmlformats.org/officeDocument/2006/relationships/hyperlink" Target="https://www.dut.edu.ua/uploads/l_666_15833608.pdf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6680" y="701801"/>
            <a:ext cx="5697855" cy="467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95730">
              <a:lnSpc>
                <a:spcPct val="121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МІНІСТЕРСТВО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ОСВІТИ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І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НАУКИ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УКРАЇНИ </a:t>
            </a:r>
            <a:r>
              <a:rPr dirty="0" sz="1200">
                <a:latin typeface="Times New Roman"/>
                <a:cs typeface="Times New Roman"/>
              </a:rPr>
              <a:t>НАЦІОНАЛЬНИЙ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УНІВЕРСИТЕТ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ФІЗИЧНОГО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ВИХОВАННЯ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І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СПОРТУ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УКРАЇНИ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1732" y="4157598"/>
            <a:ext cx="5667375" cy="141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Times New Roman"/>
                <a:cs typeface="Times New Roman"/>
              </a:rPr>
              <a:t>ЗБІРНИК</a:t>
            </a:r>
            <a:r>
              <a:rPr dirty="0" sz="1600" spc="-7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ЗАВДАНЬ</a:t>
            </a:r>
            <a:endParaRPr sz="1600">
              <a:latin typeface="Times New Roman"/>
              <a:cs typeface="Times New Roman"/>
            </a:endParaRPr>
          </a:p>
          <a:p>
            <a:pPr marL="127000" marR="116839" indent="789305">
              <a:lnSpc>
                <a:spcPts val="1480"/>
              </a:lnSpc>
              <a:spcBef>
                <a:spcPts val="1460"/>
              </a:spcBef>
            </a:pPr>
            <a:r>
              <a:rPr dirty="0" sz="1400" b="1">
                <a:latin typeface="Times New Roman"/>
                <a:cs typeface="Times New Roman"/>
              </a:rPr>
              <a:t>ДО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ПРАКТИЧНИХ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ЗАНЯТЬ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ДИСЦИПЛІНИ </a:t>
            </a:r>
            <a:r>
              <a:rPr dirty="0" sz="1400" b="1">
                <a:latin typeface="Times New Roman"/>
                <a:cs typeface="Times New Roman"/>
              </a:rPr>
              <a:t>"УКРАЇНСЬКА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МОВА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ПРОФЕСІЙНИМ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СПРЯМУВАННЯМ"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00" b="1">
                <a:latin typeface="Times New Roman"/>
                <a:cs typeface="Times New Roman"/>
              </a:rPr>
              <a:t>для</a:t>
            </a:r>
            <a:r>
              <a:rPr dirty="0" sz="1600" spc="-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здобувачів</a:t>
            </a:r>
            <a:r>
              <a:rPr dirty="0" sz="1600" spc="-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першого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(бакалаврського)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рівня</a:t>
            </a:r>
            <a:r>
              <a:rPr dirty="0" sz="1600" spc="-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вищої</a:t>
            </a:r>
            <a:r>
              <a:rPr dirty="0" sz="1600" spc="-3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освіти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06266" y="9545522"/>
            <a:ext cx="8921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Київ–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2023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8125" y="1163319"/>
            <a:ext cx="2094864" cy="24439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14245" y="689863"/>
            <a:ext cx="4582160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2580"/>
              </a:lnSpc>
              <a:spcBef>
                <a:spcPts val="95"/>
              </a:spcBef>
            </a:pPr>
            <a:r>
              <a:rPr dirty="0" sz="2200" b="1">
                <a:latin typeface="Arial"/>
                <a:cs typeface="Arial"/>
              </a:rPr>
              <a:t>ТЕМА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2.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580"/>
              </a:lnSpc>
              <a:tabLst>
                <a:tab pos="3915410" algn="l"/>
              </a:tabLst>
            </a:pPr>
            <a:r>
              <a:rPr dirty="0" sz="2200" b="1">
                <a:latin typeface="Times New Roman"/>
                <a:cs typeface="Times New Roman"/>
              </a:rPr>
              <a:t>Основи</a:t>
            </a:r>
            <a:r>
              <a:rPr dirty="0" sz="2200" spc="-7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культури</a:t>
            </a:r>
            <a:r>
              <a:rPr dirty="0" sz="2200" spc="-70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української</a:t>
            </a:r>
            <a:r>
              <a:rPr dirty="0" sz="2200" b="1">
                <a:latin typeface="Times New Roman"/>
                <a:cs typeface="Times New Roman"/>
              </a:rPr>
              <a:t>	</a:t>
            </a:r>
            <a:r>
              <a:rPr dirty="0" sz="2200" spc="-20" b="1">
                <a:latin typeface="Times New Roman"/>
                <a:cs typeface="Times New Roman"/>
              </a:rPr>
              <a:t>мови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4334382"/>
            <a:ext cx="6415405" cy="505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23110">
              <a:lnSpc>
                <a:spcPct val="100000"/>
              </a:lnSpc>
              <a:spcBef>
                <a:spcPts val="100"/>
              </a:spcBef>
              <a:tabLst>
                <a:tab pos="4707890" algn="l"/>
              </a:tabLst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ЗАНЯТТЯ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25" b="1" i="1">
                <a:latin typeface="Arial"/>
                <a:cs typeface="Arial"/>
              </a:rPr>
              <a:t>№2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400" b="1">
                <a:latin typeface="Times New Roman"/>
                <a:cs typeface="Times New Roman"/>
              </a:rPr>
              <a:t>Перевірка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домашнього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3700"/>
              </a:lnSpc>
              <a:spcBef>
                <a:spcPts val="430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заняття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 b="1" i="1">
                <a:latin typeface="Times New Roman"/>
                <a:cs typeface="Times New Roman"/>
              </a:rPr>
              <a:t>Комунікативна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професіограма.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7620" indent="989965">
              <a:lnSpc>
                <a:spcPct val="143600"/>
              </a:lnSpc>
              <a:spcBef>
                <a:spcPts val="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6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</a:t>
            </a:r>
            <a:r>
              <a:rPr dirty="0" sz="1400" i="1">
                <a:latin typeface="Times New Roman"/>
                <a:cs typeface="Times New Roman"/>
              </a:rPr>
              <a:t>.</a:t>
            </a:r>
            <a:r>
              <a:rPr dirty="0" sz="1400" spc="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Пояснювальний</a:t>
            </a:r>
            <a:r>
              <a:rPr dirty="0" sz="1400" spc="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диктант</a:t>
            </a:r>
            <a:r>
              <a:rPr dirty="0" sz="1400" spc="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теми</a:t>
            </a:r>
            <a:r>
              <a:rPr dirty="0" sz="1400" spc="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«Орфографічні</a:t>
            </a:r>
            <a:r>
              <a:rPr dirty="0" sz="1400" spc="7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норми».</a:t>
            </a:r>
            <a:r>
              <a:rPr dirty="0" sz="1400" spc="-10" i="1">
                <a:latin typeface="Times New Roman"/>
                <a:cs typeface="Times New Roman"/>
              </a:rPr>
              <a:t> Прокоментуйте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правопис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таких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слів: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Фото…фініш,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авто…траса,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пів…стадіону,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екс…чемпіон,</a:t>
            </a:r>
            <a:r>
              <a:rPr dirty="0" sz="1400" spc="459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віце…президент, </a:t>
            </a:r>
            <a:r>
              <a:rPr dirty="0" sz="1400">
                <a:latin typeface="Times New Roman"/>
                <a:cs typeface="Times New Roman"/>
              </a:rPr>
              <a:t>пів…Києва,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багато…борства,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війсково…спортивний,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військово…зобов’язаний, </a:t>
            </a:r>
            <a:r>
              <a:rPr dirty="0" sz="1400">
                <a:latin typeface="Times New Roman"/>
                <a:cs typeface="Times New Roman"/>
              </a:rPr>
              <a:t>інтер…континентальний,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прої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(зн/здн)ий,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студе(нт/н)ський,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зап’я(стн/сн)ий,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уєфа/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400">
                <a:latin typeface="Times New Roman"/>
                <a:cs typeface="Times New Roman"/>
              </a:rPr>
              <a:t>УЄФА,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виш/Виш/ВИШ,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О/оргвідділ.</a:t>
            </a:r>
            <a:endParaRPr sz="1400">
              <a:latin typeface="Times New Roman"/>
              <a:cs typeface="Times New Roman"/>
            </a:endParaRPr>
          </a:p>
          <a:p>
            <a:pPr marL="961390" indent="-227965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6139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Замініть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кальковані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нормативними:</a:t>
            </a:r>
            <a:endParaRPr sz="1400">
              <a:latin typeface="Times New Roman"/>
              <a:cs typeface="Times New Roman"/>
            </a:endParaRPr>
          </a:p>
          <a:p>
            <a:pPr marL="12700" marR="6985" indent="449580">
              <a:lnSpc>
                <a:spcPct val="143600"/>
              </a:lnSpc>
              <a:tabLst>
                <a:tab pos="4448175" algn="l"/>
              </a:tabLst>
            </a:pPr>
            <a:r>
              <a:rPr dirty="0" sz="1400">
                <a:latin typeface="Times New Roman"/>
                <a:cs typeface="Times New Roman"/>
              </a:rPr>
              <a:t>Безналічний,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включення,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хвалебний,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лідирувати,</a:t>
            </a:r>
            <a:r>
              <a:rPr dirty="0" sz="1400">
                <a:latin typeface="Times New Roman"/>
                <a:cs typeface="Times New Roman"/>
              </a:rPr>
              <a:t>	виключення,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заключення </a:t>
            </a:r>
            <a:r>
              <a:rPr dirty="0" sz="1400">
                <a:latin typeface="Times New Roman"/>
                <a:cs typeface="Times New Roman"/>
              </a:rPr>
              <a:t>воплощатися,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достоїнство,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упускати,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лишній,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бувший,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слідуючий,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єдинодушно,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400">
                <a:latin typeface="Times New Roman"/>
                <a:cs typeface="Times New Roman"/>
              </a:rPr>
              <a:t>минулорічний,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наступаючий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рік,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опасіння,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накладна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плата.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26262" y="1626107"/>
            <a:ext cx="6217920" cy="1840864"/>
            <a:chOff x="726262" y="1626107"/>
            <a:chExt cx="6217920" cy="1840864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262" y="1626107"/>
              <a:ext cx="3648964" cy="18408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2581" y="1821052"/>
              <a:ext cx="2541269" cy="1645920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4529" y="3896893"/>
            <a:ext cx="685800" cy="678154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17067"/>
            <a:ext cx="6417945" cy="895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890" indent="989965">
              <a:lnSpc>
                <a:spcPct val="144400"/>
              </a:lnSpc>
              <a:spcBef>
                <a:spcPts val="10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28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spc="285" b="1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Назвіть</a:t>
            </a:r>
            <a:r>
              <a:rPr dirty="0" sz="1400" spc="28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стандартні</a:t>
            </a:r>
            <a:r>
              <a:rPr dirty="0" sz="1400" spc="27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етикетні</a:t>
            </a:r>
            <a:r>
              <a:rPr dirty="0" sz="1400" spc="28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ситуації,</a:t>
            </a:r>
            <a:r>
              <a:rPr dirty="0" sz="1400" spc="28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280" i="1">
                <a:latin typeface="Times New Roman"/>
                <a:cs typeface="Times New Roman"/>
              </a:rPr>
              <a:t>  </a:t>
            </a:r>
            <a:r>
              <a:rPr dirty="0" sz="1400" spc="-20" i="1">
                <a:latin typeface="Times New Roman"/>
                <a:cs typeface="Times New Roman"/>
              </a:rPr>
              <a:t>яких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вживають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такі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стереотипні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словесні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формули:</a:t>
            </a:r>
            <a:endParaRPr sz="1400">
              <a:latin typeface="Times New Roman"/>
              <a:cs typeface="Times New Roman"/>
            </a:endParaRPr>
          </a:p>
          <a:p>
            <a:pPr algn="just" marL="12700" marR="6985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А.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Доброго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ранку!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Добрий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день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(добридень,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здрастуйте,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здорові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будьте)! </a:t>
            </a:r>
            <a:r>
              <a:rPr dirty="0" sz="1400">
                <a:latin typeface="Times New Roman"/>
                <a:cs typeface="Times New Roman"/>
              </a:rPr>
              <a:t>Добрий</a:t>
            </a:r>
            <a:r>
              <a:rPr dirty="0" sz="1400" spc="3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вечір</a:t>
            </a:r>
            <a:r>
              <a:rPr dirty="0" sz="1400" spc="3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(добривечір)!</a:t>
            </a:r>
            <a:r>
              <a:rPr dirty="0" sz="1400" spc="3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3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добраніч!</a:t>
            </a:r>
            <a:r>
              <a:rPr dirty="0" sz="1400" spc="3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Добраніч!Доброї</a:t>
            </a:r>
            <a:r>
              <a:rPr dirty="0" sz="1400" spc="38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ночі!Доброго </a:t>
            </a:r>
            <a:r>
              <a:rPr dirty="0" sz="1400" spc="-50">
                <a:latin typeface="Times New Roman"/>
                <a:cs typeface="Times New Roman"/>
              </a:rPr>
              <a:t>здоровʾя!Вітаю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(тебе;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Вас)!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Радий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(тебе;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Вас)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вітати!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Моє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шанування!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Дозвольте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Вас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привітати!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Слава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Україні!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відповідь: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Героям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слава!Хай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живе.!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приїздом </a:t>
            </a:r>
            <a:r>
              <a:rPr dirty="0" sz="1400">
                <a:latin typeface="Times New Roman"/>
                <a:cs typeface="Times New Roman"/>
              </a:rPr>
              <a:t>Вас!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Ласкаво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просимо!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ts val="2420"/>
              </a:lnSpc>
              <a:spcBef>
                <a:spcPts val="195"/>
              </a:spcBef>
            </a:pPr>
            <a:r>
              <a:rPr dirty="0" sz="1400">
                <a:latin typeface="Times New Roman"/>
                <a:cs typeface="Times New Roman"/>
              </a:rPr>
              <a:t>Б.Вибачте,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затримую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Вас!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Скажіть,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будь-ласка,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(Будьте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ласкаві,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скажіть.; </a:t>
            </a:r>
            <a:r>
              <a:rPr dirty="0" sz="1400">
                <a:latin typeface="Times New Roman"/>
                <a:cs typeface="Times New Roman"/>
              </a:rPr>
              <a:t>Чи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могли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сказати.).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535"/>
              </a:spcBef>
            </a:pP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Щиро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(сердечно)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дякую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(Щиро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вдячний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за.).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Г.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Пробачте,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затримав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Вас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(Даруйте,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завдав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клопоту).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Д.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побачення!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(Бувайте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здорові!На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все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добре!Усього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Вам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найкращого!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Хай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щастить!).</a:t>
            </a:r>
            <a:endParaRPr sz="1400">
              <a:latin typeface="Times New Roman"/>
              <a:cs typeface="Times New Roman"/>
            </a:endParaRPr>
          </a:p>
          <a:p>
            <a:pPr marL="12700" marR="8255" indent="449580">
              <a:lnSpc>
                <a:spcPts val="2420"/>
              </a:lnSpc>
              <a:spcBef>
                <a:spcPts val="195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dirty="0" u="sng" sz="1400" spc="9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довідки</a:t>
            </a:r>
            <a:r>
              <a:rPr dirty="0" u="none" sz="1400">
                <a:latin typeface="Times New Roman"/>
                <a:cs typeface="Times New Roman"/>
              </a:rPr>
              <a:t>:</a:t>
            </a:r>
            <a:r>
              <a:rPr dirty="0" u="none" sz="1400" spc="8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Вітання</a:t>
            </a:r>
            <a:r>
              <a:rPr dirty="0" u="none" sz="1400" spc="7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та</a:t>
            </a:r>
            <a:r>
              <a:rPr dirty="0" u="none" sz="1400" spc="8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побажання;</a:t>
            </a:r>
            <a:r>
              <a:rPr dirty="0" u="none" sz="1400" spc="8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прощання;</a:t>
            </a:r>
            <a:r>
              <a:rPr dirty="0" u="none" sz="1400" spc="8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вибачення</a:t>
            </a:r>
            <a:r>
              <a:rPr dirty="0" u="none" sz="1400" spc="7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і</a:t>
            </a:r>
            <a:r>
              <a:rPr dirty="0" u="none" sz="1400" spc="80">
                <a:latin typeface="Times New Roman"/>
                <a:cs typeface="Times New Roman"/>
              </a:rPr>
              <a:t>  </a:t>
            </a:r>
            <a:r>
              <a:rPr dirty="0" u="none" sz="1400" spc="-10">
                <a:latin typeface="Times New Roman"/>
                <a:cs typeface="Times New Roman"/>
              </a:rPr>
              <a:t>прохання; подяка.</a:t>
            </a:r>
            <a:endParaRPr sz="1400">
              <a:latin typeface="Times New Roman"/>
              <a:cs typeface="Times New Roman"/>
            </a:endParaRPr>
          </a:p>
          <a:p>
            <a:pPr marL="12700" marR="9525" indent="989965">
              <a:lnSpc>
                <a:spcPts val="2410"/>
              </a:lnSpc>
              <a:spcBef>
                <a:spcPts val="14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spc="17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Усно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доповніть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подані</a:t>
            </a:r>
            <a:r>
              <a:rPr dirty="0" sz="1400" spc="1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нижче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мовні</a:t>
            </a:r>
            <a:r>
              <a:rPr dirty="0" sz="1400" spc="1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формули,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поясніть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їхні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етичні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функції.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530"/>
              </a:spcBef>
            </a:pPr>
            <a:r>
              <a:rPr dirty="0" sz="1400">
                <a:latin typeface="Times New Roman"/>
                <a:cs typeface="Times New Roman"/>
              </a:rPr>
              <a:t>Скажіть,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будь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ласка…;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Вибачте,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дозвольте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запитати…;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Допоможіть,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будь</a:t>
            </a:r>
            <a:endParaRPr sz="1400">
              <a:latin typeface="Times New Roman"/>
              <a:cs typeface="Times New Roman"/>
            </a:endParaRPr>
          </a:p>
          <a:p>
            <a:pPr marL="12700" marR="9525">
              <a:lnSpc>
                <a:spcPct val="1436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ласка…;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Покличте,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будь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ласка…;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Будьте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ласкаві,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поясніть…;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Якщо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Ваша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ласка, напишіть…</a:t>
            </a:r>
            <a:r>
              <a:rPr dirty="0" sz="1400" spc="-1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5715" indent="898525">
              <a:lnSpc>
                <a:spcPct val="143600"/>
              </a:lnSpc>
              <a:spcBef>
                <a:spcPts val="13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5</a:t>
            </a:r>
            <a:r>
              <a:rPr dirty="0" sz="1400" i="1">
                <a:latin typeface="Times New Roman"/>
                <a:cs typeface="Times New Roman"/>
              </a:rPr>
              <a:t>.</a:t>
            </a:r>
            <a:r>
              <a:rPr dirty="0" sz="1400" spc="1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Знайдіть</a:t>
            </a:r>
            <a:r>
              <a:rPr dirty="0" sz="1400" spc="1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1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реченнях</a:t>
            </a:r>
            <a:r>
              <a:rPr dirty="0" sz="1400" spc="1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неправильно</a:t>
            </a:r>
            <a:r>
              <a:rPr dirty="0" sz="1400" spc="1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вжиті</a:t>
            </a:r>
            <a:r>
              <a:rPr dirty="0" sz="1400" spc="1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слова.</a:t>
            </a:r>
            <a:r>
              <a:rPr dirty="0" sz="1400" spc="1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Виправте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речення,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усно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пояснивши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заміни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слів.</a:t>
            </a:r>
            <a:endParaRPr sz="1400">
              <a:latin typeface="Times New Roman"/>
              <a:cs typeface="Times New Roman"/>
            </a:endParaRPr>
          </a:p>
          <a:p>
            <a:pPr marL="12700" indent="4495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1.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Завдяки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запізненню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ми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потрапили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чемпіонат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вівторок.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2.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Найкраще</a:t>
            </a:r>
            <a:endParaRPr sz="1400">
              <a:latin typeface="Times New Roman"/>
              <a:cs typeface="Times New Roman"/>
            </a:endParaRPr>
          </a:p>
          <a:p>
            <a:pPr marL="12700" marR="6985">
              <a:lnSpc>
                <a:spcPct val="1436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мені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подобаються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виступи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українських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спортсменів.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3.У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його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відношенні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до </a:t>
            </a:r>
            <a:r>
              <a:rPr dirty="0" sz="1400">
                <a:latin typeface="Times New Roman"/>
                <a:cs typeface="Times New Roman"/>
              </a:rPr>
              <a:t>Романа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Зозулі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відчувалася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заздрість.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4.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надіялася,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ти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таке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витвориш.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43600"/>
              </a:lnSpc>
              <a:tabLst>
                <a:tab pos="929005" algn="l"/>
                <a:tab pos="1801495" algn="l"/>
                <a:tab pos="2072005" algn="l"/>
                <a:tab pos="2324735" algn="l"/>
                <a:tab pos="3338195" algn="l"/>
                <a:tab pos="3807460" algn="l"/>
                <a:tab pos="4485640" algn="l"/>
                <a:tab pos="4792980" algn="l"/>
                <a:tab pos="5469255" algn="l"/>
                <a:tab pos="6329680" algn="l"/>
              </a:tabLst>
            </a:pPr>
            <a:r>
              <a:rPr dirty="0" sz="1400">
                <a:latin typeface="Times New Roman"/>
                <a:cs typeface="Times New Roman"/>
              </a:rPr>
              <a:t>5.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Раніше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ніж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відповісти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запитання,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треба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визначити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зміст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поняття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</a:rPr>
              <a:t>спортивна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перемога.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6.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українській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мові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вимова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не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завжди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співпадає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з</a:t>
            </a:r>
            <a:endParaRPr sz="1400">
              <a:latin typeface="Times New Roman"/>
              <a:cs typeface="Times New Roman"/>
            </a:endParaRPr>
          </a:p>
          <a:p>
            <a:pPr marL="12700" marR="9525">
              <a:lnSpc>
                <a:spcPct val="1435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написанням.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7.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наступному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ми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також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дбатимемо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те,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щоб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отримувати </a:t>
            </a:r>
            <a:r>
              <a:rPr dirty="0" sz="1400">
                <a:latin typeface="Times New Roman"/>
                <a:cs typeface="Times New Roman"/>
              </a:rPr>
              <a:t>першість.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8.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Широкого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розповсюдження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набула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новина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нашу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перемогу.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30936" y="1194561"/>
            <a:ext cx="6404610" cy="315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42644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536575" indent="-177165">
              <a:lnSpc>
                <a:spcPct val="100000"/>
              </a:lnSpc>
              <a:spcBef>
                <a:spcPts val="1345"/>
              </a:spcBef>
              <a:buAutoNum type="arabicPeriod"/>
              <a:tabLst>
                <a:tab pos="536575" algn="l"/>
              </a:tabLst>
            </a:pPr>
            <a:r>
              <a:rPr dirty="0" sz="1400">
                <a:latin typeface="Times New Roman"/>
                <a:cs typeface="Times New Roman"/>
              </a:rPr>
              <a:t>Підготуйте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доповіді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запропоновані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 lvl="1" marR="5080" indent="719455">
              <a:lnSpc>
                <a:spcPct val="143600"/>
              </a:lnSpc>
              <a:spcBef>
                <a:spcPts val="600"/>
              </a:spcBef>
              <a:buFont typeface="Wingdings"/>
              <a:buChar char=""/>
              <a:tabLst>
                <a:tab pos="719455" algn="l"/>
              </a:tabLst>
            </a:pPr>
            <a:r>
              <a:rPr dirty="0" sz="1400">
                <a:latin typeface="Times New Roman"/>
                <a:cs typeface="Times New Roman"/>
              </a:rPr>
              <a:t>Мовний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етикет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(Поняття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етикету,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мовний,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мовленнєвий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спілкувальний етикет).</a:t>
            </a:r>
            <a:endParaRPr sz="1400">
              <a:latin typeface="Times New Roman"/>
              <a:cs typeface="Times New Roman"/>
            </a:endParaRPr>
          </a:p>
          <a:p>
            <a:pPr lvl="1" marL="719455" indent="-360045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719455" algn="l"/>
              </a:tabLst>
            </a:pPr>
            <a:r>
              <a:rPr dirty="0" sz="1400">
                <a:latin typeface="Times New Roman"/>
                <a:cs typeface="Times New Roman"/>
              </a:rPr>
              <a:t>Основні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правила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спілкування.</a:t>
            </a:r>
            <a:endParaRPr sz="1400">
              <a:latin typeface="Times New Roman"/>
              <a:cs typeface="Times New Roman"/>
            </a:endParaRPr>
          </a:p>
          <a:p>
            <a:pPr lvl="1" marL="719455" indent="-36004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719455" algn="l"/>
              </a:tabLst>
            </a:pPr>
            <a:r>
              <a:rPr dirty="0" sz="1400">
                <a:latin typeface="Times New Roman"/>
                <a:cs typeface="Times New Roman"/>
              </a:rPr>
              <a:t>Типові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помилки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ситуації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вітання,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прохання,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прощання.</a:t>
            </a:r>
            <a:endParaRPr sz="1400">
              <a:latin typeface="Times New Roman"/>
              <a:cs typeface="Times New Roman"/>
            </a:endParaRPr>
          </a:p>
          <a:p>
            <a:pPr lvl="1" marL="719455" indent="-360045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719455" algn="l"/>
              </a:tabLst>
            </a:pPr>
            <a:r>
              <a:rPr dirty="0" sz="1400" spc="-10">
                <a:latin typeface="Times New Roman"/>
                <a:cs typeface="Times New Roman"/>
              </a:rPr>
              <a:t>Національно-</a:t>
            </a:r>
            <a:r>
              <a:rPr dirty="0" sz="1400">
                <a:latin typeface="Times New Roman"/>
                <a:cs typeface="Times New Roman"/>
              </a:rPr>
              <a:t>культурна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специфіка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мовленнєвого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етикету.</a:t>
            </a:r>
            <a:endParaRPr sz="1400">
              <a:latin typeface="Times New Roman"/>
              <a:cs typeface="Times New Roman"/>
            </a:endParaRPr>
          </a:p>
          <a:p>
            <a:pPr lvl="1" marL="719455" indent="-360045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719455" algn="l"/>
              </a:tabLst>
            </a:pPr>
            <a:r>
              <a:rPr dirty="0" sz="1400">
                <a:latin typeface="Times New Roman"/>
                <a:cs typeface="Times New Roman"/>
              </a:rPr>
              <a:t>Особливості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гостинності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традиції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мовного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етикету.</a:t>
            </a:r>
            <a:endParaRPr sz="1400">
              <a:latin typeface="Times New Roman"/>
              <a:cs typeface="Times New Roman"/>
            </a:endParaRPr>
          </a:p>
          <a:p>
            <a:pPr marL="359410" marR="10795">
              <a:lnSpc>
                <a:spcPct val="143600"/>
              </a:lnSpc>
              <a:spcBef>
                <a:spcPts val="10"/>
              </a:spcBef>
              <a:tabLst>
                <a:tab pos="654685" algn="l"/>
                <a:tab pos="1665605" algn="l"/>
                <a:tab pos="2768600" algn="l"/>
                <a:tab pos="3105150" algn="l"/>
                <a:tab pos="3626485" algn="l"/>
                <a:tab pos="4476115" algn="l"/>
                <a:tab pos="5626100" algn="l"/>
              </a:tabLst>
            </a:pPr>
            <a:r>
              <a:rPr dirty="0" sz="1400" spc="-25">
                <a:latin typeface="Times New Roman"/>
                <a:cs typeface="Times New Roman"/>
              </a:rPr>
              <a:t>2.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Підготуйте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презентацію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на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тему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"Мовний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"антиетикет"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сучасного студента".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5239638"/>
            <a:ext cx="6419215" cy="460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71065">
              <a:lnSpc>
                <a:spcPct val="100000"/>
              </a:lnSpc>
              <a:spcBef>
                <a:spcPts val="100"/>
              </a:spcBef>
              <a:tabLst>
                <a:tab pos="4856480" algn="l"/>
              </a:tabLst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50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ЗАНЯТТЯ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25" b="1" i="1">
                <a:latin typeface="Arial"/>
                <a:cs typeface="Arial"/>
              </a:rPr>
              <a:t>№3.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dirty="0" sz="1400" b="1">
                <a:latin typeface="Times New Roman"/>
                <a:cs typeface="Times New Roman"/>
              </a:rPr>
              <a:t>Перевірка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домашнього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 marR="8890" indent="359410">
              <a:lnSpc>
                <a:spcPct val="143600"/>
              </a:lnSpc>
              <a:spcBef>
                <a:spcPts val="430"/>
              </a:spcBef>
              <a:tabLst>
                <a:tab pos="1370330" algn="l"/>
                <a:tab pos="2602230" algn="l"/>
                <a:tab pos="3347085" algn="l"/>
                <a:tab pos="4527550" algn="l"/>
                <a:tab pos="5383530" algn="l"/>
              </a:tabLst>
            </a:pPr>
            <a:r>
              <a:rPr dirty="0" sz="1400" spc="-10" b="1" i="1">
                <a:latin typeface="Times New Roman"/>
                <a:cs typeface="Times New Roman"/>
              </a:rPr>
              <a:t>З’ясування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10" b="1" i="1">
                <a:latin typeface="Times New Roman"/>
                <a:cs typeface="Times New Roman"/>
              </a:rPr>
              <a:t>теоретичних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10" b="1" i="1">
                <a:latin typeface="Times New Roman"/>
                <a:cs typeface="Times New Roman"/>
              </a:rPr>
              <a:t>питань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10" b="1" i="1">
                <a:latin typeface="Times New Roman"/>
                <a:cs typeface="Times New Roman"/>
              </a:rPr>
              <a:t>практичного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10" b="1" i="1">
                <a:latin typeface="Times New Roman"/>
                <a:cs typeface="Times New Roman"/>
              </a:rPr>
              <a:t>заняття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  <a:spcBef>
                <a:spcPts val="730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Презентація</a:t>
            </a:r>
            <a:endParaRPr sz="1400">
              <a:latin typeface="Times New Roman"/>
              <a:cs typeface="Times New Roman"/>
            </a:endParaRPr>
          </a:p>
          <a:p>
            <a:pPr marL="643890" marR="6985" indent="-181610">
              <a:lnSpc>
                <a:spcPct val="143600"/>
              </a:lnSpc>
              <a:spcBef>
                <a:spcPts val="135"/>
              </a:spcBef>
              <a:buSzPct val="114285"/>
              <a:buFont typeface="Wingdings"/>
              <a:buChar char=""/>
              <a:tabLst>
                <a:tab pos="643890" algn="l"/>
                <a:tab pos="731520" algn="l"/>
              </a:tabLst>
            </a:pPr>
            <a:r>
              <a:rPr dirty="0" sz="140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4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44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Пояснювальний</a:t>
            </a:r>
            <a:r>
              <a:rPr dirty="0" sz="1400" spc="4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диктант</a:t>
            </a:r>
            <a:r>
              <a:rPr dirty="0" sz="1400" spc="4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4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теми</a:t>
            </a:r>
            <a:r>
              <a:rPr dirty="0" sz="1400" spc="4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«Орфографічні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норми».</a:t>
            </a:r>
            <a:r>
              <a:rPr dirty="0" sz="1400" spc="-10" i="1">
                <a:latin typeface="Times New Roman"/>
                <a:cs typeface="Times New Roman"/>
              </a:rPr>
              <a:t> Прокоментуйте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правопис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таких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слів:</a:t>
            </a:r>
            <a:endParaRPr sz="1400">
              <a:latin typeface="Times New Roman"/>
              <a:cs typeface="Times New Roman"/>
            </a:endParaRPr>
          </a:p>
          <a:p>
            <a:pPr algn="just" marL="12700" marR="8890" indent="359410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Батал....он,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рум…яний,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без…ядерний,</a:t>
            </a:r>
            <a:r>
              <a:rPr dirty="0" sz="1400" spc="4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моркв…яний,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бар…єр,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комп…ютер, </a:t>
            </a:r>
            <a:r>
              <a:rPr dirty="0" sz="1400">
                <a:latin typeface="Times New Roman"/>
                <a:cs typeface="Times New Roman"/>
              </a:rPr>
              <a:t>торф.яний,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подвір…ї,</a:t>
            </a:r>
            <a:r>
              <a:rPr dirty="0" sz="1400" spc="1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Мар…яна,</a:t>
            </a:r>
            <a:r>
              <a:rPr dirty="0" sz="1400" spc="1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об…єм,</a:t>
            </a:r>
            <a:r>
              <a:rPr dirty="0" sz="1400" spc="1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з…явитися,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бул…йон,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вс…ого, </a:t>
            </a:r>
            <a:r>
              <a:rPr dirty="0" sz="1400">
                <a:latin typeface="Times New Roman"/>
                <a:cs typeface="Times New Roman"/>
              </a:rPr>
              <a:t>с…огодні,</a:t>
            </a:r>
            <a:r>
              <a:rPr dirty="0" sz="1400" spc="2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кур…йоз,</a:t>
            </a:r>
            <a:r>
              <a:rPr dirty="0" sz="1400" spc="2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ц…ого,</a:t>
            </a:r>
            <a:r>
              <a:rPr dirty="0" sz="1400" spc="2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Ковал…ов,</a:t>
            </a:r>
            <a:r>
              <a:rPr dirty="0" sz="1400" spc="2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тьм...яний,мавп...ячий,</a:t>
            </a:r>
            <a:r>
              <a:rPr dirty="0" sz="1400" spc="25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різдв...яний, пів...яблука.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1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indent="810895">
              <a:lnSpc>
                <a:spcPct val="1100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823594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85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80" b="1" i="1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основі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наведених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прислів’їв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сформулюйте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правила </a:t>
            </a:r>
            <a:r>
              <a:rPr dirty="0" sz="1400">
                <a:latin typeface="Times New Roman"/>
                <a:cs typeface="Times New Roman"/>
              </a:rPr>
              <a:t>мовленнєвого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етикету.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65"/>
              </a:spcBef>
            </a:pPr>
            <a:r>
              <a:rPr dirty="0" sz="1400">
                <a:latin typeface="Times New Roman"/>
                <a:cs typeface="Times New Roman"/>
              </a:rPr>
              <a:t>1.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Або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розумне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казати,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або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зовсім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мовчати.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720102"/>
            <a:ext cx="824230" cy="66572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2866" y="4802073"/>
            <a:ext cx="685800" cy="678103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94435"/>
            <a:ext cx="6417945" cy="8597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1645" indent="-220345">
              <a:lnSpc>
                <a:spcPts val="1650"/>
              </a:lnSpc>
              <a:spcBef>
                <a:spcPts val="100"/>
              </a:spcBef>
              <a:buAutoNum type="arabicPeriod" startAt="2"/>
              <a:tabLst>
                <a:tab pos="461645" algn="l"/>
              </a:tabLst>
            </a:pPr>
            <a:r>
              <a:rPr dirty="0" sz="1400">
                <a:latin typeface="Times New Roman"/>
                <a:cs typeface="Times New Roman"/>
              </a:rPr>
              <a:t>Від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красних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слів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язик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відсохне.</a:t>
            </a:r>
            <a:endParaRPr sz="1400">
              <a:latin typeface="Times New Roman"/>
              <a:cs typeface="Times New Roman"/>
            </a:endParaRPr>
          </a:p>
          <a:p>
            <a:pPr marL="461645" indent="-220345">
              <a:lnSpc>
                <a:spcPts val="1614"/>
              </a:lnSpc>
              <a:buAutoNum type="arabicPeriod" startAt="2"/>
              <a:tabLst>
                <a:tab pos="461645" algn="l"/>
              </a:tabLst>
            </a:pPr>
            <a:r>
              <a:rPr dirty="0" sz="1400">
                <a:latin typeface="Times New Roman"/>
                <a:cs typeface="Times New Roman"/>
              </a:rPr>
              <a:t>Дорожчий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привіт,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ніж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обід.</a:t>
            </a:r>
            <a:endParaRPr sz="1400">
              <a:latin typeface="Times New Roman"/>
              <a:cs typeface="Times New Roman"/>
            </a:endParaRPr>
          </a:p>
          <a:p>
            <a:pPr marL="461645" indent="-220345">
              <a:lnSpc>
                <a:spcPts val="1610"/>
              </a:lnSpc>
              <a:buAutoNum type="arabicPeriod" startAt="2"/>
              <a:tabLst>
                <a:tab pos="461645" algn="l"/>
              </a:tabLst>
            </a:pPr>
            <a:r>
              <a:rPr dirty="0" sz="1400">
                <a:latin typeface="Times New Roman"/>
                <a:cs typeface="Times New Roman"/>
              </a:rPr>
              <a:t>Коли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хочеш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казати,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подумай,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почати</a:t>
            </a:r>
            <a:endParaRPr sz="1400">
              <a:latin typeface="Times New Roman"/>
              <a:cs typeface="Times New Roman"/>
            </a:endParaRPr>
          </a:p>
          <a:p>
            <a:pPr marL="462280" indent="-269875">
              <a:lnSpc>
                <a:spcPts val="1645"/>
              </a:lnSpc>
              <a:buAutoNum type="arabicPeriod" startAt="2"/>
              <a:tabLst>
                <a:tab pos="462280" algn="l"/>
              </a:tabLst>
            </a:pPr>
            <a:r>
              <a:rPr dirty="0" sz="1400">
                <a:latin typeface="Times New Roman"/>
                <a:cs typeface="Times New Roman"/>
              </a:rPr>
              <a:t>М’які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слова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камінь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крушать.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2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0"/>
              </a:spcBef>
              <a:buFont typeface="Times New Roman"/>
              <a:buAutoNum type="arabicPeriod" startAt="2"/>
            </a:pPr>
            <a:endParaRPr sz="1400">
              <a:latin typeface="Times New Roman"/>
              <a:cs typeface="Times New Roman"/>
            </a:endParaRPr>
          </a:p>
          <a:p>
            <a:pPr algn="just" lvl="1" marL="731520" indent="-26924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73152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Виправте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словосполучення,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правильні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варіанти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запишіть.</a:t>
            </a:r>
            <a:endParaRPr sz="1400">
              <a:latin typeface="Times New Roman"/>
              <a:cs typeface="Times New Roman"/>
            </a:endParaRPr>
          </a:p>
          <a:p>
            <a:pPr algn="just" marL="12700" marR="9525" indent="35941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Книжний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магазин,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потрапити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очі, добре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знати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друг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друга,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вмішуватись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у </a:t>
            </a:r>
            <a:r>
              <a:rPr dirty="0" sz="1400">
                <a:latin typeface="Times New Roman"/>
                <a:cs typeface="Times New Roman"/>
              </a:rPr>
              <a:t>справи,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дивлячись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перешкоди,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рахунок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цього,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терпіння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лопнуло,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гарно </a:t>
            </a:r>
            <a:r>
              <a:rPr dirty="0" sz="1400">
                <a:latin typeface="Times New Roman"/>
                <a:cs typeface="Times New Roman"/>
              </a:rPr>
              <a:t>виглядати,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розповсюджена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думка,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кілька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років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назад,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бувший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використанні,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любий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день,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протязі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місяця,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одержати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перемогу,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подорожувати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європейським </a:t>
            </a:r>
            <a:r>
              <a:rPr dirty="0" sz="1400">
                <a:latin typeface="Times New Roman"/>
                <a:cs typeface="Times New Roman"/>
              </a:rPr>
              <a:t>країнам,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праві.</a:t>
            </a:r>
            <a:endParaRPr sz="1400">
              <a:latin typeface="Times New Roman"/>
              <a:cs typeface="Times New Roman"/>
            </a:endParaRPr>
          </a:p>
          <a:p>
            <a:pPr algn="just" lvl="1" marL="12700" marR="5080" indent="718820">
              <a:lnSpc>
                <a:spcPct val="143600"/>
              </a:lnSpc>
              <a:spcBef>
                <a:spcPts val="13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73152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465" b="1" i="1">
                <a:latin typeface="Times New Roman"/>
                <a:cs typeface="Times New Roman"/>
              </a:rPr>
              <a:t>   </a:t>
            </a:r>
            <a:r>
              <a:rPr dirty="0" sz="1400" b="1" i="1">
                <a:latin typeface="Times New Roman"/>
                <a:cs typeface="Times New Roman"/>
              </a:rPr>
              <a:t>4</a:t>
            </a:r>
            <a:r>
              <a:rPr dirty="0" sz="1400" i="1">
                <a:latin typeface="Times New Roman"/>
                <a:cs typeface="Times New Roman"/>
              </a:rPr>
              <a:t>.</a:t>
            </a:r>
            <a:r>
              <a:rPr dirty="0" sz="1400" spc="465" i="1">
                <a:latin typeface="Times New Roman"/>
                <a:cs typeface="Times New Roman"/>
              </a:rPr>
              <a:t>   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465" i="1">
                <a:latin typeface="Times New Roman"/>
                <a:cs typeface="Times New Roman"/>
              </a:rPr>
              <a:t>   </a:t>
            </a:r>
            <a:r>
              <a:rPr dirty="0" sz="1400" i="1">
                <a:latin typeface="Times New Roman"/>
                <a:cs typeface="Times New Roman"/>
              </a:rPr>
              <a:t>речення</a:t>
            </a:r>
            <a:r>
              <a:rPr dirty="0" sz="1400" spc="465" i="1">
                <a:latin typeface="Times New Roman"/>
                <a:cs typeface="Times New Roman"/>
              </a:rPr>
              <a:t>  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470" i="1">
                <a:latin typeface="Times New Roman"/>
                <a:cs typeface="Times New Roman"/>
              </a:rPr>
              <a:t>   </a:t>
            </a:r>
            <a:r>
              <a:rPr dirty="0" sz="1400" i="1">
                <a:latin typeface="Times New Roman"/>
                <a:cs typeface="Times New Roman"/>
              </a:rPr>
              <a:t>лексико-</a:t>
            </a:r>
            <a:r>
              <a:rPr dirty="0" sz="1400" spc="-10" i="1">
                <a:latin typeface="Times New Roman"/>
                <a:cs typeface="Times New Roman"/>
              </a:rPr>
              <a:t>семантичною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надмірністю(тобто</a:t>
            </a:r>
            <a:r>
              <a:rPr dirty="0" sz="1400" spc="4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із</a:t>
            </a:r>
            <a:r>
              <a:rPr dirty="0" sz="1400" spc="4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зайвими</a:t>
            </a:r>
            <a:r>
              <a:rPr dirty="0" sz="1400" spc="4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словами</a:t>
            </a:r>
            <a:r>
              <a:rPr dirty="0" sz="1400" spc="7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–</a:t>
            </a:r>
            <a:r>
              <a:rPr dirty="0" sz="1400" spc="48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плеоназмами).</a:t>
            </a:r>
            <a:r>
              <a:rPr dirty="0" sz="1400" spc="4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Правильний</a:t>
            </a:r>
            <a:r>
              <a:rPr dirty="0" sz="1400" spc="47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варіант запишіть.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1437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Під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час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змагання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нього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спітніли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долоні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рук.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можу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зараз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тобою </a:t>
            </a:r>
            <a:r>
              <a:rPr dirty="0" sz="1400">
                <a:latin typeface="Times New Roman"/>
                <a:cs typeface="Times New Roman"/>
              </a:rPr>
              <a:t>поговорити,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бо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мене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цейтнот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часу.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Перед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входом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фітнес-клубу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вивісили </a:t>
            </a:r>
            <a:r>
              <a:rPr dirty="0" sz="1400">
                <a:latin typeface="Times New Roman"/>
                <a:cs typeface="Times New Roman"/>
              </a:rPr>
              <a:t>прейскурант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цін.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Він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спробував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зібрати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уламки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зламаного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знаряддя.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Попереду </a:t>
            </a:r>
            <a:r>
              <a:rPr dirty="0" sz="1400">
                <a:latin typeface="Times New Roman"/>
                <a:cs typeface="Times New Roman"/>
              </a:rPr>
              <a:t>лідирує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гонщик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номером.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кожного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змагання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спортсмени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привозять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пам’ятні </a:t>
            </a:r>
            <a:r>
              <a:rPr dirty="0" sz="1400">
                <a:latin typeface="Times New Roman"/>
                <a:cs typeface="Times New Roman"/>
              </a:rPr>
              <a:t>сувеніри.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Наступний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турнір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пройде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жовтні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місяці.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підготовку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цього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залу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для </a:t>
            </a:r>
            <a:r>
              <a:rPr dirty="0" sz="1400">
                <a:latin typeface="Times New Roman"/>
                <a:cs typeface="Times New Roman"/>
              </a:rPr>
              <a:t>змагання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нас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пішло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6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годин</a:t>
            </a:r>
            <a:r>
              <a:rPr dirty="0" sz="1400" spc="-20">
                <a:latin typeface="Times New Roman"/>
                <a:cs typeface="Times New Roman"/>
              </a:rPr>
              <a:t> часу.</a:t>
            </a:r>
            <a:endParaRPr sz="1400">
              <a:latin typeface="Times New Roman"/>
              <a:cs typeface="Times New Roman"/>
            </a:endParaRPr>
          </a:p>
          <a:p>
            <a:pPr algn="just" lvl="2" marL="102235" marR="10160" indent="900430">
              <a:lnSpc>
                <a:spcPct val="143600"/>
              </a:lnSpc>
              <a:spcBef>
                <a:spcPts val="13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Завдання5.</a:t>
            </a:r>
            <a:r>
              <a:rPr dirty="0" sz="1400" spc="8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Виправте</a:t>
            </a:r>
            <a:r>
              <a:rPr dirty="0" sz="1400" spc="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граматичні</a:t>
            </a:r>
            <a:r>
              <a:rPr dirty="0" sz="1400" spc="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стилістичні</a:t>
            </a:r>
            <a:r>
              <a:rPr dirty="0" sz="1400" spc="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помилки</a:t>
            </a:r>
            <a:r>
              <a:rPr dirty="0" sz="1400" spc="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7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поданих</a:t>
            </a:r>
            <a:r>
              <a:rPr dirty="0" sz="1400" spc="-10" i="1">
                <a:latin typeface="Times New Roman"/>
                <a:cs typeface="Times New Roman"/>
              </a:rPr>
              <a:t> реченнях.</a:t>
            </a:r>
            <a:endParaRPr sz="1400">
              <a:latin typeface="Times New Roman"/>
              <a:cs typeface="Times New Roman"/>
            </a:endParaRPr>
          </a:p>
          <a:p>
            <a:pPr algn="just" marL="12700" indent="4495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Підвівши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підсумки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виступів, голова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зборів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подякував усіх. Із-за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хвороби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Іван</a:t>
            </a:r>
            <a:endParaRPr sz="1400">
              <a:latin typeface="Times New Roman"/>
              <a:cs typeface="Times New Roman"/>
            </a:endParaRPr>
          </a:p>
          <a:p>
            <a:pPr algn="just" marL="12700" marR="10160">
              <a:lnSpc>
                <a:spcPct val="1437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пропустив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тренування.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.Просимо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повідомити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ваші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послуги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найнижчі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ціни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по </a:t>
            </a:r>
            <a:r>
              <a:rPr dirty="0" sz="1400">
                <a:latin typeface="Times New Roman"/>
                <a:cs typeface="Times New Roman"/>
              </a:rPr>
              <a:t>прейскуранту.Він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знаходився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виключно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важких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умовах.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Кожне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слово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вона </a:t>
            </a:r>
            <a:r>
              <a:rPr dirty="0" sz="1400">
                <a:latin typeface="Times New Roman"/>
                <a:cs typeface="Times New Roman"/>
              </a:rPr>
              <a:t>висловлювала</a:t>
            </a:r>
            <a:r>
              <a:rPr dirty="0" sz="1400" spc="22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повільно.</a:t>
            </a:r>
            <a:r>
              <a:rPr dirty="0" sz="1400" spc="22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Студенти</a:t>
            </a:r>
            <a:r>
              <a:rPr dirty="0" sz="1400" spc="22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мало</a:t>
            </a:r>
            <a:r>
              <a:rPr dirty="0" sz="1400" spc="22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надають</a:t>
            </a:r>
            <a:r>
              <a:rPr dirty="0" sz="1400" spc="22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уваги</a:t>
            </a:r>
            <a:r>
              <a:rPr dirty="0" sz="1400" spc="225">
                <a:latin typeface="Times New Roman"/>
                <a:cs typeface="Times New Roman"/>
              </a:rPr>
              <a:t>   </a:t>
            </a:r>
            <a:r>
              <a:rPr dirty="0" sz="1400" spc="-10">
                <a:latin typeface="Times New Roman"/>
                <a:cs typeface="Times New Roman"/>
              </a:rPr>
              <a:t>нормативному </a:t>
            </a:r>
            <a:r>
              <a:rPr dirty="0" sz="1400">
                <a:latin typeface="Times New Roman"/>
                <a:cs typeface="Times New Roman"/>
              </a:rPr>
              <a:t>слововживанню.</a:t>
            </a:r>
            <a:r>
              <a:rPr dirty="0" sz="1400" spc="21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Ні</a:t>
            </a:r>
            <a:r>
              <a:rPr dirty="0" sz="1400" spc="2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21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якому</a:t>
            </a:r>
            <a:r>
              <a:rPr dirty="0" sz="1400" spc="2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випадку</a:t>
            </a:r>
            <a:r>
              <a:rPr dirty="0" sz="1400" spc="2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2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можна</a:t>
            </a:r>
            <a:r>
              <a:rPr dirty="0" sz="1400" spc="21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приймати</a:t>
            </a:r>
            <a:r>
              <a:rPr dirty="0" sz="1400" spc="2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2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уваги</a:t>
            </a:r>
            <a:r>
              <a:rPr dirty="0" sz="1400" spc="215">
                <a:latin typeface="Times New Roman"/>
                <a:cs typeface="Times New Roman"/>
              </a:rPr>
              <a:t>  </a:t>
            </a:r>
            <a:r>
              <a:rPr dirty="0" sz="1400" spc="-20">
                <a:latin typeface="Times New Roman"/>
                <a:cs typeface="Times New Roman"/>
              </a:rPr>
              <a:t>такі </a:t>
            </a:r>
            <a:r>
              <a:rPr dirty="0" sz="1400">
                <a:latin typeface="Times New Roman"/>
                <a:cs typeface="Times New Roman"/>
              </a:rPr>
              <a:t>висловлювання.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Студенти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успішно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здали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екзамен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мови.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Глядачі </a:t>
            </a:r>
            <a:r>
              <a:rPr dirty="0" sz="1400">
                <a:latin typeface="Times New Roman"/>
                <a:cs typeface="Times New Roman"/>
              </a:rPr>
              <a:t>задали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питання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гостям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студії.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Взагалі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кажучи,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мене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торкається.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1019301"/>
            <a:ext cx="6415405" cy="13900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2700" marR="5080" indent="898525">
              <a:lnSpc>
                <a:spcPts val="1610"/>
              </a:lnSpc>
              <a:spcBef>
                <a:spcPts val="21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345" b="1" i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6.</a:t>
            </a:r>
            <a:r>
              <a:rPr dirty="0" sz="1400" spc="355" b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Утворіть</a:t>
            </a:r>
            <a:r>
              <a:rPr dirty="0" sz="1400" spc="3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шанобливі</a:t>
            </a:r>
            <a:r>
              <a:rPr dirty="0" sz="1400" spc="3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форми</a:t>
            </a:r>
            <a:r>
              <a:rPr dirty="0" sz="1400" spc="3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звертання,</a:t>
            </a:r>
            <a:r>
              <a:rPr dirty="0" sz="1400" spc="3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послуговуючись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поданими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нижче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іменами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й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батькові</a:t>
            </a:r>
            <a:r>
              <a:rPr dirty="0" sz="1400" spc="-1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12700" marR="6985" indent="541020">
              <a:lnSpc>
                <a:spcPct val="144300"/>
              </a:lnSpc>
              <a:spcBef>
                <a:spcPts val="135"/>
              </a:spcBef>
            </a:pPr>
            <a:r>
              <a:rPr dirty="0" sz="1400">
                <a:latin typeface="Times New Roman"/>
                <a:cs typeface="Times New Roman"/>
              </a:rPr>
              <a:t>Ілля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Ігорович,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Надія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Вікторівна,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Олег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Семенович,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Любов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Іванівна,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Микола </a:t>
            </a:r>
            <a:r>
              <a:rPr dirty="0" sz="1400">
                <a:latin typeface="Times New Roman"/>
                <a:cs typeface="Times New Roman"/>
              </a:rPr>
              <a:t>Тимофійович,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Зоя</a:t>
            </a:r>
            <a:r>
              <a:rPr dirty="0" sz="1400" spc="2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Сергіївна,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Віталій</a:t>
            </a:r>
            <a:r>
              <a:rPr dirty="0" sz="1400" spc="2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Петрович,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Валентин</a:t>
            </a:r>
            <a:r>
              <a:rPr dirty="0" sz="1400" spc="29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Олександрович, </a:t>
            </a:r>
            <a:r>
              <a:rPr dirty="0" sz="1400">
                <a:latin typeface="Times New Roman"/>
                <a:cs typeface="Times New Roman"/>
              </a:rPr>
              <a:t>Валентина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Олексіївна.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3368166"/>
            <a:ext cx="6417310" cy="602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55344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642620" indent="-180340">
              <a:lnSpc>
                <a:spcPct val="100000"/>
              </a:lnSpc>
              <a:spcBef>
                <a:spcPts val="1335"/>
              </a:spcBef>
              <a:buAutoNum type="arabicPeriod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Підготуйте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доповіді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запропоновані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 lvl="1" marL="911225" marR="10795" indent="-220345">
              <a:lnSpc>
                <a:spcPct val="143600"/>
              </a:lnSpc>
              <a:buFont typeface="Wingdings"/>
              <a:buChar char=""/>
              <a:tabLst>
                <a:tab pos="919480" algn="l"/>
              </a:tabLst>
            </a:pPr>
            <a:r>
              <a:rPr dirty="0" sz="1400">
                <a:latin typeface="Times New Roman"/>
                <a:cs typeface="Times New Roman"/>
              </a:rPr>
              <a:t>Стилі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літературної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мови: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поняття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мовного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стилю,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поняття 	жанру.</a:t>
            </a:r>
            <a:endParaRPr sz="1400">
              <a:latin typeface="Times New Roman"/>
              <a:cs typeface="Times New Roman"/>
            </a:endParaRPr>
          </a:p>
          <a:p>
            <a:pPr lvl="1" marL="911225" indent="-220345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911225" algn="l"/>
              </a:tabLst>
            </a:pPr>
            <a:r>
              <a:rPr dirty="0" sz="1400">
                <a:latin typeface="Times New Roman"/>
                <a:cs typeface="Times New Roman"/>
              </a:rPr>
              <a:t>Основні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ознаки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мовних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стилів.</a:t>
            </a:r>
            <a:endParaRPr sz="1400">
              <a:latin typeface="Times New Roman"/>
              <a:cs typeface="Times New Roman"/>
            </a:endParaRPr>
          </a:p>
          <a:p>
            <a:pPr marL="12700" marR="527685" indent="629920">
              <a:lnSpc>
                <a:spcPct val="143600"/>
              </a:lnSpc>
              <a:buAutoNum type="arabicPeriod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З’ясуйте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запишіть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поняття: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термін,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професіоналізм,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канцеляризм, </a:t>
            </a:r>
            <a:r>
              <a:rPr dirty="0" sz="1400">
                <a:latin typeface="Times New Roman"/>
                <a:cs typeface="Times New Roman"/>
              </a:rPr>
              <a:t>мовний штамп,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фамільярність,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розмовний.</a:t>
            </a:r>
            <a:endParaRPr sz="1400">
              <a:latin typeface="Times New Roman"/>
              <a:cs typeface="Times New Roman"/>
            </a:endParaRPr>
          </a:p>
          <a:p>
            <a:pPr marL="12700" marR="6985" indent="629920">
              <a:lnSpc>
                <a:spcPts val="2420"/>
              </a:lnSpc>
              <a:spcBef>
                <a:spcPts val="195"/>
              </a:spcBef>
              <a:buAutoNum type="arabicPeriod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Підготуйте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доповідь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тему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"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Вживання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«імені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батькові»: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традиції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та </a:t>
            </a:r>
            <a:r>
              <a:rPr dirty="0" sz="1400">
                <a:latin typeface="Times New Roman"/>
                <a:cs typeface="Times New Roman"/>
              </a:rPr>
              <a:t>сучасний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етикет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взаємин.</a:t>
            </a:r>
            <a:endParaRPr sz="1400">
              <a:latin typeface="Times New Roman"/>
              <a:cs typeface="Times New Roman"/>
            </a:endParaRPr>
          </a:p>
          <a:p>
            <a:pPr marL="12700" marR="11430" indent="641350">
              <a:lnSpc>
                <a:spcPct val="143600"/>
              </a:lnSpc>
              <a:spcBef>
                <a:spcPts val="400"/>
              </a:spcBef>
              <a:buAutoNum type="arabicPeriod"/>
              <a:tabLst>
                <a:tab pos="654050" algn="l"/>
              </a:tabLst>
            </a:pPr>
            <a:r>
              <a:rPr dirty="0" sz="1400">
                <a:latin typeface="Times New Roman"/>
                <a:cs typeface="Times New Roman"/>
              </a:rPr>
              <a:t>Підготуйтеся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пояснювального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диктанту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теми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«Орфографічні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норми». </a:t>
            </a:r>
            <a:r>
              <a:rPr dirty="0" sz="1400">
                <a:latin typeface="Times New Roman"/>
                <a:cs typeface="Times New Roman"/>
              </a:rPr>
              <a:t>Повторіть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правила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(використовуючи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«Правопис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2019»)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[5]: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а)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правопис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питомих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українських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запозичених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словах;</a:t>
            </a:r>
            <a:endParaRPr sz="1400">
              <a:latin typeface="Times New Roman"/>
              <a:cs typeface="Times New Roman"/>
            </a:endParaRPr>
          </a:p>
          <a:p>
            <a:pPr marL="12700" marR="9525" indent="449580">
              <a:lnSpc>
                <a:spcPts val="2420"/>
              </a:lnSpc>
              <a:spcBef>
                <a:spcPts val="200"/>
              </a:spcBef>
              <a:tabLst>
                <a:tab pos="766445" algn="l"/>
                <a:tab pos="1715770" algn="l"/>
                <a:tab pos="1918335" algn="l"/>
                <a:tab pos="2991485" algn="l"/>
                <a:tab pos="4122420" algn="l"/>
                <a:tab pos="4364990" algn="l"/>
                <a:tab pos="5170805" algn="l"/>
                <a:tab pos="6242050" algn="l"/>
              </a:tabLst>
            </a:pPr>
            <a:r>
              <a:rPr dirty="0" sz="1400" spc="-25">
                <a:latin typeface="Times New Roman"/>
                <a:cs typeface="Times New Roman"/>
              </a:rPr>
              <a:t>б)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подвоєння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подовження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приголосних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у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питомих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українських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та </a:t>
            </a:r>
            <a:r>
              <a:rPr dirty="0" sz="1400">
                <a:latin typeface="Times New Roman"/>
                <a:cs typeface="Times New Roman"/>
              </a:rPr>
              <a:t>запозичених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словах.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5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marL="12700" marR="5080" indent="629920">
              <a:lnSpc>
                <a:spcPct val="110200"/>
              </a:lnSpc>
              <a:spcBef>
                <a:spcPts val="570"/>
              </a:spcBef>
              <a:buAutoNum type="arabicPeriod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Городенська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К.Г.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Українське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слово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вимірах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сьогодення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/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Катерина </a:t>
            </a:r>
            <a:r>
              <a:rPr dirty="0" sz="1400">
                <a:latin typeface="Times New Roman"/>
                <a:cs typeface="Times New Roman"/>
              </a:rPr>
              <a:t>Григорівна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Городенська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/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Ін-т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укр.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НАН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України.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–К.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КММ,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2014.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124 </a:t>
            </a:r>
            <a:r>
              <a:rPr dirty="0" sz="1400" spc="-10">
                <a:latin typeface="Times New Roman"/>
                <a:cs typeface="Times New Roman"/>
              </a:rPr>
              <a:t>с.ULR: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https://kzref.org/aktualeni-problemi-morfologiyi-suchasnoyi-ukrayinsekoyi-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litera.html?page=15</a:t>
            </a:r>
            <a:r>
              <a:rPr dirty="0" u="none" sz="1400" spc="254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4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22.09.2022)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05" y="2891802"/>
            <a:ext cx="824230" cy="66572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62176" y="3728338"/>
            <a:ext cx="5356225" cy="9525"/>
          </a:xfrm>
          <a:custGeom>
            <a:avLst/>
            <a:gdLst/>
            <a:ahLst/>
            <a:cxnLst/>
            <a:rect l="l" t="t" r="r" b="b"/>
            <a:pathLst>
              <a:path w="5356225" h="9525">
                <a:moveTo>
                  <a:pt x="5356225" y="0"/>
                </a:moveTo>
                <a:lnTo>
                  <a:pt x="0" y="0"/>
                </a:lnTo>
                <a:lnTo>
                  <a:pt x="0" y="9144"/>
                </a:lnTo>
                <a:lnTo>
                  <a:pt x="5356225" y="9144"/>
                </a:lnTo>
                <a:lnTo>
                  <a:pt x="53562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18236" y="671931"/>
            <a:ext cx="6418580" cy="5671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629920">
              <a:lnSpc>
                <a:spcPct val="110800"/>
              </a:lnSpc>
              <a:spcBef>
                <a:spcPts val="100"/>
              </a:spcBef>
              <a:buAutoNum type="arabicPeriod" startAt="2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фахового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мовлення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/за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ред.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Н.Д.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Бабич.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Чернівці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Книги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20">
                <a:latin typeface="Times New Roman"/>
                <a:cs typeface="Times New Roman"/>
              </a:rPr>
              <a:t> ХХІ, </a:t>
            </a:r>
            <a:r>
              <a:rPr dirty="0" sz="1400">
                <a:latin typeface="Times New Roman"/>
                <a:cs typeface="Times New Roman"/>
              </a:rPr>
              <a:t>2006.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38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128.</a:t>
            </a:r>
            <a:r>
              <a:rPr dirty="0" sz="1400" spc="28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ULR:</a:t>
            </a:r>
            <a:r>
              <a:rPr dirty="0" sz="1400" spc="135">
                <a:latin typeface="Times New Roman"/>
                <a:cs typeface="Times New Roman"/>
              </a:rPr>
              <a:t> 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http://194.44.152.155/elib/local/sk718399.pdf</a:t>
            </a:r>
            <a:r>
              <a:rPr dirty="0" u="none" sz="1400" spc="14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65"/>
              </a:spcBef>
            </a:pP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algn="just" marL="642620" indent="-180340">
              <a:lnSpc>
                <a:spcPct val="100000"/>
              </a:lnSpc>
              <a:spcBef>
                <a:spcPts val="170"/>
              </a:spcBef>
              <a:buAutoNum type="arabicPeriod" startAt="3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Мацько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І.,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Кравець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фахової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мови: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Навч.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100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посіб.</a:t>
            </a:r>
            <a:r>
              <a:rPr dirty="0" sz="1400" spc="3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ВЦ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«Академія»,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2007.</a:t>
            </a:r>
            <a:r>
              <a:rPr dirty="0" sz="1400" spc="3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360</a:t>
            </a:r>
            <a:r>
              <a:rPr dirty="0" sz="1400" spc="3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(Альмаматер).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ISBNULR: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http://univer.nuczu.edu.ua/tmp_metod/3685/kul%27tura_ukrains%27kogo_fahovogo_mo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vlennya.pdf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8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06.02.2023)</a:t>
            </a:r>
            <a:endParaRPr sz="1400">
              <a:latin typeface="Times New Roman"/>
              <a:cs typeface="Times New Roman"/>
            </a:endParaRPr>
          </a:p>
          <a:p>
            <a:pPr algn="just" marL="642620" indent="-180340">
              <a:lnSpc>
                <a:spcPct val="100000"/>
              </a:lnSpc>
              <a:spcBef>
                <a:spcPts val="170"/>
              </a:spcBef>
              <a:buAutoNum type="arabicPeriod" startAt="4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Сучасна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мова: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Підручник/</a:t>
            </a:r>
            <a:r>
              <a:rPr dirty="0" sz="1400" spc="2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Д.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Пономарів,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В.В.Різун,</a:t>
            </a:r>
            <a:endParaRPr sz="1400">
              <a:latin typeface="Times New Roman"/>
              <a:cs typeface="Times New Roman"/>
            </a:endParaRPr>
          </a:p>
          <a:p>
            <a:pPr marL="12700" marR="5715">
              <a:lnSpc>
                <a:spcPct val="110000"/>
              </a:lnSpc>
              <a:spcBef>
                <a:spcPts val="10"/>
              </a:spcBef>
              <a:tabLst>
                <a:tab pos="2303145" algn="l"/>
              </a:tabLst>
            </a:pPr>
            <a:r>
              <a:rPr dirty="0" sz="1400">
                <a:latin typeface="Times New Roman"/>
                <a:cs typeface="Times New Roman"/>
              </a:rPr>
              <a:t>Л.Ю.Шевченко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ін.;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ред.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О.Д.Пономарева.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Либідь,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1997.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400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https://kulbabska.com/images/catalog/pdf/students/5_kurs/syntaksis_work/Ponomariv-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suchasna-ukrainska-</a:t>
            </a:r>
            <a:r>
              <a:rPr dirty="0" u="sng" sz="1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mova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	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kulbabska.com.pdf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45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04.02.2023)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629920">
              <a:lnSpc>
                <a:spcPct val="110000"/>
              </a:lnSpc>
              <a:buClr>
                <a:srgbClr val="000000"/>
              </a:buClr>
              <a:buAutoNum type="arabicPeriod" startAt="5"/>
              <a:tabLst>
                <a:tab pos="642620" algn="l"/>
                <a:tab pos="2700655" algn="l"/>
                <a:tab pos="4500880" algn="l"/>
                <a:tab pos="6000115" algn="l"/>
              </a:tabLst>
            </a:pPr>
            <a:r>
              <a:rPr dirty="0" sz="1400" spc="-10">
                <a:solidFill>
                  <a:srgbClr val="0000FF"/>
                </a:solidFill>
                <a:latin typeface="Times New Roman"/>
                <a:cs typeface="Times New Roman"/>
              </a:rPr>
              <a:t>Український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0000FF"/>
                </a:solidFill>
                <a:latin typeface="Times New Roman"/>
                <a:cs typeface="Times New Roman"/>
              </a:rPr>
              <a:t>правопис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0000FF"/>
                </a:solidFill>
                <a:latin typeface="Times New Roman"/>
                <a:cs typeface="Times New Roman"/>
              </a:rPr>
              <a:t>2019.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https://mon.gov.ua/storage/app/media/zagalna%20serednya/Pravopys.2019/ukr.pravopys-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2019.pdf</a:t>
            </a:r>
            <a:r>
              <a:rPr dirty="0" u="none" sz="1400" spc="-10">
                <a:latin typeface="Times New Roman"/>
                <a:cs typeface="Times New Roman"/>
              </a:rPr>
              <a:t>(дата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95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09.02.2023)</a:t>
            </a:r>
            <a:endParaRPr sz="1400">
              <a:latin typeface="Times New Roman"/>
              <a:cs typeface="Times New Roman"/>
            </a:endParaRPr>
          </a:p>
          <a:p>
            <a:pPr marL="12700" marR="5715" indent="629920">
              <a:lnSpc>
                <a:spcPct val="110200"/>
              </a:lnSpc>
              <a:spcBef>
                <a:spcPts val="10"/>
              </a:spcBef>
              <a:buClr>
                <a:srgbClr val="000000"/>
              </a:buClr>
              <a:buAutoNum type="arabicPeriod" startAt="5"/>
              <a:tabLst>
                <a:tab pos="642620" algn="l"/>
                <a:tab pos="1510030" algn="l"/>
                <a:tab pos="2317115" algn="l"/>
                <a:tab pos="3346450" algn="l"/>
                <a:tab pos="3934460" algn="l"/>
                <a:tab pos="4708525" algn="l"/>
                <a:tab pos="5029835" algn="l"/>
                <a:tab pos="5390515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Українська</a:t>
            </a:r>
            <a:r>
              <a:rPr dirty="0" u="sng" sz="1400" spc="4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мова:</a:t>
            </a:r>
            <a:r>
              <a:rPr dirty="0" u="sng" sz="1400" spc="4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Енциклопедія</a:t>
            </a:r>
            <a:r>
              <a:rPr dirty="0" u="none" sz="1400" spc="-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/</a:t>
            </a:r>
            <a:r>
              <a:rPr dirty="0" u="none" sz="1400" spc="44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НАН</a:t>
            </a:r>
            <a:r>
              <a:rPr dirty="0" u="none" sz="1400" spc="434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України,</a:t>
            </a:r>
            <a:r>
              <a:rPr dirty="0" u="none" sz="1400" spc="434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Інститут</a:t>
            </a:r>
            <a:r>
              <a:rPr dirty="0" u="none" sz="1400" spc="434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мовознавства </a:t>
            </a:r>
            <a:r>
              <a:rPr dirty="0" u="none" sz="1400">
                <a:latin typeface="Times New Roman"/>
                <a:cs typeface="Times New Roman"/>
              </a:rPr>
              <a:t>ім.</a:t>
            </a:r>
            <a:r>
              <a:rPr dirty="0" u="none" sz="1400" spc="-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-5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Потебні,</a:t>
            </a:r>
            <a:r>
              <a:rPr dirty="0" u="none" sz="1400">
                <a:latin typeface="Times New Roman"/>
                <a:cs typeface="Times New Roman"/>
              </a:rPr>
              <a:t>	</a:t>
            </a:r>
            <a:r>
              <a:rPr dirty="0" u="none" sz="1400" spc="-10">
                <a:latin typeface="Times New Roman"/>
                <a:cs typeface="Times New Roman"/>
              </a:rPr>
              <a:t>Інститут</a:t>
            </a:r>
            <a:r>
              <a:rPr dirty="0" u="none" sz="1400">
                <a:latin typeface="Times New Roman"/>
                <a:cs typeface="Times New Roman"/>
              </a:rPr>
              <a:t>	</a:t>
            </a:r>
            <a:r>
              <a:rPr dirty="0" u="none" sz="1400" spc="-10">
                <a:latin typeface="Times New Roman"/>
                <a:cs typeface="Times New Roman"/>
              </a:rPr>
              <a:t>української</a:t>
            </a:r>
            <a:r>
              <a:rPr dirty="0" u="none" sz="1400">
                <a:latin typeface="Times New Roman"/>
                <a:cs typeface="Times New Roman"/>
              </a:rPr>
              <a:t>	</a:t>
            </a:r>
            <a:r>
              <a:rPr dirty="0" u="none" sz="1400" spc="-10">
                <a:latin typeface="Times New Roman"/>
                <a:cs typeface="Times New Roman"/>
              </a:rPr>
              <a:t>мови;</a:t>
            </a:r>
            <a:r>
              <a:rPr dirty="0" u="none" sz="1400">
                <a:latin typeface="Times New Roman"/>
                <a:cs typeface="Times New Roman"/>
              </a:rPr>
              <a:t>	</a:t>
            </a:r>
            <a:r>
              <a:rPr dirty="0" u="none" sz="1400" spc="-10">
                <a:latin typeface="Times New Roman"/>
                <a:cs typeface="Times New Roman"/>
              </a:rPr>
              <a:t>редкол.:</a:t>
            </a:r>
            <a:r>
              <a:rPr dirty="0" u="none" sz="1400">
                <a:latin typeface="Times New Roman"/>
                <a:cs typeface="Times New Roman"/>
              </a:rPr>
              <a:t>	</a:t>
            </a:r>
            <a:r>
              <a:rPr dirty="0" u="none" sz="1400" spc="-25">
                <a:latin typeface="Times New Roman"/>
                <a:cs typeface="Times New Roman"/>
              </a:rPr>
              <a:t>В.</a:t>
            </a:r>
            <a:r>
              <a:rPr dirty="0" u="none" sz="1400">
                <a:latin typeface="Times New Roman"/>
                <a:cs typeface="Times New Roman"/>
              </a:rPr>
              <a:t>	</a:t>
            </a:r>
            <a:r>
              <a:rPr dirty="0" u="none" sz="1400" spc="-25">
                <a:latin typeface="Times New Roman"/>
                <a:cs typeface="Times New Roman"/>
              </a:rPr>
              <a:t>М.</a:t>
            </a:r>
            <a:r>
              <a:rPr dirty="0" u="none" sz="1400">
                <a:latin typeface="Times New Roman"/>
                <a:cs typeface="Times New Roman"/>
              </a:rPr>
              <a:t>	</a:t>
            </a:r>
            <a:r>
              <a:rPr dirty="0" u="none" sz="1400" spc="-10">
                <a:latin typeface="Times New Roman"/>
                <a:cs typeface="Times New Roman"/>
              </a:rPr>
              <a:t>Русанівський </a:t>
            </a:r>
            <a:r>
              <a:rPr dirty="0" u="none" sz="1400">
                <a:latin typeface="Times New Roman"/>
                <a:cs typeface="Times New Roman"/>
              </a:rPr>
              <a:t>(співголова),</a:t>
            </a:r>
            <a:r>
              <a:rPr dirty="0" u="none" sz="1400" spc="114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-2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-2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Тараненко</a:t>
            </a:r>
            <a:r>
              <a:rPr dirty="0" u="none" sz="1400" spc="12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(співголова),</a:t>
            </a:r>
            <a:r>
              <a:rPr dirty="0" u="none" sz="1400" spc="114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М. П.</a:t>
            </a:r>
            <a:r>
              <a:rPr dirty="0" u="none" sz="1400" spc="-2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Зяблюк</a:t>
            </a:r>
            <a:r>
              <a:rPr dirty="0" u="none" sz="1400" spc="11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та</a:t>
            </a:r>
            <a:r>
              <a:rPr dirty="0" u="none" sz="1400" spc="12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ін.</a:t>
            </a:r>
            <a:r>
              <a:rPr dirty="0" u="none" sz="1400" spc="114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–</a:t>
            </a:r>
            <a:r>
              <a:rPr dirty="0" u="none" sz="1400" spc="12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2-ге</a:t>
            </a:r>
            <a:r>
              <a:rPr dirty="0" u="none" sz="1400" spc="12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вид.,</a:t>
            </a:r>
            <a:r>
              <a:rPr dirty="0" u="none" sz="1400" spc="11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випр.</a:t>
            </a:r>
            <a:r>
              <a:rPr dirty="0" u="none" sz="1400" spc="110">
                <a:latin typeface="Times New Roman"/>
                <a:cs typeface="Times New Roman"/>
              </a:rPr>
              <a:t> </a:t>
            </a:r>
            <a:r>
              <a:rPr dirty="0" u="none" sz="1400" spc="-50">
                <a:latin typeface="Times New Roman"/>
                <a:cs typeface="Times New Roman"/>
              </a:rPr>
              <a:t>і </a:t>
            </a:r>
            <a:r>
              <a:rPr dirty="0" u="none" sz="1400">
                <a:latin typeface="Times New Roman"/>
                <a:cs typeface="Times New Roman"/>
              </a:rPr>
              <a:t>доп.</a:t>
            </a:r>
            <a:r>
              <a:rPr dirty="0" u="none" sz="1400" spc="10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–К.</a:t>
            </a:r>
            <a:r>
              <a:rPr dirty="0" u="none" sz="1400" spc="10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:</a:t>
            </a:r>
            <a:r>
              <a:rPr dirty="0" u="none" sz="1400" spc="110">
                <a:latin typeface="Times New Roman"/>
                <a:cs typeface="Times New Roman"/>
              </a:rPr>
              <a:t>  </a:t>
            </a:r>
            <a:r>
              <a:rPr dirty="0" u="none" sz="1400" spc="-10">
                <a:latin typeface="Times New Roman"/>
                <a:cs typeface="Times New Roman"/>
              </a:rPr>
              <a:t>Вид-</a:t>
            </a:r>
            <a:r>
              <a:rPr dirty="0" u="none" sz="1400">
                <a:latin typeface="Times New Roman"/>
                <a:cs typeface="Times New Roman"/>
              </a:rPr>
              <a:t>во</a:t>
            </a:r>
            <a:r>
              <a:rPr dirty="0" u="none" sz="1400" spc="10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«Укр.</a:t>
            </a:r>
            <a:r>
              <a:rPr dirty="0" u="none" sz="1400" spc="10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енцикл.»</a:t>
            </a:r>
            <a:r>
              <a:rPr dirty="0" u="none" sz="1400" spc="10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ім.</a:t>
            </a:r>
            <a:r>
              <a:rPr dirty="0" u="none" sz="1400" spc="11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М.</a:t>
            </a:r>
            <a:r>
              <a:rPr dirty="0" u="none" sz="1400" spc="11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П.</a:t>
            </a:r>
            <a:r>
              <a:rPr dirty="0" u="none" sz="1400" spc="11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Бажана,</a:t>
            </a:r>
            <a:r>
              <a:rPr dirty="0" u="none" sz="1400" spc="10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2004.</a:t>
            </a:r>
            <a:r>
              <a:rPr dirty="0" u="none" sz="1400" spc="12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–</a:t>
            </a:r>
            <a:r>
              <a:rPr dirty="0" u="none" sz="1400" spc="11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824</a:t>
            </a:r>
            <a:r>
              <a:rPr dirty="0" u="none" sz="1400" spc="11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с.</a:t>
            </a:r>
            <a:r>
              <a:rPr dirty="0" u="none" sz="1400" spc="105">
                <a:latin typeface="Times New Roman"/>
                <a:cs typeface="Times New Roman"/>
              </a:rPr>
              <a:t>  </a:t>
            </a:r>
            <a:r>
              <a:rPr dirty="0" u="none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https://archive.org/details/UkrMovEnts/page/135/mode/2up?q=фахова+мова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09.02.2023)</a:t>
            </a:r>
            <a:endParaRPr sz="1400">
              <a:latin typeface="Times New Roman"/>
              <a:cs typeface="Times New Roman"/>
            </a:endParaRPr>
          </a:p>
          <a:p>
            <a:pPr marL="642620" indent="-180340">
              <a:lnSpc>
                <a:spcPct val="100000"/>
              </a:lnSpc>
              <a:spcBef>
                <a:spcPts val="165"/>
              </a:spcBef>
              <a:buAutoNum type="arabicPeriod" startAt="5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спрямуванням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</a:t>
            </a:r>
            <a:endParaRPr sz="1400">
              <a:latin typeface="Times New Roman"/>
              <a:cs typeface="Times New Roman"/>
            </a:endParaRPr>
          </a:p>
          <a:p>
            <a:pPr marL="12700" marR="5715">
              <a:lnSpc>
                <a:spcPct val="110000"/>
              </a:lnSpc>
              <a:spcBef>
                <a:spcPts val="15"/>
              </a:spcBef>
              <a:tabLst>
                <a:tab pos="1205865" algn="l"/>
                <a:tab pos="1642745" algn="l"/>
                <a:tab pos="2625090" algn="l"/>
                <a:tab pos="2885440" algn="l"/>
                <a:tab pos="3267710" algn="l"/>
                <a:tab pos="4024629" algn="l"/>
                <a:tab pos="4596130" algn="l"/>
                <a:tab pos="4856480" algn="l"/>
                <a:tab pos="5189855" algn="l"/>
                <a:tab pos="5998210" algn="l"/>
              </a:tabLst>
            </a:pP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Шевчук,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І.В.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Клименко.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К.: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Алерта,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2011.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С.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510-</a:t>
            </a:r>
            <a:r>
              <a:rPr dirty="0" sz="1400" spc="-20">
                <a:latin typeface="Times New Roman"/>
                <a:cs typeface="Times New Roman"/>
              </a:rPr>
              <a:t>525.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https://www.dut.edu.ua/uploads/l_666_15833608.pdf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06.02.2023)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02766" y="689863"/>
            <a:ext cx="5494655" cy="989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">
              <a:lnSpc>
                <a:spcPts val="2590"/>
              </a:lnSpc>
              <a:spcBef>
                <a:spcPts val="95"/>
              </a:spcBef>
            </a:pPr>
            <a:r>
              <a:rPr dirty="0" sz="2200" b="1">
                <a:latin typeface="Arial"/>
                <a:cs typeface="Arial"/>
              </a:rPr>
              <a:t>ТЕМА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3.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350"/>
              </a:lnSpc>
            </a:pPr>
            <a:r>
              <a:rPr dirty="0" sz="2000" b="1">
                <a:latin typeface="Times New Roman"/>
                <a:cs typeface="Times New Roman"/>
              </a:rPr>
              <a:t>Стилі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сучасної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української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літературної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мови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spc="-50" b="1">
                <a:latin typeface="Times New Roman"/>
                <a:cs typeface="Times New Roman"/>
              </a:rPr>
              <a:t>у</a:t>
            </a:r>
            <a:endParaRPr sz="2000">
              <a:latin typeface="Times New Roman"/>
              <a:cs typeface="Times New Roman"/>
            </a:endParaRPr>
          </a:p>
          <a:p>
            <a:pPr algn="ctr" marR="438784">
              <a:lnSpc>
                <a:spcPct val="100000"/>
              </a:lnSpc>
              <a:spcBef>
                <a:spcPts val="250"/>
              </a:spcBef>
            </a:pPr>
            <a:r>
              <a:rPr dirty="0" sz="2000" b="1">
                <a:latin typeface="Times New Roman"/>
                <a:cs typeface="Times New Roman"/>
              </a:rPr>
              <a:t>професійному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спілкуванні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4459350"/>
            <a:ext cx="5276850" cy="1954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53589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ЗАНЯТТЯ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№4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400" b="1">
                <a:latin typeface="Times New Roman"/>
                <a:cs typeface="Times New Roman"/>
              </a:rPr>
              <a:t>Перевірка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домашнього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3700"/>
              </a:lnSpc>
              <a:spcBef>
                <a:spcPts val="430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105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spc="-10" b="1" i="1">
                <a:latin typeface="Times New Roman"/>
                <a:cs typeface="Times New Roman"/>
              </a:rPr>
              <a:t>заняття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462280" marR="3291204">
              <a:lnSpc>
                <a:spcPts val="2420"/>
              </a:lnSpc>
              <a:spcBef>
                <a:spcPts val="95"/>
              </a:spcBef>
            </a:pPr>
            <a:r>
              <a:rPr dirty="0" sz="1400" b="1" i="1">
                <a:latin typeface="Times New Roman"/>
                <a:cs typeface="Times New Roman"/>
              </a:rPr>
              <a:t>Письмове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</a:t>
            </a:r>
            <a:r>
              <a:rPr dirty="0" sz="1400" spc="-10" b="1" i="1">
                <a:latin typeface="Times New Roman"/>
                <a:cs typeface="Times New Roman"/>
              </a:rPr>
              <a:t> Презентація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91802" y="5253354"/>
            <a:ext cx="10420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8236" y="6711161"/>
            <a:ext cx="6417945" cy="2188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8255" indent="989965">
              <a:lnSpc>
                <a:spcPct val="143600"/>
              </a:lnSpc>
              <a:spcBef>
                <a:spcPts val="9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6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7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Пояснювальний</a:t>
            </a:r>
            <a:r>
              <a:rPr dirty="0" sz="1400" spc="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диктант</a:t>
            </a:r>
            <a:r>
              <a:rPr dirty="0" sz="1400" spc="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теми</a:t>
            </a:r>
            <a:r>
              <a:rPr dirty="0" sz="1400" spc="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«Орфографічні</a:t>
            </a:r>
            <a:r>
              <a:rPr dirty="0" sz="1400" spc="6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норми».</a:t>
            </a:r>
            <a:r>
              <a:rPr dirty="0" sz="1400" spc="-10" i="1">
                <a:latin typeface="Times New Roman"/>
                <a:cs typeface="Times New Roman"/>
              </a:rPr>
              <a:t> Прокоментуйте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правопис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таких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слів:</a:t>
            </a:r>
            <a:endParaRPr sz="1400">
              <a:latin typeface="Times New Roman"/>
              <a:cs typeface="Times New Roman"/>
            </a:endParaRPr>
          </a:p>
          <a:p>
            <a:pPr marL="12700" indent="449580">
              <a:lnSpc>
                <a:spcPct val="100000"/>
              </a:lnSpc>
              <a:spcBef>
                <a:spcPts val="735"/>
              </a:spcBef>
              <a:tabLst>
                <a:tab pos="1482725" algn="l"/>
                <a:tab pos="2518410" algn="l"/>
                <a:tab pos="3298825" algn="l"/>
                <a:tab pos="4318000" algn="l"/>
                <a:tab pos="5128260" algn="l"/>
                <a:tab pos="5868035" algn="l"/>
              </a:tabLst>
            </a:pPr>
            <a:r>
              <a:rPr dirty="0" sz="1400" spc="-10">
                <a:latin typeface="Times New Roman"/>
                <a:cs typeface="Times New Roman"/>
              </a:rPr>
              <a:t>Зб…рають,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св…титься,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Ч...каго,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к...парис,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в…соко,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тр.вога,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ч...пси,</a:t>
            </a:r>
            <a:endParaRPr sz="1400">
              <a:latin typeface="Times New Roman"/>
              <a:cs typeface="Times New Roman"/>
            </a:endParaRPr>
          </a:p>
          <a:p>
            <a:pPr marL="12700" marR="11430">
              <a:lnSpc>
                <a:spcPct val="1436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др….жати,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зш…вати,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де(ний,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тума(н)ий,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височе(н)ий,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Го(л)андія,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узбі(ч)я,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не(т)о, </a:t>
            </a:r>
            <a:r>
              <a:rPr dirty="0" sz="1400">
                <a:latin typeface="Times New Roman"/>
                <a:cs typeface="Times New Roman"/>
              </a:rPr>
              <a:t>ві(д)аний,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ці(н)ість,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знаря(д)я,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су(д)я,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баро(к)о.</a:t>
            </a:r>
            <a:endParaRPr sz="1400">
              <a:latin typeface="Times New Roman"/>
              <a:cs typeface="Times New Roman"/>
            </a:endParaRPr>
          </a:p>
          <a:p>
            <a:pPr marL="12700" marR="10795" indent="989965">
              <a:lnSpc>
                <a:spcPct val="143600"/>
              </a:lnSpc>
              <a:spcBef>
                <a:spcPts val="13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21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204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Визначте,</a:t>
            </a:r>
            <a:r>
              <a:rPr dirty="0" sz="1400" spc="20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2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яких</a:t>
            </a:r>
            <a:r>
              <a:rPr dirty="0" sz="1400" spc="1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стилів</a:t>
            </a:r>
            <a:r>
              <a:rPr dirty="0" sz="1400" spc="2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(підстилів)</a:t>
            </a:r>
            <a:r>
              <a:rPr dirty="0" sz="1400" spc="20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належать</a:t>
            </a:r>
            <a:r>
              <a:rPr dirty="0" sz="1400" spc="19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подані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уривки.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Обґрунтуйте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свою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думку,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знайшовши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притаманні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кожному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стилю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риси.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80820" y="8991345"/>
            <a:ext cx="5941695" cy="205740"/>
          </a:xfrm>
          <a:prstGeom prst="rect">
            <a:avLst/>
          </a:prstGeom>
          <a:solidFill>
            <a:srgbClr val="FDFCF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0"/>
              </a:lnSpc>
            </a:pPr>
            <a:r>
              <a:rPr dirty="0" sz="1400">
                <a:latin typeface="Times New Roman"/>
                <a:cs typeface="Times New Roman"/>
              </a:rPr>
              <a:t>І.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Книжку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написала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зіркова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команда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українських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спортсменів,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зокрема: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0936" y="9299143"/>
            <a:ext cx="6391910" cy="204470"/>
          </a:xfrm>
          <a:prstGeom prst="rect">
            <a:avLst/>
          </a:prstGeom>
          <a:solidFill>
            <a:srgbClr val="FDFCF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0"/>
              </a:lnSpc>
            </a:pPr>
            <a:r>
              <a:rPr dirty="0" sz="1400">
                <a:latin typeface="Times New Roman"/>
                <a:cs typeface="Times New Roman"/>
              </a:rPr>
              <a:t>А.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Безсонова,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Д.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Силантьєв,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Марлені,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Бубка,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Н.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Добринська,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Вірастюк,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0936" y="9605467"/>
            <a:ext cx="6391910" cy="204470"/>
          </a:xfrm>
          <a:prstGeom prst="rect">
            <a:avLst/>
          </a:prstGeom>
          <a:solidFill>
            <a:srgbClr val="FDFCF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0"/>
              </a:lnSpc>
            </a:pP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Костевич,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А.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Гусін,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А.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Сорокіна,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Волков,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Ломанченко,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Я.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Клочкова,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47217" y="1712975"/>
            <a:ext cx="6171565" cy="1946275"/>
            <a:chOff x="747217" y="1712975"/>
            <a:chExt cx="6171565" cy="194627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217" y="1791842"/>
              <a:ext cx="3557904" cy="186728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6635" y="1712975"/>
              <a:ext cx="2591563" cy="1939298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6279" y="4021861"/>
            <a:ext cx="685800" cy="678408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30936" y="719327"/>
            <a:ext cx="6391910" cy="205740"/>
          </a:xfrm>
          <a:prstGeom prst="rect">
            <a:avLst/>
          </a:prstGeom>
          <a:solidFill>
            <a:srgbClr val="FDFCF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0"/>
              </a:lnSpc>
            </a:pP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Гутцайт.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Вони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є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представниками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різних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видів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спорту: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художньої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гімнастики,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0936" y="1027124"/>
            <a:ext cx="6391910" cy="205104"/>
          </a:xfrm>
          <a:prstGeom prst="rect">
            <a:avLst/>
          </a:prstGeom>
          <a:solidFill>
            <a:srgbClr val="FDFCF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0"/>
              </a:lnSpc>
            </a:pPr>
            <a:r>
              <a:rPr dirty="0" sz="1400">
                <a:latin typeface="Times New Roman"/>
                <a:cs typeface="Times New Roman"/>
              </a:rPr>
              <a:t>плавання,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стрибків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жердиною,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футболу,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баскетболу,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боксу,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важкої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атлетики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та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0936" y="1333753"/>
            <a:ext cx="6391910" cy="204470"/>
          </a:xfrm>
          <a:prstGeom prst="rect">
            <a:avLst/>
          </a:prstGeom>
          <a:solidFill>
            <a:srgbClr val="FDFCF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0"/>
              </a:lnSpc>
            </a:pPr>
            <a:r>
              <a:rPr dirty="0" sz="1400">
                <a:latin typeface="Times New Roman"/>
                <a:cs typeface="Times New Roman"/>
              </a:rPr>
              <a:t>інших.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Кожен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зі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спортсменів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щиро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поділився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спогадами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свого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дитинства,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цікавими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0936" y="1640077"/>
            <a:ext cx="6391910" cy="204470"/>
          </a:xfrm>
          <a:prstGeom prst="rect">
            <a:avLst/>
          </a:prstGeom>
          <a:solidFill>
            <a:srgbClr val="FDFCF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0"/>
              </a:lnSpc>
              <a:tabLst>
                <a:tab pos="747395" algn="l"/>
                <a:tab pos="1001394" algn="l"/>
                <a:tab pos="2088514" algn="l"/>
                <a:tab pos="2720975" algn="l"/>
                <a:tab pos="3710304" algn="l"/>
                <a:tab pos="4610100" algn="l"/>
                <a:tab pos="5487670" algn="l"/>
              </a:tabLst>
            </a:pPr>
            <a:r>
              <a:rPr dirty="0" sz="1400" spc="-10">
                <a:latin typeface="Times New Roman"/>
                <a:cs typeface="Times New Roman"/>
              </a:rPr>
              <a:t>подіями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зі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спортивного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життя,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кумедними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історіями,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дружніми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порадами.У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0936" y="1946401"/>
            <a:ext cx="4635500" cy="205740"/>
          </a:xfrm>
          <a:prstGeom prst="rect">
            <a:avLst/>
          </a:prstGeom>
          <a:solidFill>
            <a:srgbClr val="FDFCF9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0"/>
              </a:lnSpc>
            </a:pPr>
            <a:r>
              <a:rPr dirty="0" sz="1400">
                <a:latin typeface="Times New Roman"/>
                <a:cs typeface="Times New Roman"/>
              </a:rPr>
              <a:t>виданні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вміщено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багато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кольорових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портретів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ілюстрацій.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8236" y="2213202"/>
            <a:ext cx="6416675" cy="746252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462280">
              <a:lnSpc>
                <a:spcPct val="100000"/>
              </a:lnSpc>
              <a:spcBef>
                <a:spcPts val="830"/>
              </a:spcBef>
            </a:pPr>
            <a:r>
              <a:rPr dirty="0" sz="1400">
                <a:latin typeface="Times New Roman"/>
                <a:cs typeface="Times New Roman"/>
              </a:rPr>
              <a:t>ІІ.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Лід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ковзанці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блищить.</a:t>
            </a:r>
            <a:endParaRPr sz="1400">
              <a:latin typeface="Times New Roman"/>
              <a:cs typeface="Times New Roman"/>
            </a:endParaRPr>
          </a:p>
          <a:p>
            <a:pPr marL="12700" marR="4422775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Хто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ковзанкою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мчить?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трибунах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встають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Ковзанярам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старт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дають,</a:t>
            </a:r>
            <a:endParaRPr sz="1400">
              <a:latin typeface="Times New Roman"/>
              <a:cs typeface="Times New Roman"/>
            </a:endParaRPr>
          </a:p>
          <a:p>
            <a:pPr marL="12700" marR="4325620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вони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біжать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колу, </a:t>
            </a:r>
            <a:r>
              <a:rPr dirty="0" sz="1400">
                <a:latin typeface="Times New Roman"/>
                <a:cs typeface="Times New Roman"/>
              </a:rPr>
              <a:t>Вболівальники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навколо </a:t>
            </a:r>
            <a:r>
              <a:rPr dirty="0" sz="1400">
                <a:latin typeface="Times New Roman"/>
                <a:cs typeface="Times New Roman"/>
              </a:rPr>
              <a:t>Гомонять:—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Диви,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дивися! </a:t>
            </a:r>
            <a:r>
              <a:rPr dirty="0" sz="1400">
                <a:latin typeface="Times New Roman"/>
                <a:cs typeface="Times New Roman"/>
              </a:rPr>
              <a:t>Он,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найвищийза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усіх,</a:t>
            </a:r>
            <a:endParaRPr sz="1400">
              <a:latin typeface="Times New Roman"/>
              <a:cs typeface="Times New Roman"/>
            </a:endParaRPr>
          </a:p>
          <a:p>
            <a:pPr marL="12700" marR="4485640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грудях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номер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«6», </a:t>
            </a:r>
            <a:r>
              <a:rPr dirty="0" sz="1400">
                <a:latin typeface="Times New Roman"/>
                <a:cs typeface="Times New Roman"/>
              </a:rPr>
              <a:t>Попереду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всіх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побіг!</a:t>
            </a:r>
            <a:endParaRPr sz="1400">
              <a:latin typeface="Times New Roman"/>
              <a:cs typeface="Times New Roman"/>
            </a:endParaRPr>
          </a:p>
          <a:p>
            <a:pPr marL="12700" marR="6985" indent="449580">
              <a:lnSpc>
                <a:spcPct val="143600"/>
              </a:lnSpc>
              <a:spcBef>
                <a:spcPts val="605"/>
              </a:spcBef>
            </a:pPr>
            <a:r>
              <a:rPr dirty="0" sz="1400">
                <a:latin typeface="Times New Roman"/>
                <a:cs typeface="Times New Roman"/>
              </a:rPr>
              <a:t>ІІІ.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Збірна</a:t>
            </a:r>
            <a:r>
              <a:rPr dirty="0" sz="1400" spc="2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України</a:t>
            </a:r>
            <a:r>
              <a:rPr dirty="0" sz="1400" spc="2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</a:t>
            </a:r>
            <a:r>
              <a:rPr dirty="0" sz="1400" spc="2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Dota</a:t>
            </a:r>
            <a:r>
              <a:rPr dirty="0" sz="1400" spc="2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2</a:t>
            </a:r>
            <a:r>
              <a:rPr dirty="0" sz="1400" spc="2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виграла</a:t>
            </a:r>
            <a:r>
              <a:rPr dirty="0" sz="1400" spc="2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європейський</a:t>
            </a:r>
            <a:r>
              <a:rPr dirty="0" sz="1400" spc="2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відбір</a:t>
            </a:r>
            <a:r>
              <a:rPr dirty="0" sz="1400" spc="2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і</a:t>
            </a:r>
            <a:r>
              <a:rPr dirty="0" sz="1400" spc="2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вийшла</a:t>
            </a:r>
            <a:r>
              <a:rPr dirty="0" sz="1400" spc="24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на </a:t>
            </a:r>
            <a:r>
              <a:rPr dirty="0" sz="1400" b="1">
                <a:latin typeface="Times New Roman"/>
                <a:cs typeface="Times New Roman"/>
              </a:rPr>
              <a:t>Чемпіонат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світу-2022.</a:t>
            </a:r>
            <a:endParaRPr sz="1400">
              <a:latin typeface="Times New Roman"/>
              <a:cs typeface="Times New Roman"/>
            </a:endParaRPr>
          </a:p>
          <a:p>
            <a:pPr marL="462280" marR="2840355">
              <a:lnSpc>
                <a:spcPts val="2420"/>
              </a:lnSpc>
              <a:spcBef>
                <a:spcPts val="195"/>
              </a:spcBef>
            </a:pPr>
            <a:r>
              <a:rPr dirty="0" sz="1400" spc="-10">
                <a:latin typeface="Times New Roman"/>
                <a:cs typeface="Times New Roman"/>
              </a:rPr>
              <a:t>Синьо-</a:t>
            </a:r>
            <a:r>
              <a:rPr dirty="0" sz="1400">
                <a:latin typeface="Times New Roman"/>
                <a:cs typeface="Times New Roman"/>
              </a:rPr>
              <a:t>жовті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програли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жодного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матчу </a:t>
            </a:r>
            <a:r>
              <a:rPr dirty="0" sz="1400">
                <a:latin typeface="Times New Roman"/>
                <a:cs typeface="Times New Roman"/>
              </a:rPr>
              <a:t>26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вересня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2022,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22:51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530"/>
              </a:spcBef>
            </a:pPr>
            <a:r>
              <a:rPr dirty="0" sz="1400">
                <a:latin typeface="Times New Roman"/>
                <a:cs typeface="Times New Roman"/>
              </a:rPr>
              <a:t>Автор: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  <a:hlinkClick r:id="rId2"/>
              </a:rPr>
              <a:t>SPORTARENA.com</a:t>
            </a:r>
            <a:endParaRPr sz="1400">
              <a:latin typeface="Times New Roman"/>
              <a:cs typeface="Times New Roman"/>
            </a:endParaRPr>
          </a:p>
          <a:p>
            <a:pPr marL="12700" marR="6350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Збірна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України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Dota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стала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переможцем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європейського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відбіркового </a:t>
            </a:r>
            <a:r>
              <a:rPr dirty="0" sz="1400">
                <a:latin typeface="Times New Roman"/>
                <a:cs typeface="Times New Roman"/>
              </a:rPr>
              <a:t>турніру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Чемпіонатісвіту-</a:t>
            </a:r>
            <a:r>
              <a:rPr dirty="0" sz="1400" spc="-20">
                <a:latin typeface="Times New Roman"/>
                <a:cs typeface="Times New Roman"/>
              </a:rPr>
              <a:t>2022.</a:t>
            </a:r>
            <a:endParaRPr sz="1400">
              <a:latin typeface="Times New Roman"/>
              <a:cs typeface="Times New Roman"/>
            </a:endParaRPr>
          </a:p>
          <a:p>
            <a:pPr marL="12700" marR="5715" indent="449580">
              <a:lnSpc>
                <a:spcPct val="1438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рамках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групового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етапу EEF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Dota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Qualifier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2022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синьо-</a:t>
            </a:r>
            <a:r>
              <a:rPr dirty="0" sz="1400">
                <a:latin typeface="Times New Roman"/>
                <a:cs typeface="Times New Roman"/>
              </a:rPr>
              <a:t>жовті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обіграли </a:t>
            </a:r>
            <a:r>
              <a:rPr dirty="0" sz="1400">
                <a:latin typeface="Times New Roman"/>
                <a:cs typeface="Times New Roman"/>
              </a:rPr>
              <a:t>команди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Швеції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(1:0),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Північної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Македонії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(1:0),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Чехії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(1:0)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Франції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(1:0).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3600"/>
              </a:lnSpc>
              <a:tabLst>
                <a:tab pos="266700" algn="l"/>
                <a:tab pos="1357630" algn="l"/>
                <a:tab pos="2268220" algn="l"/>
                <a:tab pos="3679825" algn="l"/>
                <a:tab pos="4461510" algn="l"/>
                <a:tab pos="5671820" algn="l"/>
              </a:tabLst>
            </a:pP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1/4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фіналу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перемогла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Польщу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(1:0),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1/2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фіналу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Угорщину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(2:0). </a:t>
            </a:r>
            <a:r>
              <a:rPr dirty="0" sz="1400" spc="-50">
                <a:latin typeface="Times New Roman"/>
                <a:cs typeface="Times New Roman"/>
              </a:rPr>
              <a:t>У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гранд-фіналі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українські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кіберспортсмени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обіграли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представників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Північної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400">
                <a:latin typeface="Times New Roman"/>
                <a:cs typeface="Times New Roman"/>
              </a:rPr>
              <a:t>Македонії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2:1.</a:t>
            </a:r>
            <a:endParaRPr sz="1400">
              <a:latin typeface="Times New Roman"/>
              <a:cs typeface="Times New Roman"/>
            </a:endParaRPr>
          </a:p>
          <a:p>
            <a:pPr marL="12700" marR="10160" indent="449580">
              <a:lnSpc>
                <a:spcPct val="143500"/>
              </a:lnSpc>
            </a:pPr>
            <a:r>
              <a:rPr dirty="0" sz="1400">
                <a:latin typeface="Times New Roman"/>
                <a:cs typeface="Times New Roman"/>
              </a:rPr>
              <a:t>Завдяки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перемозі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EEF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Dota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Qualifier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2022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Україна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здобула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путівку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на </a:t>
            </a:r>
            <a:r>
              <a:rPr dirty="0" sz="1400">
                <a:latin typeface="Times New Roman"/>
                <a:cs typeface="Times New Roman"/>
              </a:rPr>
              <a:t>турнір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IESF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World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Esports</a:t>
            </a:r>
            <a:r>
              <a:rPr dirty="0" sz="1400" spc="-10">
                <a:latin typeface="Times New Roman"/>
                <a:cs typeface="Times New Roman"/>
              </a:rPr>
              <a:t> Championship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2022,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який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пройде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Балі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грудні.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7945" cy="8939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6985" indent="449580">
              <a:lnSpc>
                <a:spcPct val="144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Україну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EEF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Dota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Qualifier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2022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виступали: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Ілля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“geO’ZziZi” </a:t>
            </a:r>
            <a:r>
              <a:rPr dirty="0" sz="1400">
                <a:latin typeface="Times New Roman"/>
                <a:cs typeface="Times New Roman"/>
              </a:rPr>
              <a:t>Ясинський,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Данило</a:t>
            </a:r>
            <a:r>
              <a:rPr dirty="0" sz="1400" spc="16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“iMpest”</a:t>
            </a:r>
            <a:r>
              <a:rPr dirty="0" sz="1400" spc="16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Вознюк,</a:t>
            </a:r>
            <a:r>
              <a:rPr dirty="0" sz="1400" spc="16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Родіон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“INFERNAL”</a:t>
            </a:r>
            <a:r>
              <a:rPr dirty="0" sz="1400" spc="16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Кулаков,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Артем </a:t>
            </a:r>
            <a:r>
              <a:rPr dirty="0" sz="1400">
                <a:latin typeface="Times New Roman"/>
                <a:cs typeface="Times New Roman"/>
              </a:rPr>
              <a:t>“lorenof”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Мельник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Максим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“Cridoz”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Полежай.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438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ІV.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«Чудотворче,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Побідоносцю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Георгію!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Звертаюся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тебе,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святого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у </a:t>
            </a:r>
            <a:r>
              <a:rPr dirty="0" sz="1400">
                <a:latin typeface="Times New Roman"/>
                <a:cs typeface="Times New Roman"/>
              </a:rPr>
              <a:t>вірі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укріпленого,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відмов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мені,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(ім’я)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допомозі.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Вірую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Христа,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тобі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подібного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і </a:t>
            </a:r>
            <a:r>
              <a:rPr dirty="0" sz="1400">
                <a:latin typeface="Times New Roman"/>
                <a:cs typeface="Times New Roman"/>
              </a:rPr>
              <a:t>сил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прошу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перемоги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змаганнях.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Адже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відмовлю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слабкому,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обійду </a:t>
            </a:r>
            <a:r>
              <a:rPr dirty="0" sz="1400">
                <a:latin typeface="Times New Roman"/>
                <a:cs typeface="Times New Roman"/>
              </a:rPr>
              <a:t>сильного.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Нехай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так.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Амінь</a:t>
            </a:r>
            <a:r>
              <a:rPr dirty="0" sz="1400" spc="-25">
                <a:latin typeface="Times New Roman"/>
                <a:cs typeface="Times New Roman"/>
              </a:rPr>
              <a:t> 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45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V.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Вітаю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спортивну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спільноту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Днем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фізичної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спорту!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цей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непростий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нашої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країни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час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українські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спортсмени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доводять,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що </a:t>
            </a:r>
            <a:r>
              <a:rPr dirty="0" sz="1400">
                <a:latin typeface="Times New Roman"/>
                <a:cs typeface="Times New Roman"/>
              </a:rPr>
              <a:t>ми,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українці,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незламна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нація,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яка,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долаючи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всі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перешкоди,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далі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впевнено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йде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до </a:t>
            </a:r>
            <a:r>
              <a:rPr dirty="0" sz="1400">
                <a:latin typeface="Times New Roman"/>
                <a:cs typeface="Times New Roman"/>
              </a:rPr>
              <a:t>своєї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метийперемог.</a:t>
            </a:r>
            <a:endParaRPr sz="1400">
              <a:latin typeface="Times New Roman"/>
              <a:cs typeface="Times New Roman"/>
            </a:endParaRPr>
          </a:p>
          <a:p>
            <a:pPr algn="just" marL="12700" marR="10795" indent="449580">
              <a:lnSpc>
                <a:spcPct val="1436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Лише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року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умовах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воєнного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стану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наші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учні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студенти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змогли</a:t>
            </a:r>
            <a:r>
              <a:rPr dirty="0" sz="1400" spc="-10">
                <a:latin typeface="Times New Roman"/>
                <a:cs typeface="Times New Roman"/>
              </a:rPr>
              <a:t> гідно </a:t>
            </a:r>
            <a:r>
              <a:rPr dirty="0" sz="1400">
                <a:latin typeface="Times New Roman"/>
                <a:cs typeface="Times New Roman"/>
              </a:rPr>
              <a:t>виступити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Україну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міжнародних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змаганнях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вибороти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понад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100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медалей.</a:t>
            </a:r>
            <a:endParaRPr sz="1400">
              <a:latin typeface="Times New Roman"/>
              <a:cs typeface="Times New Roman"/>
            </a:endParaRPr>
          </a:p>
          <a:p>
            <a:pPr algn="just" marL="12700" marR="8255" indent="449580">
              <a:lnSpc>
                <a:spcPts val="2410"/>
              </a:lnSpc>
              <a:spcBef>
                <a:spcPts val="200"/>
              </a:spcBef>
            </a:pPr>
            <a:r>
              <a:rPr dirty="0" sz="1400">
                <a:latin typeface="Times New Roman"/>
                <a:cs typeface="Times New Roman"/>
              </a:rPr>
              <a:t>Упевнений,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йнадалі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наші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здобувачі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освіти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будуть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виборювати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медалі </a:t>
            </a:r>
            <a:r>
              <a:rPr dirty="0" sz="1400">
                <a:latin typeface="Times New Roman"/>
                <a:cs typeface="Times New Roman"/>
              </a:rPr>
              <a:t>різного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ґатунку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учнівських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студентських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міжнародних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змаганнях!</a:t>
            </a: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  <a:spcBef>
                <a:spcPts val="535"/>
              </a:spcBef>
            </a:pPr>
            <a:r>
              <a:rPr dirty="0" sz="1400">
                <a:latin typeface="Times New Roman"/>
                <a:cs typeface="Times New Roman"/>
              </a:rPr>
              <a:t>Бажаю,</a:t>
            </a:r>
            <a:r>
              <a:rPr dirty="0" sz="1400" spc="4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щоб</a:t>
            </a:r>
            <a:r>
              <a:rPr dirty="0" sz="1400" spc="4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наші</a:t>
            </a:r>
            <a:r>
              <a:rPr dirty="0" sz="1400" spc="4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юні</a:t>
            </a:r>
            <a:r>
              <a:rPr dirty="0" sz="1400" spc="4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спортсмени</a:t>
            </a:r>
            <a:r>
              <a:rPr dirty="0" sz="1400" spc="4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4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45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майбутньому</a:t>
            </a:r>
            <a:r>
              <a:rPr dirty="0" sz="1400" spc="459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досягали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45"/>
              </a:spcBef>
            </a:pPr>
            <a:r>
              <a:rPr dirty="0" sz="1400" spc="-10">
                <a:latin typeface="Times New Roman"/>
                <a:cs typeface="Times New Roman"/>
              </a:rPr>
              <a:t>найвищихрезультатів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аби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вкотре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заявити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нашу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державу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весь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світ.</a:t>
            </a:r>
            <a:endParaRPr sz="1400">
              <a:latin typeface="Times New Roman"/>
              <a:cs typeface="Times New Roman"/>
            </a:endParaRPr>
          </a:p>
          <a:p>
            <a:pPr algn="just" marL="12700" marR="10160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Нехай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фізична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будуть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завжди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важливою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складовою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життя </a:t>
            </a:r>
            <a:r>
              <a:rPr dirty="0" sz="1400">
                <a:latin typeface="Times New Roman"/>
                <a:cs typeface="Times New Roman"/>
              </a:rPr>
              <a:t>кожної</a:t>
            </a:r>
            <a:r>
              <a:rPr dirty="0" sz="1400" spc="-10">
                <a:latin typeface="Times New Roman"/>
                <a:cs typeface="Times New Roman"/>
              </a:rPr>
              <a:t> людини.</a:t>
            </a: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Тільки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вперед!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нових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перемог!</a:t>
            </a:r>
            <a:endParaRPr sz="1400">
              <a:latin typeface="Times New Roman"/>
              <a:cs typeface="Times New Roman"/>
            </a:endParaRPr>
          </a:p>
          <a:p>
            <a:pPr algn="just" marL="1002665" indent="-270510">
              <a:lnSpc>
                <a:spcPct val="100000"/>
              </a:lnSpc>
              <a:spcBef>
                <a:spcPts val="87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7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речення,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запишіть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правильні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варіанти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437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Вдруг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з'ясувалося,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тренування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перенесено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завтра.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Віроятніше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все </a:t>
            </a:r>
            <a:r>
              <a:rPr dirty="0" sz="1400">
                <a:latin typeface="Times New Roman"/>
                <a:cs typeface="Times New Roman"/>
              </a:rPr>
              <a:t>наша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команда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візьме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участь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регіональних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змаганнях.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слідуючій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неділі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ми </a:t>
            </a:r>
            <a:r>
              <a:rPr dirty="0" sz="1400">
                <a:latin typeface="Times New Roman"/>
                <a:cs typeface="Times New Roman"/>
              </a:rPr>
              <a:t>плануємо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провести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збори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команд.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Самий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активний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студент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чемпіон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України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в </a:t>
            </a:r>
            <a:r>
              <a:rPr dirty="0" sz="1400">
                <a:latin typeface="Times New Roman"/>
                <a:cs typeface="Times New Roman"/>
              </a:rPr>
              <a:t>атлетиці.Тренеру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запропонували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заключити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договір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оренди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іншою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установою. </a:t>
            </a:r>
            <a:r>
              <a:rPr dirty="0" sz="1400">
                <a:latin typeface="Times New Roman"/>
                <a:cs typeface="Times New Roman"/>
              </a:rPr>
              <a:t>Спортсмени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команди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суперників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хочуть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обжалувати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рішення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суддів.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Із-</a:t>
            </a:r>
            <a:r>
              <a:rPr dirty="0" sz="1400" spc="-25">
                <a:latin typeface="Times New Roman"/>
                <a:cs typeface="Times New Roman"/>
              </a:rPr>
              <a:t>за </a:t>
            </a:r>
            <a:r>
              <a:rPr dirty="0" sz="1400">
                <a:latin typeface="Times New Roman"/>
                <a:cs typeface="Times New Roman"/>
              </a:rPr>
              <a:t>співпадіння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обставин,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збірна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Франції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отримала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перемогу.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Немає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смислу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щось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600303"/>
            <a:ext cx="6417945" cy="4048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160">
              <a:lnSpc>
                <a:spcPct val="1444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доводити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арбітрам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словами,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треба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показати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гарну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гру.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необхідності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зберемось сьогодні.</a:t>
            </a:r>
            <a:endParaRPr sz="1400">
              <a:latin typeface="Times New Roman"/>
              <a:cs typeface="Times New Roman"/>
            </a:endParaRPr>
          </a:p>
          <a:p>
            <a:pPr marL="1092835" indent="-360680">
              <a:lnSpc>
                <a:spcPct val="100000"/>
              </a:lnSpc>
              <a:spcBef>
                <a:spcPts val="86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9283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поданими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словами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складіть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запишіть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речення.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Уголос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 у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голос, настав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став,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додому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 до дому,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зате –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 те,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догори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 </a:t>
            </a:r>
            <a:r>
              <a:rPr dirty="0" sz="1400" spc="-25">
                <a:latin typeface="Times New Roman"/>
                <a:cs typeface="Times New Roman"/>
              </a:rPr>
              <a:t>до </a:t>
            </a:r>
            <a:r>
              <a:rPr dirty="0" sz="1400">
                <a:latin typeface="Times New Roman"/>
                <a:cs typeface="Times New Roman"/>
              </a:rPr>
              <a:t>гори,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дипломник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дипломант,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декваліфікація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дискваліфікація,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кампанія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400">
                <a:latin typeface="Times New Roman"/>
                <a:cs typeface="Times New Roman"/>
              </a:rPr>
              <a:t>компанія,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церемонний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церемоніальний,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пам’ятка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пам’ятник.</a:t>
            </a:r>
            <a:endParaRPr sz="1400">
              <a:latin typeface="Times New Roman"/>
              <a:cs typeface="Times New Roman"/>
            </a:endParaRPr>
          </a:p>
          <a:p>
            <a:pPr algn="just" marL="1002665" indent="-358775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5.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Виправте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текст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і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поясніть</a:t>
            </a:r>
            <a:r>
              <a:rPr dirty="0" sz="1400" spc="-2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помилки.</a:t>
            </a:r>
            <a:endParaRPr sz="1400">
              <a:latin typeface="Times New Roman"/>
              <a:cs typeface="Times New Roman"/>
            </a:endParaRPr>
          </a:p>
          <a:p>
            <a:pPr algn="just" marL="12700" indent="4495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1.</a:t>
            </a:r>
            <a:r>
              <a:rPr dirty="0" sz="1400" spc="2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Перед</a:t>
            </a:r>
            <a:r>
              <a:rPr dirty="0" sz="1400" spc="2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нами</a:t>
            </a:r>
            <a:r>
              <a:rPr dirty="0" sz="1400" spc="1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повстає</a:t>
            </a:r>
            <a:r>
              <a:rPr dirty="0" sz="1400" spc="1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образ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чемпіона.</a:t>
            </a:r>
            <a:r>
              <a:rPr dirty="0" sz="1400" spc="2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2.</a:t>
            </a:r>
            <a:r>
              <a:rPr dirty="0" sz="1400" spc="1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Між</a:t>
            </a:r>
            <a:r>
              <a:rPr dirty="0" sz="1400" spc="20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цими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спортсменами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436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встановилися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дружні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відношення.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3.</a:t>
            </a:r>
            <a:r>
              <a:rPr dirty="0" sz="1400" spc="1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Кореспонденти</a:t>
            </a:r>
            <a:r>
              <a:rPr dirty="0" sz="1400" spc="1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«Спорт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24»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регулярно </a:t>
            </a:r>
            <a:r>
              <a:rPr dirty="0" sz="1400">
                <a:latin typeface="Times New Roman"/>
                <a:cs typeface="Times New Roman"/>
              </a:rPr>
              <a:t>проводять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рейси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перевірок,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знайомляться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умовами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життя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тренування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наших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спортсменів.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4.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вас,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Мирон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Васильович,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склалася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хибна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уява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цього </a:t>
            </a:r>
            <a:r>
              <a:rPr dirty="0" sz="1400">
                <a:latin typeface="Times New Roman"/>
                <a:cs typeface="Times New Roman"/>
              </a:rPr>
              <a:t>спортсмена.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5.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Гучними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оплесками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зустріли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трибуни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вихід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наших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спортсменів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під </a:t>
            </a:r>
            <a:r>
              <a:rPr dirty="0" sz="1400">
                <a:latin typeface="Times New Roman"/>
                <a:cs typeface="Times New Roman"/>
              </a:rPr>
              <a:t>керівництвом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Андрія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Шевченко.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5215254"/>
            <a:ext cx="6418580" cy="4527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55344">
              <a:lnSpc>
                <a:spcPts val="1650"/>
              </a:lnSpc>
              <a:spcBef>
                <a:spcPts val="105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</a:t>
            </a:r>
            <a:endParaRPr sz="1400">
              <a:latin typeface="Times New Roman"/>
              <a:cs typeface="Times New Roman"/>
            </a:endParaRPr>
          </a:p>
          <a:p>
            <a:pPr marL="911860" indent="-449580">
              <a:lnSpc>
                <a:spcPts val="1650"/>
              </a:lnSpc>
              <a:buAutoNum type="arabicPeriod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Підготуйте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доповіді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запропоновані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 lvl="1" marL="911860" indent="-449580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Термін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його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ознаки.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Термінологія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система.</a:t>
            </a:r>
            <a:endParaRPr sz="1400">
              <a:latin typeface="Times New Roman"/>
              <a:cs typeface="Times New Roman"/>
            </a:endParaRPr>
          </a:p>
          <a:p>
            <a:pPr lvl="1" marL="911860" indent="-449580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Способи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творення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термінів.</a:t>
            </a:r>
            <a:endParaRPr sz="1400">
              <a:latin typeface="Times New Roman"/>
              <a:cs typeface="Times New Roman"/>
            </a:endParaRPr>
          </a:p>
          <a:p>
            <a:pPr lvl="1" marL="911860" indent="-449580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Загальнонаукова,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міжгалузева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вузькогалузева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термінологія.</a:t>
            </a:r>
            <a:endParaRPr sz="1400">
              <a:latin typeface="Times New Roman"/>
              <a:cs typeface="Times New Roman"/>
            </a:endParaRPr>
          </a:p>
          <a:p>
            <a:pPr lvl="1" marL="911860" indent="-449580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Професіоналізми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номенклатурні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назви.</a:t>
            </a:r>
            <a:endParaRPr sz="1400">
              <a:latin typeface="Times New Roman"/>
              <a:cs typeface="Times New Roman"/>
            </a:endParaRPr>
          </a:p>
          <a:p>
            <a:pPr lvl="1" marL="911860" indent="-449580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Кодифікація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стандартизація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термінів.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2.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поданим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взірцем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укладіть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словник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термінів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вашого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(20-</a:t>
            </a:r>
            <a:r>
              <a:rPr dirty="0" sz="1400">
                <a:latin typeface="Times New Roman"/>
                <a:cs typeface="Times New Roman"/>
              </a:rPr>
              <a:t>30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слів).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70"/>
              </a:spcBef>
            </a:pPr>
            <a:r>
              <a:rPr dirty="0" sz="1400" b="1">
                <a:latin typeface="Times New Roman"/>
                <a:cs typeface="Times New Roman"/>
              </a:rPr>
              <a:t>Батут</a:t>
            </a:r>
            <a:r>
              <a:rPr dirty="0" sz="1400" spc="90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(від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франц.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batoude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удар)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-спортивний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снаряд,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використовується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для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400" spc="-10">
                <a:latin typeface="Times New Roman"/>
                <a:cs typeface="Times New Roman"/>
              </a:rPr>
              <a:t>стрибків.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455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marL="12700" marR="5080" indent="582930">
              <a:lnSpc>
                <a:spcPct val="110000"/>
              </a:lnSpc>
              <a:buAutoNum type="arabicPeriod"/>
              <a:tabLst>
                <a:tab pos="595630" algn="l"/>
              </a:tabLst>
            </a:pPr>
            <a:r>
              <a:rPr dirty="0" u="sng" sz="14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Український</a:t>
            </a:r>
            <a:r>
              <a:rPr dirty="0" u="sng" sz="14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правопис</a:t>
            </a:r>
            <a:r>
              <a:rPr dirty="0" u="sng" sz="14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2019.</a:t>
            </a:r>
            <a:r>
              <a:rPr dirty="0" u="none" sz="1400" spc="-2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https://mon.gov.ua/storage/app/media/zagalna%20serednya/Pravopys.2019/ukr.pravopys-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2019.pdf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7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algn="just" marL="12700" marR="6985" indent="582930">
              <a:lnSpc>
                <a:spcPct val="110000"/>
              </a:lnSpc>
              <a:spcBef>
                <a:spcPts val="15"/>
              </a:spcBef>
              <a:buClr>
                <a:srgbClr val="000000"/>
              </a:buClr>
              <a:buSzPct val="92857"/>
              <a:buAutoNum type="arabicPeriod"/>
              <a:tabLst>
                <a:tab pos="595630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Українська</a:t>
            </a:r>
            <a:r>
              <a:rPr dirty="0" u="sng" sz="1400" spc="1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мова:</a:t>
            </a:r>
            <a:r>
              <a:rPr dirty="0" u="sng" sz="1400" spc="1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Енциклопедія</a:t>
            </a:r>
            <a:r>
              <a:rPr dirty="0" u="none" sz="1400" spc="-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/НАН</a:t>
            </a:r>
            <a:r>
              <a:rPr dirty="0" u="none" sz="1400" spc="15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України,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Інститут</a:t>
            </a:r>
            <a:r>
              <a:rPr dirty="0" u="none" sz="1400" spc="150">
                <a:latin typeface="Times New Roman"/>
                <a:cs typeface="Times New Roman"/>
              </a:rPr>
              <a:t>  </a:t>
            </a:r>
            <a:r>
              <a:rPr dirty="0" u="none" sz="1400" spc="-10">
                <a:latin typeface="Times New Roman"/>
                <a:cs typeface="Times New Roman"/>
              </a:rPr>
              <a:t>мовознавства </a:t>
            </a:r>
            <a:r>
              <a:rPr dirty="0" u="none" sz="1400">
                <a:latin typeface="Times New Roman"/>
                <a:cs typeface="Times New Roman"/>
              </a:rPr>
              <a:t>ім.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Потебні,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Інститут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української</a:t>
            </a:r>
            <a:r>
              <a:rPr dirty="0" u="none" sz="1400" spc="16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мови;</a:t>
            </a:r>
            <a:r>
              <a:rPr dirty="0" u="none" sz="1400" spc="16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редкол.:</a:t>
            </a:r>
            <a:r>
              <a:rPr dirty="0" u="none" sz="1400" spc="16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В.</a:t>
            </a:r>
            <a:r>
              <a:rPr dirty="0" u="none" sz="1400" spc="16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М.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 spc="-10">
                <a:latin typeface="Times New Roman"/>
                <a:cs typeface="Times New Roman"/>
              </a:rPr>
              <a:t>Русанівський </a:t>
            </a:r>
            <a:r>
              <a:rPr dirty="0" u="none" sz="1400">
                <a:latin typeface="Times New Roman"/>
                <a:cs typeface="Times New Roman"/>
              </a:rPr>
              <a:t>(співголова),</a:t>
            </a:r>
            <a:r>
              <a:rPr dirty="0" u="none" sz="1400" spc="6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6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7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Тараненко</a:t>
            </a:r>
            <a:r>
              <a:rPr dirty="0" u="none" sz="1400" spc="7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(співголова),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М.</a:t>
            </a:r>
            <a:r>
              <a:rPr dirty="0" u="none" sz="1400" spc="7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П.</a:t>
            </a:r>
            <a:r>
              <a:rPr dirty="0" u="none" sz="1400" spc="6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Зяблюк</a:t>
            </a:r>
            <a:r>
              <a:rPr dirty="0" u="none" sz="1400" spc="7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та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ін.</a:t>
            </a:r>
            <a:r>
              <a:rPr dirty="0" u="none" sz="1400" spc="13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–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2-</a:t>
            </a:r>
            <a:r>
              <a:rPr dirty="0" u="none" sz="1400">
                <a:latin typeface="Times New Roman"/>
                <a:cs typeface="Times New Roman"/>
              </a:rPr>
              <a:t>ге</a:t>
            </a:r>
            <a:r>
              <a:rPr dirty="0" u="none" sz="1400" spc="8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вид.,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випр.</a:t>
            </a:r>
            <a:r>
              <a:rPr dirty="0" u="none" sz="1400" spc="65">
                <a:latin typeface="Times New Roman"/>
                <a:cs typeface="Times New Roman"/>
              </a:rPr>
              <a:t> </a:t>
            </a:r>
            <a:r>
              <a:rPr dirty="0" u="none" sz="1400" spc="-50">
                <a:latin typeface="Times New Roman"/>
                <a:cs typeface="Times New Roman"/>
              </a:rPr>
              <a:t>і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605" y="4740287"/>
            <a:ext cx="824230" cy="66572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3025">
              <a:lnSpc>
                <a:spcPts val="1150"/>
              </a:lnSpc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71931"/>
            <a:ext cx="6418580" cy="9039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3175" marR="6350" indent="-901065">
              <a:lnSpc>
                <a:spcPct val="110400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Автори:</a:t>
            </a:r>
            <a:r>
              <a:rPr dirty="0" sz="1400" spc="40" b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Л.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Л.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Вакулович,</a:t>
            </a:r>
            <a:r>
              <a:rPr dirty="0" sz="1400" spc="25" i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старший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викладач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кафедри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іноземних </a:t>
            </a:r>
            <a:r>
              <a:rPr dirty="0" sz="1400">
                <a:latin typeface="Times New Roman"/>
                <a:cs typeface="Times New Roman"/>
              </a:rPr>
              <a:t>мов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Національного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університету</a:t>
            </a:r>
            <a:r>
              <a:rPr dirty="0" sz="1400" spc="4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фізичного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виховання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спорту України;</a:t>
            </a:r>
            <a:endParaRPr sz="1400">
              <a:latin typeface="Times New Roman"/>
              <a:cs typeface="Times New Roman"/>
            </a:endParaRPr>
          </a:p>
          <a:p>
            <a:pPr algn="just" marL="1093470" marR="5080" indent="43815">
              <a:lnSpc>
                <a:spcPct val="110000"/>
              </a:lnSpc>
              <a:spcBef>
                <a:spcPts val="10"/>
              </a:spcBef>
            </a:pPr>
            <a:r>
              <a:rPr dirty="0" sz="1400" i="1">
                <a:latin typeface="Times New Roman"/>
                <a:cs typeface="Times New Roman"/>
              </a:rPr>
              <a:t>Н.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35" i="1">
                <a:latin typeface="Times New Roman"/>
                <a:cs typeface="Times New Roman"/>
              </a:rPr>
              <a:t>Г.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Назаренко,</a:t>
            </a:r>
            <a:r>
              <a:rPr dirty="0" sz="1400" spc="420" i="1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старший</a:t>
            </a:r>
            <a:r>
              <a:rPr dirty="0" sz="1400" spc="4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викладач</a:t>
            </a:r>
            <a:r>
              <a:rPr dirty="0" sz="1400" spc="4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кафедри</a:t>
            </a:r>
            <a:r>
              <a:rPr dirty="0" sz="1400" spc="4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440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та </a:t>
            </a:r>
            <a:r>
              <a:rPr dirty="0" sz="1400">
                <a:latin typeface="Times New Roman"/>
                <a:cs typeface="Times New Roman"/>
              </a:rPr>
              <a:t>іноземних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Національного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університету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фізичного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виховання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і </a:t>
            </a:r>
            <a:r>
              <a:rPr dirty="0" sz="1400">
                <a:latin typeface="Times New Roman"/>
                <a:cs typeface="Times New Roman"/>
              </a:rPr>
              <a:t>спорту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України;</a:t>
            </a:r>
            <a:endParaRPr sz="1400">
              <a:latin typeface="Times New Roman"/>
              <a:cs typeface="Times New Roman"/>
            </a:endParaRPr>
          </a:p>
          <a:p>
            <a:pPr algn="just" marL="1093470" marR="6350" indent="-100965">
              <a:lnSpc>
                <a:spcPct val="110000"/>
              </a:lnSpc>
              <a:spcBef>
                <a:spcPts val="25"/>
              </a:spcBef>
            </a:pPr>
            <a:r>
              <a:rPr dirty="0" sz="1400" i="1">
                <a:latin typeface="Times New Roman"/>
                <a:cs typeface="Times New Roman"/>
              </a:rPr>
              <a:t>І.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А.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Регушевська,</a:t>
            </a:r>
            <a:r>
              <a:rPr dirty="0" sz="1400" spc="484" i="1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</a:t>
            </a:r>
            <a:r>
              <a:rPr dirty="0" sz="1400" spc="48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філол.</a:t>
            </a:r>
            <a:r>
              <a:rPr dirty="0" sz="1400" spc="48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наук,старший</a:t>
            </a:r>
            <a:r>
              <a:rPr dirty="0" sz="1400" spc="4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викладач</a:t>
            </a:r>
            <a:r>
              <a:rPr dirty="0" sz="1400" spc="484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кафедри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іноземних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Національного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університету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фізичного виховання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спорту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України.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30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3175" marR="242570" indent="-901065">
              <a:lnSpc>
                <a:spcPts val="1610"/>
              </a:lnSpc>
            </a:pPr>
            <a:r>
              <a:rPr dirty="0" sz="1400" b="1">
                <a:latin typeface="Times New Roman"/>
                <a:cs typeface="Times New Roman"/>
              </a:rPr>
              <a:t>Рецензенти: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Л.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В.</a:t>
            </a:r>
            <a:r>
              <a:rPr dirty="0" sz="1400" spc="1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Підкамінна,</a:t>
            </a:r>
            <a:r>
              <a:rPr dirty="0" sz="1400" spc="180" i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філол.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наук,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старший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викладач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кафедри </a:t>
            </a:r>
            <a:r>
              <a:rPr dirty="0" sz="1400">
                <a:latin typeface="Times New Roman"/>
                <a:cs typeface="Times New Roman"/>
              </a:rPr>
              <a:t>стилістики</a:t>
            </a:r>
            <a:r>
              <a:rPr dirty="0" sz="1400" spc="23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23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мови</a:t>
            </a:r>
            <a:r>
              <a:rPr dirty="0" sz="1400" spc="23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Українського</a:t>
            </a:r>
            <a:r>
              <a:rPr dirty="0" sz="1400" spc="235">
                <a:latin typeface="Times New Roman"/>
                <a:cs typeface="Times New Roman"/>
              </a:rPr>
              <a:t>   </a:t>
            </a:r>
            <a:r>
              <a:rPr dirty="0" sz="1400" spc="-10">
                <a:latin typeface="Times New Roman"/>
                <a:cs typeface="Times New Roman"/>
              </a:rPr>
              <a:t>державного </a:t>
            </a:r>
            <a:r>
              <a:rPr dirty="0" sz="1400">
                <a:latin typeface="Times New Roman"/>
                <a:cs typeface="Times New Roman"/>
              </a:rPr>
              <a:t>університету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імені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М.П.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Дарагоманова</a:t>
            </a:r>
            <a:endParaRPr sz="1400">
              <a:latin typeface="Times New Roman"/>
              <a:cs typeface="Times New Roman"/>
            </a:endParaRPr>
          </a:p>
          <a:p>
            <a:pPr algn="just" marL="1273175" marR="236220">
              <a:lnSpc>
                <a:spcPct val="96100"/>
              </a:lnSpc>
              <a:spcBef>
                <a:spcPts val="1555"/>
              </a:spcBef>
            </a:pPr>
            <a:r>
              <a:rPr dirty="0" sz="1400" spc="-10" i="1">
                <a:latin typeface="Times New Roman"/>
                <a:cs typeface="Times New Roman"/>
              </a:rPr>
              <a:t>Т.</a:t>
            </a:r>
            <a:r>
              <a:rPr dirty="0" sz="1400" spc="-35" i="1">
                <a:latin typeface="Times New Roman"/>
                <a:cs typeface="Times New Roman"/>
              </a:rPr>
              <a:t> Г.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Лук’янець,</a:t>
            </a:r>
            <a:r>
              <a:rPr dirty="0" sz="1400" spc="275" i="1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к.філол.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наук,</a:t>
            </a:r>
            <a:r>
              <a:rPr dirty="0" sz="1400" spc="2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доцент,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завідувач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кафедри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іноземних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Національного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університету </a:t>
            </a:r>
            <a:r>
              <a:rPr dirty="0" sz="1400">
                <a:latin typeface="Times New Roman"/>
                <a:cs typeface="Times New Roman"/>
              </a:rPr>
              <a:t>фізичного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виховання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спортуУкраїни.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1400">
              <a:latin typeface="Times New Roman"/>
              <a:cs typeface="Times New Roman"/>
            </a:endParaRPr>
          </a:p>
          <a:p>
            <a:pPr marL="3253104" marR="1302385">
              <a:lnSpc>
                <a:spcPts val="1630"/>
              </a:lnSpc>
            </a:pPr>
            <a:r>
              <a:rPr dirty="0" sz="1400" spc="-20">
                <a:latin typeface="Times New Roman"/>
                <a:cs typeface="Times New Roman"/>
              </a:rPr>
              <a:t>Рекомендовано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друку </a:t>
            </a:r>
            <a:r>
              <a:rPr dirty="0" sz="1400">
                <a:latin typeface="Times New Roman"/>
                <a:cs typeface="Times New Roman"/>
              </a:rPr>
              <a:t>Вченою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радою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ФЗН</a:t>
            </a:r>
            <a:endParaRPr sz="1400">
              <a:latin typeface="Times New Roman"/>
              <a:cs typeface="Times New Roman"/>
            </a:endParaRPr>
          </a:p>
          <a:p>
            <a:pPr marL="3253104">
              <a:lnSpc>
                <a:spcPts val="1455"/>
              </a:lnSpc>
            </a:pPr>
            <a:r>
              <a:rPr dirty="0" sz="1400" spc="-20">
                <a:latin typeface="Times New Roman"/>
                <a:cs typeface="Times New Roman"/>
              </a:rPr>
              <a:t>Протокол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№11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27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червня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2023р.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8890" indent="359410">
              <a:lnSpc>
                <a:spcPct val="1437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Збірник</a:t>
            </a:r>
            <a:r>
              <a:rPr dirty="0" sz="1400" spc="4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завдань</a:t>
            </a:r>
            <a:r>
              <a:rPr dirty="0" sz="1400" spc="4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4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дисципліни</a:t>
            </a:r>
            <a:r>
              <a:rPr dirty="0" sz="1400" spc="4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«Українська</a:t>
            </a:r>
            <a:r>
              <a:rPr dirty="0" sz="1400" spc="4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4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45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професійним </a:t>
            </a:r>
            <a:r>
              <a:rPr dirty="0" sz="1400">
                <a:latin typeface="Times New Roman"/>
                <a:cs typeface="Times New Roman"/>
              </a:rPr>
              <a:t>спрямуванням»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призначений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здобувачів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бакалаврського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рівня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вищої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освіти </a:t>
            </a:r>
            <a:r>
              <a:rPr dirty="0" sz="1400" spc="-25">
                <a:latin typeface="Times New Roman"/>
                <a:cs typeface="Times New Roman"/>
              </a:rPr>
              <a:t>фізкультурно-</a:t>
            </a:r>
            <a:r>
              <a:rPr dirty="0" sz="1400">
                <a:latin typeface="Times New Roman"/>
                <a:cs typeface="Times New Roman"/>
              </a:rPr>
              <a:t>спортивного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спрямування.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Видання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містить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комплекс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вправ,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які </a:t>
            </a:r>
            <a:r>
              <a:rPr dirty="0" sz="1400">
                <a:latin typeface="Times New Roman"/>
                <a:cs typeface="Times New Roman"/>
              </a:rPr>
              <a:t>формують</a:t>
            </a:r>
            <a:r>
              <a:rPr dirty="0" sz="1400" spc="3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важливі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мовні</a:t>
            </a:r>
            <a:r>
              <a:rPr dirty="0" sz="1400" spc="3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навички</a:t>
            </a:r>
            <a:r>
              <a:rPr dirty="0" sz="1400" spc="3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3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компетентності</a:t>
            </a:r>
            <a:r>
              <a:rPr dirty="0" sz="1400" spc="3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майбутнього</a:t>
            </a:r>
            <a:r>
              <a:rPr dirty="0" sz="1400" spc="35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фахівця </a:t>
            </a:r>
            <a:r>
              <a:rPr dirty="0" sz="1400">
                <a:latin typeface="Times New Roman"/>
                <a:cs typeface="Times New Roman"/>
              </a:rPr>
              <a:t>спортивної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галузі,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чітке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правильне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розуміння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ролі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державної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професійній діяльності.</a:t>
            </a:r>
            <a:endParaRPr sz="1400">
              <a:latin typeface="Times New Roman"/>
              <a:cs typeface="Times New Roman"/>
            </a:endParaRPr>
          </a:p>
          <a:p>
            <a:pPr algn="just" marL="12700" marR="6985" indent="35941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Зміст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завдань сприяє формуванню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навичок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використання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фахової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термінології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майбутній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професійній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діяльності.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Дидактичне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наповнення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послідовність</a:t>
            </a:r>
            <a:endParaRPr sz="1400">
              <a:latin typeface="Times New Roman"/>
              <a:cs typeface="Times New Roman"/>
            </a:endParaRPr>
          </a:p>
          <a:p>
            <a:pPr algn="just" marL="12700" marR="12065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викладу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матеріалу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збірнику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відповідає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загальній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програмі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курсу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вимогам,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що </a:t>
            </a:r>
            <a:r>
              <a:rPr dirty="0" sz="1400" spc="-10">
                <a:latin typeface="Times New Roman"/>
                <a:cs typeface="Times New Roman"/>
              </a:rPr>
              <a:t>встановлені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навчально-методичних праць.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1016635" indent="449580">
              <a:lnSpc>
                <a:spcPts val="1610"/>
              </a:lnSpc>
            </a:pPr>
            <a:r>
              <a:rPr dirty="0" sz="1400" spc="-10">
                <a:latin typeface="Times New Roman"/>
                <a:cs typeface="Times New Roman"/>
              </a:rPr>
              <a:t>Українська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спрямуванням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/Л.Л.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Вакулович, </a:t>
            </a:r>
            <a:r>
              <a:rPr dirty="0" sz="1400" spc="-35">
                <a:latin typeface="Times New Roman"/>
                <a:cs typeface="Times New Roman"/>
              </a:rPr>
              <a:t>Н.Г.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Назаренко, </a:t>
            </a:r>
            <a:r>
              <a:rPr dirty="0" sz="1400">
                <a:latin typeface="Times New Roman"/>
                <a:cs typeface="Times New Roman"/>
              </a:rPr>
              <a:t>І.А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Регушевська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35">
                <a:latin typeface="Times New Roman"/>
                <a:cs typeface="Times New Roman"/>
              </a:rPr>
              <a:t>К.:НУФВСУ,2023.-</a:t>
            </a:r>
            <a:r>
              <a:rPr dirty="0" sz="1400" spc="-20">
                <a:latin typeface="Times New Roman"/>
                <a:cs typeface="Times New Roman"/>
              </a:rPr>
              <a:t>77с.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71931"/>
            <a:ext cx="6417945" cy="1438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доп.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–К.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Вид-</a:t>
            </a:r>
            <a:r>
              <a:rPr dirty="0" sz="1400">
                <a:latin typeface="Times New Roman"/>
                <a:cs typeface="Times New Roman"/>
              </a:rPr>
              <a:t>во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«Укр.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енцикл.»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ім.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П.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Бажана,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2004.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824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https://archive.org/details/UkrMovEnts/page/135/mode/2up?q=фахова+мова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marL="12700" indent="449580">
              <a:lnSpc>
                <a:spcPct val="100000"/>
              </a:lnSpc>
              <a:spcBef>
                <a:spcPts val="170"/>
              </a:spcBef>
            </a:pPr>
            <a:r>
              <a:rPr dirty="0" sz="1400">
                <a:latin typeface="Times New Roman"/>
                <a:cs typeface="Times New Roman"/>
              </a:rPr>
              <a:t>3.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спрямуванням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0"/>
              </a:spcBef>
              <a:tabLst>
                <a:tab pos="1207135" algn="l"/>
                <a:tab pos="1644650" algn="l"/>
                <a:tab pos="2626360" algn="l"/>
                <a:tab pos="2887345" algn="l"/>
                <a:tab pos="3270885" algn="l"/>
                <a:tab pos="4027804" algn="l"/>
                <a:tab pos="4600575" algn="l"/>
                <a:tab pos="4862830" algn="l"/>
                <a:tab pos="5196205" algn="l"/>
                <a:tab pos="5998210" algn="l"/>
              </a:tabLst>
            </a:pP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Шевчук,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І.В.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Клименко.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К.: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Алерта,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2011.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С.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510-</a:t>
            </a:r>
            <a:r>
              <a:rPr dirty="0" sz="1400" spc="-20">
                <a:latin typeface="Times New Roman"/>
                <a:cs typeface="Times New Roman"/>
              </a:rPr>
              <a:t>525</a:t>
            </a:r>
            <a:r>
              <a:rPr dirty="0" sz="1100" spc="-20">
                <a:latin typeface="Times New Roman"/>
                <a:cs typeface="Times New Roman"/>
              </a:rPr>
              <a:t>.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https://www.dut.edu.ua/uploads/l_666_15833608.pdf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06.02.2023)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0708" y="542695"/>
            <a:ext cx="5246370" cy="1358265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algn="ctr" marL="544830">
              <a:lnSpc>
                <a:spcPct val="100000"/>
              </a:lnSpc>
              <a:spcBef>
                <a:spcPts val="1255"/>
              </a:spcBef>
            </a:pPr>
            <a:r>
              <a:rPr dirty="0" sz="2200" b="1">
                <a:latin typeface="Arial"/>
                <a:cs typeface="Arial"/>
              </a:rPr>
              <a:t>ТЕМА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4.</a:t>
            </a:r>
            <a:endParaRPr sz="2200">
              <a:latin typeface="Arial"/>
              <a:cs typeface="Arial"/>
            </a:endParaRPr>
          </a:p>
          <a:p>
            <a:pPr marL="1870710" marR="5080" indent="-1858645">
              <a:lnSpc>
                <a:spcPct val="110000"/>
              </a:lnSpc>
              <a:spcBef>
                <a:spcPts val="890"/>
              </a:spcBef>
            </a:pPr>
            <a:r>
              <a:rPr dirty="0" sz="2200" b="1">
                <a:latin typeface="Times New Roman"/>
                <a:cs typeface="Times New Roman"/>
              </a:rPr>
              <a:t>Українська</a:t>
            </a:r>
            <a:r>
              <a:rPr dirty="0" sz="2200" spc="-6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термінологія</a:t>
            </a:r>
            <a:r>
              <a:rPr dirty="0" sz="2200" spc="-7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у</a:t>
            </a:r>
            <a:r>
              <a:rPr dirty="0" sz="2200" spc="-65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професійному спілкуванні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27502" y="4724526"/>
            <a:ext cx="3100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ЗАНЯТТЯ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№5.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8236" y="5253354"/>
            <a:ext cx="5276215" cy="1215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Перевірка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домашнього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3600"/>
              </a:lnSpc>
              <a:spcBef>
                <a:spcPts val="430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105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spc="-10" b="1" i="1">
                <a:latin typeface="Times New Roman"/>
                <a:cs typeface="Times New Roman"/>
              </a:rPr>
              <a:t>заняття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45"/>
              </a:spcBef>
            </a:pPr>
            <a:r>
              <a:rPr dirty="0" sz="1400" b="1" i="1">
                <a:latin typeface="Times New Roman"/>
                <a:cs typeface="Times New Roman"/>
              </a:rPr>
              <a:t>Словник</a:t>
            </a:r>
            <a:r>
              <a:rPr dirty="0" sz="1400" spc="-10" b="1" i="1">
                <a:latin typeface="Times New Roman"/>
                <a:cs typeface="Times New Roman"/>
              </a:rPr>
              <a:t> термінів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91511" y="5614796"/>
            <a:ext cx="10420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8236" y="6764502"/>
            <a:ext cx="6413500" cy="63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900430">
              <a:lnSpc>
                <a:spcPct val="143600"/>
              </a:lnSpc>
              <a:spcBef>
                <a:spcPts val="9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313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18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Пояснювальний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диктант</a:t>
            </a:r>
            <a:r>
              <a:rPr dirty="0" sz="1400" spc="1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теми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«Орфографічні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норми».</a:t>
            </a:r>
            <a:r>
              <a:rPr dirty="0" sz="1400" spc="-10" i="1">
                <a:latin typeface="Times New Roman"/>
                <a:cs typeface="Times New Roman"/>
              </a:rPr>
              <a:t> Прокоментуйте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правопис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таких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слів: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68120" y="7469504"/>
            <a:ext cx="14941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Times New Roman"/>
                <a:cs typeface="Times New Roman"/>
              </a:rPr>
              <a:t>Бе(з,с)помилковий,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926161" y="7376769"/>
            <a:ext cx="1379220" cy="638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110" marR="5080" indent="-106045">
              <a:lnSpc>
                <a:spcPct val="143700"/>
              </a:lnSpc>
              <a:spcBef>
                <a:spcPts val="100"/>
              </a:spcBef>
            </a:pPr>
            <a:r>
              <a:rPr dirty="0" sz="1400" spc="-10">
                <a:latin typeface="Times New Roman"/>
                <a:cs typeface="Times New Roman"/>
              </a:rPr>
              <a:t>р(о,а)зіграти, арх(и,і)мандрит,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15148" y="7376769"/>
            <a:ext cx="1267460" cy="63881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1400" spc="-10">
                <a:latin typeface="Times New Roman"/>
                <a:cs typeface="Times New Roman"/>
              </a:rPr>
              <a:t>о(д,т)кинути,</a:t>
            </a:r>
            <a:endParaRPr sz="1400">
              <a:latin typeface="Times New Roman"/>
              <a:cs typeface="Times New Roman"/>
            </a:endParaRPr>
          </a:p>
          <a:p>
            <a:pPr marL="365760">
              <a:lnSpc>
                <a:spcPct val="100000"/>
              </a:lnSpc>
              <a:spcBef>
                <a:spcPts val="735"/>
              </a:spcBef>
            </a:pPr>
            <a:r>
              <a:rPr dirty="0" sz="1400" spc="-10">
                <a:latin typeface="Times New Roman"/>
                <a:cs typeface="Times New Roman"/>
              </a:rPr>
              <a:t>(з,с)чепити,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8236" y="7682331"/>
            <a:ext cx="2244725" cy="641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4300"/>
              </a:lnSpc>
              <a:spcBef>
                <a:spcPts val="95"/>
              </a:spcBef>
              <a:tabLst>
                <a:tab pos="1515110" algn="l"/>
              </a:tabLst>
            </a:pPr>
            <a:r>
              <a:rPr dirty="0" sz="1400" spc="-10">
                <a:latin typeface="Times New Roman"/>
                <a:cs typeface="Times New Roman"/>
              </a:rPr>
              <a:t>на(д,т)потужний,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(з,с)бити, з(і,о)грівати,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932882" y="8084057"/>
            <a:ext cx="36493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5735" algn="l"/>
                <a:tab pos="2884170" algn="l"/>
              </a:tabLst>
            </a:pPr>
            <a:r>
              <a:rPr dirty="0" sz="1400" spc="-10">
                <a:latin typeface="Times New Roman"/>
                <a:cs typeface="Times New Roman"/>
              </a:rPr>
              <a:t>небе(з,с)печний,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бе(з,с)коштовно,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ро(з,с)гін,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708336" y="7376769"/>
            <a:ext cx="1233805" cy="946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34925" marR="5080" indent="-22860">
              <a:lnSpc>
                <a:spcPct val="144000"/>
              </a:lnSpc>
              <a:spcBef>
                <a:spcPts val="95"/>
              </a:spcBef>
            </a:pPr>
            <a:r>
              <a:rPr dirty="0" sz="1400" spc="-10">
                <a:latin typeface="Times New Roman"/>
                <a:cs typeface="Times New Roman"/>
              </a:rPr>
              <a:t>(квазі)стійкість, з(і,и,о)грати, бе(з,с)умовний,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8236" y="8298027"/>
            <a:ext cx="6416040" cy="1267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7790">
              <a:lnSpc>
                <a:spcPct val="143600"/>
              </a:lnSpc>
              <a:spcBef>
                <a:spcPts val="95"/>
              </a:spcBef>
              <a:tabLst>
                <a:tab pos="1241425" algn="l"/>
                <a:tab pos="2466975" algn="l"/>
                <a:tab pos="3522979" algn="l"/>
                <a:tab pos="4166235" algn="l"/>
                <a:tab pos="4882515" algn="l"/>
              </a:tabLst>
            </a:pPr>
            <a:r>
              <a:rPr dirty="0" sz="1400" spc="-10">
                <a:latin typeface="Times New Roman"/>
                <a:cs typeface="Times New Roman"/>
              </a:rPr>
              <a:t>ро(з,с)вивати,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(з,с)пиратись,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(з,с)долати,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(анти)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допінг,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(квазі)спортивний, </a:t>
            </a:r>
            <a:r>
              <a:rPr dirty="0" sz="1400">
                <a:latin typeface="Times New Roman"/>
                <a:cs typeface="Times New Roman"/>
              </a:rPr>
              <a:t>(екс)президент,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(з,с)фотографувати.</a:t>
            </a:r>
            <a:endParaRPr sz="1400">
              <a:latin typeface="Times New Roman"/>
              <a:cs typeface="Times New Roman"/>
            </a:endParaRPr>
          </a:p>
          <a:p>
            <a:pPr marL="12700" marR="5080" indent="898525">
              <a:lnSpc>
                <a:spcPct val="143500"/>
              </a:lnSpc>
              <a:spcBef>
                <a:spcPts val="13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Завдання2.</a:t>
            </a:r>
            <a:r>
              <a:rPr dirty="0" sz="1400" spc="15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Наведіть</a:t>
            </a:r>
            <a:r>
              <a:rPr dirty="0" sz="1400" spc="1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приклади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1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кожного</a:t>
            </a:r>
            <a:r>
              <a:rPr dirty="0" sz="1400" spc="1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виду</a:t>
            </a:r>
            <a:r>
              <a:rPr dirty="0" sz="1400" spc="1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зі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способів</a:t>
            </a:r>
            <a:r>
              <a:rPr dirty="0" sz="1400" spc="1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творення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термінів (по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3</a:t>
            </a:r>
            <a:r>
              <a:rPr dirty="0" sz="1400" spc="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– 5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слів). Слова-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терміни мають бути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галузі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фізичного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виховання </a:t>
            </a:r>
            <a:r>
              <a:rPr dirty="0" sz="1400" spc="-50" i="1">
                <a:latin typeface="Times New Roman"/>
                <a:cs typeface="Times New Roman"/>
              </a:rPr>
              <a:t>і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189989" y="1941575"/>
            <a:ext cx="5821045" cy="1819275"/>
            <a:chOff x="1189989" y="1941575"/>
            <a:chExt cx="5821045" cy="1819275"/>
          </a:xfrm>
        </p:grpSpPr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9989" y="1941575"/>
              <a:ext cx="2429129" cy="181927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7313" y="1973960"/>
              <a:ext cx="3363594" cy="1754202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4529" y="4287011"/>
            <a:ext cx="685800" cy="678307"/>
          </a:xfrm>
          <a:prstGeom prst="rect">
            <a:avLst/>
          </a:prstGeom>
        </p:spPr>
      </p:pic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7945" cy="1475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430">
              <a:lnSpc>
                <a:spcPct val="144400"/>
              </a:lnSpc>
              <a:spcBef>
                <a:spcPts val="100"/>
              </a:spcBef>
            </a:pPr>
            <a:r>
              <a:rPr dirty="0" sz="1400" i="1">
                <a:latin typeface="Times New Roman"/>
                <a:cs typeface="Times New Roman"/>
              </a:rPr>
              <a:t>спорту,</a:t>
            </a:r>
            <a:r>
              <a:rPr dirty="0" sz="1400" spc="3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реабілітації,</a:t>
            </a:r>
            <a:r>
              <a:rPr dirty="0" sz="1400" spc="3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рекреації,</a:t>
            </a:r>
            <a:r>
              <a:rPr dirty="0" sz="1400" spc="3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менеджменту</a:t>
            </a:r>
            <a:r>
              <a:rPr dirty="0" sz="1400" spc="3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спорту</a:t>
            </a:r>
            <a:r>
              <a:rPr dirty="0" sz="1400" spc="3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або</a:t>
            </a:r>
            <a:r>
              <a:rPr dirty="0" sz="1400" spc="3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інших</a:t>
            </a:r>
            <a:r>
              <a:rPr dirty="0" sz="1400" spc="3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галузей</a:t>
            </a:r>
            <a:r>
              <a:rPr dirty="0" sz="1400" spc="37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наук,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суміжних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галуззю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спорту.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indent="899160">
              <a:lnSpc>
                <a:spcPct val="1436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91186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75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spc="90" b="1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Заповніть</a:t>
            </a:r>
            <a:r>
              <a:rPr dirty="0" sz="1400" spc="7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таблицю,</a:t>
            </a:r>
            <a:r>
              <a:rPr dirty="0" sz="1400" spc="8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згрупувавши</a:t>
            </a:r>
            <a:r>
              <a:rPr dirty="0" sz="1400" spc="8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лексичні</a:t>
            </a:r>
            <a:r>
              <a:rPr dirty="0" sz="1400" spc="7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одиниці</a:t>
            </a:r>
            <a:r>
              <a:rPr dirty="0" sz="1400" spc="90" i="1">
                <a:latin typeface="Times New Roman"/>
                <a:cs typeface="Times New Roman"/>
              </a:rPr>
              <a:t>  </a:t>
            </a:r>
            <a:r>
              <a:rPr dirty="0" sz="1400" spc="-25" i="1">
                <a:latin typeface="Times New Roman"/>
                <a:cs typeface="Times New Roman"/>
              </a:rPr>
              <a:t>за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стилями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мовлення,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яких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вони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вживаються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найчастіше.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17803" y="2168905"/>
          <a:ext cx="6003290" cy="926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910"/>
                <a:gridCol w="1214755"/>
                <a:gridCol w="1216025"/>
                <a:gridCol w="1214119"/>
                <a:gridCol w="1216025"/>
              </a:tblGrid>
              <a:tr h="926465">
                <a:tc>
                  <a:txBody>
                    <a:bodyPr/>
                    <a:lstStyle/>
                    <a:p>
                      <a:pPr marL="68580">
                        <a:lnSpc>
                          <a:spcPts val="161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Наукова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лексика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61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Суспільно-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380365">
                        <a:lnSpc>
                          <a:spcPct val="14360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політична лексика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1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Виробничо-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 marR="274955">
                        <a:lnSpc>
                          <a:spcPct val="14360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професійна лексика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61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Офіційно-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545465">
                        <a:lnSpc>
                          <a:spcPct val="14360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ділова лексика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1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Розмовно-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446405">
                        <a:lnSpc>
                          <a:spcPct val="14360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побутова лексика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618236" y="3291052"/>
            <a:ext cx="6415405" cy="6460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230504" indent="449580">
              <a:lnSpc>
                <a:spcPct val="143700"/>
              </a:lnSpc>
              <a:spcBef>
                <a:spcPts val="95"/>
              </a:spcBef>
            </a:pPr>
            <a:r>
              <a:rPr dirty="0" sz="1400">
                <a:latin typeface="Times New Roman"/>
                <a:cs typeface="Times New Roman"/>
              </a:rPr>
              <a:t>Дилда,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арбітр,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пріоритет,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мертвий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м’яч,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справедливість,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акт,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фан,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ухвала, </a:t>
            </a:r>
            <a:r>
              <a:rPr dirty="0" sz="1400">
                <a:latin typeface="Times New Roman"/>
                <a:cs typeface="Times New Roman"/>
              </a:rPr>
              <a:t>пікетування,</a:t>
            </a:r>
            <a:r>
              <a:rPr dirty="0" sz="1400" spc="2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суддя,</a:t>
            </a:r>
            <a:r>
              <a:rPr dirty="0" sz="1400" spc="2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політикан,</a:t>
            </a:r>
            <a:r>
              <a:rPr dirty="0" sz="1400" spc="2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коледж,</a:t>
            </a:r>
            <a:r>
              <a:rPr dirty="0" sz="1400" spc="2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інтеграція,</a:t>
            </a:r>
            <a:r>
              <a:rPr dirty="0" sz="1400" spc="2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абітурієнт,</a:t>
            </a:r>
            <a:r>
              <a:rPr dirty="0" sz="1400" spc="25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категорія, </a:t>
            </a:r>
            <a:r>
              <a:rPr dirty="0" sz="1400">
                <a:latin typeface="Times New Roman"/>
                <a:cs typeface="Times New Roman"/>
              </a:rPr>
              <a:t>перепустка,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комизитися,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статут,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беліберда,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бутси,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інноваційний,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протокол, </a:t>
            </a:r>
            <a:r>
              <a:rPr dirty="0" sz="1400">
                <a:latin typeface="Times New Roman"/>
                <a:cs typeface="Times New Roman"/>
              </a:rPr>
              <a:t>замакітрилося,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сектор,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кількадесят,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якісно,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доказовість,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класифікація,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доводити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відома,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фінт,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старенький,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націоналізм,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фол,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ратифікувати.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898525">
              <a:lnSpc>
                <a:spcPct val="143600"/>
              </a:lnSpc>
              <a:spcBef>
                <a:spcPts val="13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40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spc="42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4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слів</a:t>
            </a:r>
            <a:r>
              <a:rPr dirty="0" sz="1400" spc="4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іншомовного</a:t>
            </a:r>
            <a:r>
              <a:rPr dirty="0" sz="1400" spc="4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походження</a:t>
            </a:r>
            <a:r>
              <a:rPr dirty="0" sz="1400" spc="40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підберіть</a:t>
            </a:r>
            <a:r>
              <a:rPr dirty="0" sz="1400" spc="409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українські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синоніми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-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відповідники.</a:t>
            </a:r>
            <a:endParaRPr sz="1400">
              <a:latin typeface="Times New Roman"/>
              <a:cs typeface="Times New Roman"/>
            </a:endParaRPr>
          </a:p>
          <a:p>
            <a:pPr algn="just" marL="12700" marR="8255" indent="449580">
              <a:lnSpc>
                <a:spcPts val="2420"/>
              </a:lnSpc>
              <a:spcBef>
                <a:spcPts val="200"/>
              </a:spcBef>
            </a:pPr>
            <a:r>
              <a:rPr dirty="0" sz="1400">
                <a:latin typeface="Times New Roman"/>
                <a:cs typeface="Times New Roman"/>
              </a:rPr>
              <a:t>Голкіпер,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лідер,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чемпіон,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рефері,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асоціація,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старт,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фініш,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атлет,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секретний, стимулювати.</a:t>
            </a:r>
            <a:endParaRPr sz="1400">
              <a:latin typeface="Times New Roman"/>
              <a:cs typeface="Times New Roman"/>
            </a:endParaRPr>
          </a:p>
          <a:p>
            <a:pPr algn="just" marL="828675" indent="-227965">
              <a:lnSpc>
                <a:spcPct val="100000"/>
              </a:lnSpc>
              <a:spcBef>
                <a:spcPts val="6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82867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5.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Переклдіть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українською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мовою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слова-терміни:</a:t>
            </a:r>
            <a:endParaRPr sz="1400">
              <a:latin typeface="Times New Roman"/>
              <a:cs typeface="Times New Roman"/>
            </a:endParaRPr>
          </a:p>
          <a:p>
            <a:pPr algn="just" marL="12700" marR="6985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искусственное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дыхание,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емкость</a:t>
            </a:r>
            <a:r>
              <a:rPr dirty="0" sz="1400" spc="1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легких,</a:t>
            </a:r>
            <a:r>
              <a:rPr dirty="0" sz="1400" spc="1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длина</a:t>
            </a:r>
            <a:r>
              <a:rPr dirty="0" sz="1400" spc="1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прыжка,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двигательный </a:t>
            </a:r>
            <a:r>
              <a:rPr dirty="0" sz="1400">
                <a:latin typeface="Times New Roman"/>
                <a:cs typeface="Times New Roman"/>
              </a:rPr>
              <a:t>режим,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граница,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оборот,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неподвижность.</a:t>
            </a:r>
            <a:endParaRPr sz="1400">
              <a:latin typeface="Times New Roman"/>
              <a:cs typeface="Times New Roman"/>
            </a:endParaRPr>
          </a:p>
          <a:p>
            <a:pPr algn="just" marL="828675" indent="-227965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82867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6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6.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подані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речення,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виправте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помилки:</a:t>
            </a:r>
            <a:endParaRPr sz="1400">
              <a:latin typeface="Times New Roman"/>
              <a:cs typeface="Times New Roman"/>
            </a:endParaRPr>
          </a:p>
          <a:p>
            <a:pPr algn="just" marL="12700" marR="96520" indent="449580">
              <a:lnSpc>
                <a:spcPct val="1437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Кілька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спортсменів</a:t>
            </a:r>
            <a:r>
              <a:rPr dirty="0" sz="1400" spc="21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приймали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участь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2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змаганні.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21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свого</a:t>
            </a:r>
            <a:r>
              <a:rPr dirty="0" sz="1400" spc="21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тренера </a:t>
            </a:r>
            <a:r>
              <a:rPr dirty="0" sz="1400">
                <a:latin typeface="Times New Roman"/>
                <a:cs typeface="Times New Roman"/>
              </a:rPr>
              <a:t>спортсмени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відносились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повагою.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рахую,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ти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прав.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задавай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багато </a:t>
            </a:r>
            <a:r>
              <a:rPr dirty="0" sz="1400">
                <a:latin typeface="Times New Roman"/>
                <a:cs typeface="Times New Roman"/>
              </a:rPr>
              <a:t>питань.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Коли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здаєш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екзамени?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Стадіон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знаходиться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центрі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города.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400">
              <a:latin typeface="Times New Roman"/>
              <a:cs typeface="Times New Roman"/>
            </a:endParaRPr>
          </a:p>
          <a:p>
            <a:pPr marL="828675" indent="-227965">
              <a:lnSpc>
                <a:spcPct val="1000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82867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7.</a:t>
            </a:r>
            <a:r>
              <a:rPr dirty="0" sz="1400" spc="-10" b="1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Пояснювальний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диктант.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400" i="1">
                <a:latin typeface="Times New Roman"/>
                <a:cs typeface="Times New Roman"/>
              </a:rPr>
              <a:t>Напишіть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імена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прізвища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родовому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відмінку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(написання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аргументуйте):</a:t>
            </a:r>
            <a:endParaRPr sz="1400">
              <a:latin typeface="Times New Roman"/>
              <a:cs typeface="Times New Roman"/>
            </a:endParaRPr>
          </a:p>
          <a:p>
            <a:pPr marL="12700" marR="6985" indent="449580">
              <a:lnSpc>
                <a:spcPct val="143500"/>
              </a:lnSpc>
            </a:pPr>
            <a:r>
              <a:rPr dirty="0" sz="1400">
                <a:latin typeface="Times New Roman"/>
                <a:cs typeface="Times New Roman"/>
              </a:rPr>
              <a:t>Мамалига,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Куліш,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Білгородський,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Островська,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Романишин,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Святозар,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Лев, </a:t>
            </a:r>
            <a:r>
              <a:rPr dirty="0" sz="1400">
                <a:latin typeface="Times New Roman"/>
                <a:cs typeface="Times New Roman"/>
              </a:rPr>
              <a:t>Ігор,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Тер-</a:t>
            </a:r>
            <a:r>
              <a:rPr dirty="0" sz="1400">
                <a:latin typeface="Times New Roman"/>
                <a:cs typeface="Times New Roman"/>
              </a:rPr>
              <a:t>Петросян,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Жюль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Верн,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Андрій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Шевченко,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Ліна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Костенко.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17067"/>
            <a:ext cx="6417945" cy="8726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890" indent="898525">
              <a:lnSpc>
                <a:spcPct val="144400"/>
              </a:lnSpc>
              <a:spcBef>
                <a:spcPts val="10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8.</a:t>
            </a:r>
            <a:r>
              <a:rPr dirty="0" sz="1400" spc="2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Перекладіть</a:t>
            </a:r>
            <a:r>
              <a:rPr dirty="0" sz="1400" spc="3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українською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мовою</a:t>
            </a:r>
            <a:r>
              <a:rPr dirty="0" sz="1400" spc="-10" i="1">
                <a:latin typeface="Times New Roman"/>
                <a:cs typeface="Times New Roman"/>
              </a:rPr>
              <a:t> загальновідомі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спортивні</a:t>
            </a:r>
            <a:r>
              <a:rPr dirty="0" sz="1400" spc="-10" i="1">
                <a:latin typeface="Times New Roman"/>
                <a:cs typeface="Times New Roman"/>
              </a:rPr>
              <a:t> терміни:</a:t>
            </a:r>
            <a:endParaRPr sz="1400">
              <a:latin typeface="Times New Roman"/>
              <a:cs typeface="Times New Roman"/>
            </a:endParaRPr>
          </a:p>
          <a:p>
            <a:pPr algn="just" marL="12700" marR="6985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Флажок,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болельщик,</a:t>
            </a:r>
            <a:r>
              <a:rPr dirty="0" sz="1400" spc="3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голкипер,</a:t>
            </a:r>
            <a:r>
              <a:rPr dirty="0" sz="1400" spc="3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жеребьевка,</a:t>
            </a:r>
            <a:r>
              <a:rPr dirty="0" sz="1400" spc="3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желтая/красная</a:t>
            </a:r>
            <a:r>
              <a:rPr dirty="0" sz="1400" spc="31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карточка, </a:t>
            </a:r>
            <a:r>
              <a:rPr dirty="0" sz="1400">
                <a:latin typeface="Times New Roman"/>
                <a:cs typeface="Times New Roman"/>
              </a:rPr>
              <a:t>угловой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удар,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нападающий,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защитник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(полузащитник),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техническое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поражение, </a:t>
            </a:r>
            <a:r>
              <a:rPr dirty="0" sz="1400">
                <a:latin typeface="Times New Roman"/>
                <a:cs typeface="Times New Roman"/>
              </a:rPr>
              <a:t>победа,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судья.</a:t>
            </a:r>
            <a:endParaRPr sz="1400">
              <a:latin typeface="Times New Roman"/>
              <a:cs typeface="Times New Roman"/>
            </a:endParaRPr>
          </a:p>
          <a:p>
            <a:pPr algn="just" marL="102235" marR="8255" indent="808990">
              <a:lnSpc>
                <a:spcPts val="1610"/>
              </a:lnSpc>
              <a:spcBef>
                <a:spcPts val="98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9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9.</a:t>
            </a:r>
            <a:r>
              <a:rPr dirty="0" sz="1400" i="1">
                <a:latin typeface="Times New Roman"/>
                <a:cs typeface="Times New Roman"/>
              </a:rPr>
              <a:t>Замініть</a:t>
            </a:r>
            <a:r>
              <a:rPr dirty="0" sz="1400" spc="19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українські</a:t>
            </a:r>
            <a:r>
              <a:rPr dirty="0" sz="1400" spc="19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словосполучення</a:t>
            </a:r>
            <a:r>
              <a:rPr dirty="0" sz="1400" spc="19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19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галузі</a:t>
            </a:r>
            <a:r>
              <a:rPr dirty="0" sz="1400" spc="190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спорту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іншомовними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словами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з'ясуйте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їхнє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походження: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541020">
              <a:lnSpc>
                <a:spcPct val="143800"/>
              </a:lnSpc>
              <a:spcBef>
                <a:spcPts val="145"/>
              </a:spcBef>
            </a:pPr>
            <a:r>
              <a:rPr dirty="0" sz="1400">
                <a:latin typeface="Times New Roman"/>
                <a:cs typeface="Times New Roman"/>
              </a:rPr>
              <a:t>Підводне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плавання;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спуск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гірського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схилу;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лікування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мінеральними </a:t>
            </a:r>
            <a:r>
              <a:rPr dirty="0" sz="1400">
                <a:latin typeface="Times New Roman"/>
                <a:cs typeface="Times New Roman"/>
              </a:rPr>
              <a:t>водами,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грязелікування;</a:t>
            </a:r>
            <a:r>
              <a:rPr dirty="0" sz="1400" spc="25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скелелазання</a:t>
            </a:r>
            <a:r>
              <a:rPr dirty="0" sz="1400" b="1">
                <a:latin typeface="Times New Roman"/>
                <a:cs typeface="Times New Roman"/>
              </a:rPr>
              <a:t>;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спорядження;смуга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перешкод;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стрибки</a:t>
            </a:r>
            <a:r>
              <a:rPr dirty="0" sz="1400" spc="26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12121"/>
                </a:solidFill>
                <a:latin typeface="Times New Roman"/>
                <a:cs typeface="Times New Roman"/>
              </a:rPr>
              <a:t>з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лиж</a:t>
            </a:r>
            <a:r>
              <a:rPr dirty="0" sz="1400" spc="1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у</a:t>
            </a:r>
            <a:r>
              <a:rPr dirty="0" sz="1400" spc="1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вільному</a:t>
            </a:r>
            <a:r>
              <a:rPr dirty="0" sz="1400" spc="1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падінні,</a:t>
            </a:r>
            <a:r>
              <a:rPr dirty="0" sz="1400" spc="1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силове</a:t>
            </a:r>
            <a:r>
              <a:rPr dirty="0" sz="1400" spc="1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триборство;</a:t>
            </a:r>
            <a:r>
              <a:rPr dirty="0" sz="1450">
                <a:solidFill>
                  <a:srgbClr val="1F2021"/>
                </a:solidFill>
                <a:latin typeface="Arial"/>
                <a:cs typeface="Arial"/>
              </a:rPr>
              <a:t>лікування</a:t>
            </a:r>
            <a:r>
              <a:rPr dirty="0" sz="1450" spc="21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1F2021"/>
                </a:solidFill>
                <a:latin typeface="Arial"/>
                <a:cs typeface="Arial"/>
              </a:rPr>
              <a:t>через</a:t>
            </a:r>
            <a:r>
              <a:rPr dirty="0" sz="1450" spc="20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1F2021"/>
                </a:solidFill>
                <a:latin typeface="Arial"/>
                <a:cs typeface="Arial"/>
              </a:rPr>
              <a:t>дихальні</a:t>
            </a:r>
            <a:r>
              <a:rPr dirty="0" sz="1450" spc="204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1F2021"/>
                </a:solidFill>
                <a:latin typeface="Arial"/>
                <a:cs typeface="Arial"/>
              </a:rPr>
              <a:t>шляхи;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метальник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диска; міжнародні</a:t>
            </a:r>
            <a:r>
              <a:rPr dirty="0" sz="1400" spc="-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спортивні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змагання; змагання</a:t>
            </a:r>
            <a:r>
              <a:rPr dirty="0" sz="1400" spc="-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на</a:t>
            </a:r>
            <a:r>
              <a:rPr dirty="0" sz="1400" spc="-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гребних,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 вітрильних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або</a:t>
            </a:r>
            <a:r>
              <a:rPr dirty="0" sz="1400" spc="27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моторних</a:t>
            </a:r>
            <a:r>
              <a:rPr dirty="0" sz="1400" spc="2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суднах,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яких</a:t>
            </a:r>
            <a:r>
              <a:rPr dirty="0" sz="1400" spc="2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бере</a:t>
            </a:r>
            <a:r>
              <a:rPr dirty="0" sz="1400" spc="2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участь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багато</a:t>
            </a:r>
            <a:r>
              <a:rPr dirty="0" sz="1400" spc="2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спортсменів;</a:t>
            </a:r>
            <a:r>
              <a:rPr dirty="0" sz="1400" spc="2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заключна</a:t>
            </a:r>
            <a:r>
              <a:rPr dirty="0" sz="1400" spc="27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зустріч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спортсменів,</a:t>
            </a:r>
            <a:r>
              <a:rPr dirty="0" sz="1400" spc="3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команд;</a:t>
            </a:r>
            <a:r>
              <a:rPr dirty="0" sz="1400" spc="3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спортивне</a:t>
            </a:r>
            <a:r>
              <a:rPr dirty="0" sz="1400" spc="38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або</a:t>
            </a:r>
            <a:r>
              <a:rPr dirty="0" sz="1400" spc="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туристське</a:t>
            </a:r>
            <a:r>
              <a:rPr dirty="0" sz="1400" spc="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моторне</a:t>
            </a:r>
            <a:r>
              <a:rPr dirty="0" sz="1400" spc="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судно;</a:t>
            </a:r>
            <a:r>
              <a:rPr dirty="0" sz="1400" spc="4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захисники,</a:t>
            </a:r>
            <a:r>
              <a:rPr dirty="0" sz="1400" spc="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що</a:t>
            </a:r>
            <a:r>
              <a:rPr dirty="0" sz="1400" spc="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не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мають</a:t>
            </a:r>
            <a:r>
              <a:rPr dirty="0" sz="1400" spc="15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чіткого</a:t>
            </a:r>
            <a:r>
              <a:rPr dirty="0" sz="1400" spc="1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місця</a:t>
            </a:r>
            <a:r>
              <a:rPr dirty="0" sz="1400" spc="1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на</a:t>
            </a:r>
            <a:r>
              <a:rPr dirty="0" sz="1400" spc="16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полі;</a:t>
            </a:r>
            <a:r>
              <a:rPr dirty="0" sz="1400" spc="1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тимчасовий</a:t>
            </a:r>
            <a:r>
              <a:rPr dirty="0" sz="1400" spc="1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виїзд</a:t>
            </a:r>
            <a:r>
              <a:rPr dirty="0" sz="1400" spc="1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особи</a:t>
            </a:r>
            <a:r>
              <a:rPr dirty="0" sz="1400" spc="16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з</a:t>
            </a:r>
            <a:r>
              <a:rPr dirty="0" sz="1400" spc="16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місця</a:t>
            </a:r>
            <a:r>
              <a:rPr dirty="0" sz="1400" spc="1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постійного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проживання</a:t>
            </a:r>
            <a:r>
              <a:rPr dirty="0" sz="1400" spc="14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dirty="0" sz="1400" spc="13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оздоровчих,</a:t>
            </a:r>
            <a:r>
              <a:rPr dirty="0" sz="1400" spc="13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пізнавальних</a:t>
            </a:r>
            <a:r>
              <a:rPr dirty="0" sz="1400" spc="14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цілей;</a:t>
            </a:r>
            <a:r>
              <a:rPr dirty="0" sz="1400" spc="33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овальна</a:t>
            </a:r>
            <a:r>
              <a:rPr dirty="0" sz="1400" spc="14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лопатка</a:t>
            </a:r>
            <a:r>
              <a:rPr dirty="0" sz="1400" spc="14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для</a:t>
            </a:r>
            <a:r>
              <a:rPr dirty="0" sz="1400" spc="14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гри</a:t>
            </a:r>
            <a:r>
              <a:rPr dirty="0" sz="1400" spc="14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 spc="-50">
                <a:solidFill>
                  <a:srgbClr val="212121"/>
                </a:solidFill>
                <a:latin typeface="Times New Roman"/>
                <a:cs typeface="Times New Roman"/>
              </a:rPr>
              <a:t>в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теніс;вільне</a:t>
            </a:r>
            <a:r>
              <a:rPr dirty="0" sz="1400" spc="-5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перевертання</a:t>
            </a:r>
            <a:r>
              <a:rPr dirty="0" sz="1400" spc="-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стрибуна</a:t>
            </a:r>
            <a:r>
              <a:rPr dirty="0" sz="1400" spc="-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dirty="0" sz="1400" spc="-5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повітрі.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828675" indent="-227965">
              <a:lnSpc>
                <a:spcPct val="1000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82867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10.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запишіть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виправлені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речення.</a:t>
            </a:r>
            <a:endParaRPr sz="1400">
              <a:latin typeface="Times New Roman"/>
              <a:cs typeface="Times New Roman"/>
            </a:endParaRPr>
          </a:p>
          <a:p>
            <a:pPr algn="just" marL="12700" marR="10795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Сама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ближча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спортивна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площадка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углом.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Відзначили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семидесятиріччя </a:t>
            </a:r>
            <a:r>
              <a:rPr dirty="0" sz="1400">
                <a:latin typeface="Times New Roman"/>
                <a:cs typeface="Times New Roman"/>
              </a:rPr>
              <a:t>відомого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тренера.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Він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добрий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шахматист.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Прощай,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друг.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Виграли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києвляни.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Три </a:t>
            </a:r>
            <a:r>
              <a:rPr dirty="0" sz="1400">
                <a:latin typeface="Times New Roman"/>
                <a:cs typeface="Times New Roman"/>
              </a:rPr>
              <a:t>легкоатлета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вправлялись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бігу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100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метрів.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другий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раз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будеш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розумнішим.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45"/>
              </a:spcBef>
            </a:pPr>
            <a:r>
              <a:rPr dirty="0" sz="1400">
                <a:latin typeface="Times New Roman"/>
                <a:cs typeface="Times New Roman"/>
              </a:rPr>
              <a:t>Слідуючий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відрізок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дистанції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найбільш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складніший.</a:t>
            </a:r>
            <a:endParaRPr sz="1400">
              <a:latin typeface="Times New Roman"/>
              <a:cs typeface="Times New Roman"/>
            </a:endParaRPr>
          </a:p>
          <a:p>
            <a:pPr marL="781685" indent="-227965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78168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Завдання11.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Виконайте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граматичні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завдання.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 i="1">
                <a:latin typeface="Times New Roman"/>
                <a:cs typeface="Times New Roman"/>
              </a:rPr>
              <a:t>а)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запишіть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подані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іменники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формі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кличного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відмінка:</a:t>
            </a:r>
            <a:endParaRPr sz="1400">
              <a:latin typeface="Times New Roman"/>
              <a:cs typeface="Times New Roman"/>
            </a:endParaRPr>
          </a:p>
          <a:p>
            <a:pPr marL="12700" marR="431165" indent="449580">
              <a:lnSpc>
                <a:spcPts val="2420"/>
              </a:lnSpc>
              <a:spcBef>
                <a:spcPts val="200"/>
              </a:spcBef>
            </a:pPr>
            <a:r>
              <a:rPr dirty="0" sz="1400">
                <a:latin typeface="Times New Roman"/>
                <a:cs typeface="Times New Roman"/>
              </a:rPr>
              <a:t>інструктор,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спортсменка,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Лідія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Михайлівна,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Юрій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Павлович,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Андрій, </a:t>
            </a:r>
            <a:r>
              <a:rPr dirty="0" sz="1400">
                <a:latin typeface="Times New Roman"/>
                <a:cs typeface="Times New Roman"/>
              </a:rPr>
              <a:t>керівник,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лікар,суддя,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Олег,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Оля,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друг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Петро,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добродій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Ковальчук,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пан,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Юрко.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530"/>
              </a:spcBef>
            </a:pPr>
            <a:r>
              <a:rPr dirty="0" sz="1400" i="1">
                <a:latin typeface="Times New Roman"/>
                <a:cs typeface="Times New Roman"/>
              </a:rPr>
              <a:t>б)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зредагуйте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дієслівні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конструкції:</a:t>
            </a:r>
            <a:endParaRPr sz="1400">
              <a:latin typeface="Times New Roman"/>
              <a:cs typeface="Times New Roman"/>
            </a:endParaRPr>
          </a:p>
          <a:p>
            <a:pPr marL="12700" marR="12700" indent="449580">
              <a:lnSpc>
                <a:spcPct val="143600"/>
              </a:lnSpc>
              <a:tabLst>
                <a:tab pos="1205230" algn="l"/>
                <a:tab pos="1908175" algn="l"/>
                <a:tab pos="2969895" algn="l"/>
                <a:tab pos="3648710" algn="l"/>
                <a:tab pos="4732020" algn="l"/>
                <a:tab pos="5641975" algn="l"/>
              </a:tabLst>
            </a:pPr>
            <a:r>
              <a:rPr dirty="0" sz="1400" spc="-10">
                <a:latin typeface="Times New Roman"/>
                <a:cs typeface="Times New Roman"/>
              </a:rPr>
              <a:t>здавати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іспити,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одержувати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освіту,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відноситись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сумлінно,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закривати </a:t>
            </a:r>
            <a:r>
              <a:rPr dirty="0" sz="1400">
                <a:latin typeface="Times New Roman"/>
                <a:cs typeface="Times New Roman"/>
              </a:rPr>
              <a:t>кватирку,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наноситиудар,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домене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відноситься,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мішай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мені;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600303"/>
            <a:ext cx="6412230" cy="156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49580">
              <a:lnSpc>
                <a:spcPct val="144400"/>
              </a:lnSpc>
              <a:spcBef>
                <a:spcPts val="100"/>
              </a:spcBef>
              <a:tabLst>
                <a:tab pos="812800" algn="l"/>
                <a:tab pos="1205865" algn="l"/>
                <a:tab pos="2091689" algn="l"/>
                <a:tab pos="2374900" algn="l"/>
                <a:tab pos="3202940" algn="l"/>
                <a:tab pos="4573905" algn="l"/>
                <a:tab pos="5483225" algn="l"/>
              </a:tabLst>
            </a:pPr>
            <a:r>
              <a:rPr dirty="0" sz="1400" spc="-25" i="1">
                <a:latin typeface="Times New Roman"/>
                <a:cs typeface="Times New Roman"/>
              </a:rPr>
              <a:t>в)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25" i="1">
                <a:latin typeface="Times New Roman"/>
                <a:cs typeface="Times New Roman"/>
              </a:rPr>
              <a:t>до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кожного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50" i="1">
                <a:latin typeface="Times New Roman"/>
                <a:cs typeface="Times New Roman"/>
              </a:rPr>
              <a:t>з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поданих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словосполучень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доберіть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антонімічні</a:t>
            </a:r>
            <a:r>
              <a:rPr dirty="0" sz="1400" spc="-10" i="1">
                <a:latin typeface="Times New Roman"/>
                <a:cs typeface="Times New Roman"/>
              </a:rPr>
              <a:t> словосполучення.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Наприклад: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свіжий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хліб–черствий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хліб.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Свіже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повітря,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свіже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печиво,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свіжа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риба;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холодний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клімат,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холодна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зустріч.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Ясно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надворі,ясно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говорить,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ясно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виклав,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ясно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горить;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68120" y="2942819"/>
            <a:ext cx="3372485" cy="63881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405765">
              <a:lnSpc>
                <a:spcPct val="100000"/>
              </a:lnSpc>
              <a:spcBef>
                <a:spcPts val="835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Підготуйте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доповіді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запропоновані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37640" y="3557752"/>
            <a:ext cx="3905250" cy="94488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492125" indent="-479425">
              <a:lnSpc>
                <a:spcPct val="100000"/>
              </a:lnSpc>
              <a:spcBef>
                <a:spcPts val="830"/>
              </a:spcBef>
              <a:buFont typeface="Wingdings"/>
              <a:buChar char=""/>
              <a:tabLst>
                <a:tab pos="492125" algn="l"/>
              </a:tabLst>
            </a:pPr>
            <a:r>
              <a:rPr dirty="0" sz="1400">
                <a:latin typeface="Times New Roman"/>
                <a:cs typeface="Times New Roman"/>
              </a:rPr>
              <a:t>Особливості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наукового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тексту</a:t>
            </a:r>
            <a:endParaRPr sz="1400">
              <a:latin typeface="Times New Roman"/>
              <a:cs typeface="Times New Roman"/>
            </a:endParaRPr>
          </a:p>
          <a:p>
            <a:pPr marL="492125" indent="-47942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492125" algn="l"/>
              </a:tabLst>
            </a:pPr>
            <a:r>
              <a:rPr dirty="0" sz="1400">
                <a:latin typeface="Times New Roman"/>
                <a:cs typeface="Times New Roman"/>
              </a:rPr>
              <a:t>Анотування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10">
                <a:latin typeface="Times New Roman"/>
                <a:cs typeface="Times New Roman"/>
              </a:rPr>
              <a:t> реферування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наукових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текстів.</a:t>
            </a:r>
            <a:endParaRPr sz="1400">
              <a:latin typeface="Times New Roman"/>
              <a:cs typeface="Times New Roman"/>
            </a:endParaRPr>
          </a:p>
          <a:p>
            <a:pPr marL="492125" indent="-479425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492125" algn="l"/>
                <a:tab pos="1335405" algn="l"/>
                <a:tab pos="2104390" algn="l"/>
                <a:tab pos="2507615" algn="l"/>
                <a:tab pos="3528060" algn="l"/>
              </a:tabLst>
            </a:pPr>
            <a:r>
              <a:rPr dirty="0" sz="1400" spc="-10">
                <a:latin typeface="Times New Roman"/>
                <a:cs typeface="Times New Roman"/>
              </a:rPr>
              <a:t>Основні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вимоги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до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виконання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та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32931" y="4262754"/>
            <a:ext cx="20986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85570" algn="l"/>
              </a:tabLst>
            </a:pPr>
            <a:r>
              <a:rPr dirty="0" sz="1400" spc="-10">
                <a:latin typeface="Times New Roman"/>
                <a:cs typeface="Times New Roman"/>
              </a:rPr>
              <a:t>оформлювання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курсової,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262176" y="7111872"/>
            <a:ext cx="5356225" cy="9525"/>
          </a:xfrm>
          <a:custGeom>
            <a:avLst/>
            <a:gdLst/>
            <a:ahLst/>
            <a:cxnLst/>
            <a:rect l="l" t="t" r="r" b="b"/>
            <a:pathLst>
              <a:path w="5356225" h="9525">
                <a:moveTo>
                  <a:pt x="5356225" y="0"/>
                </a:moveTo>
                <a:lnTo>
                  <a:pt x="0" y="0"/>
                </a:lnTo>
                <a:lnTo>
                  <a:pt x="0" y="9143"/>
                </a:lnTo>
                <a:lnTo>
                  <a:pt x="5356225" y="9143"/>
                </a:lnTo>
                <a:lnTo>
                  <a:pt x="53562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618236" y="4476724"/>
            <a:ext cx="6418580" cy="525081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279400">
              <a:lnSpc>
                <a:spcPct val="100000"/>
              </a:lnSpc>
              <a:spcBef>
                <a:spcPts val="830"/>
              </a:spcBef>
            </a:pPr>
            <a:r>
              <a:rPr dirty="0" sz="1400">
                <a:latin typeface="Times New Roman"/>
                <a:cs typeface="Times New Roman"/>
              </a:rPr>
              <a:t>бакалаврської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робіт.</a:t>
            </a:r>
            <a:endParaRPr sz="1400">
              <a:latin typeface="Times New Roman"/>
              <a:cs typeface="Times New Roman"/>
            </a:endParaRPr>
          </a:p>
          <a:p>
            <a:pPr marL="12700" marR="9525" indent="449580">
              <a:lnSpc>
                <a:spcPts val="2420"/>
              </a:lnSpc>
              <a:spcBef>
                <a:spcPts val="195"/>
              </a:spcBef>
            </a:pPr>
            <a:r>
              <a:rPr dirty="0" sz="1400" b="1" i="1">
                <a:latin typeface="Times New Roman"/>
                <a:cs typeface="Times New Roman"/>
              </a:rPr>
              <a:t>Складіть</a:t>
            </a:r>
            <a:r>
              <a:rPr dirty="0" sz="1400" spc="3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монолог</a:t>
            </a:r>
            <a:r>
              <a:rPr dirty="0" sz="1400" spc="32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на</a:t>
            </a:r>
            <a:r>
              <a:rPr dirty="0" sz="1400" spc="3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тему:</a:t>
            </a:r>
            <a:r>
              <a:rPr dirty="0" sz="1400" spc="32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«</a:t>
            </a:r>
            <a:r>
              <a:rPr dirty="0" sz="1400">
                <a:latin typeface="Times New Roman"/>
                <a:cs typeface="Times New Roman"/>
              </a:rPr>
              <a:t>Роздуми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моє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спортивне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професійне майбутнє».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  <a:spcBef>
                <a:spcPts val="5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algn="just" marL="642620" indent="-18034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Мацько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І.,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Кравець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фахової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мови: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Навч.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100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посіб.</a:t>
            </a:r>
            <a:r>
              <a:rPr dirty="0" sz="1400" spc="3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ВЦ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«Академія»,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2007.</a:t>
            </a:r>
            <a:r>
              <a:rPr dirty="0" sz="1400" spc="3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360</a:t>
            </a:r>
            <a:r>
              <a:rPr dirty="0" sz="1400" spc="3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(Альмаматер).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ISBNULR: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http://univer.nuczu.edu.ua/tmp_metod/3685/kul%27tura_ukrains%27kogo_fahovogo_mo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vlennya.pdf</a:t>
            </a:r>
            <a:r>
              <a:rPr dirty="0" u="none" sz="1400" spc="-6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5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09.02.2023)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629920">
              <a:lnSpc>
                <a:spcPct val="110000"/>
              </a:lnSpc>
              <a:spcBef>
                <a:spcPts val="10"/>
              </a:spcBef>
              <a:buClr>
                <a:srgbClr val="000000"/>
              </a:buClr>
              <a:buAutoNum type="arabicPeriod" startAt="2"/>
              <a:tabLst>
                <a:tab pos="642620" algn="l"/>
                <a:tab pos="2093595" algn="l"/>
                <a:tab pos="3286125" algn="l"/>
                <a:tab pos="4177029" algn="l"/>
                <a:tab pos="4917440" algn="l"/>
                <a:tab pos="6000115" algn="l"/>
              </a:tabLst>
            </a:pPr>
            <a:r>
              <a:rPr dirty="0" sz="1400" spc="-10">
                <a:solidFill>
                  <a:srgbClr val="0000FF"/>
                </a:solidFill>
                <a:latin typeface="Times New Roman"/>
                <a:cs typeface="Times New Roman"/>
              </a:rPr>
              <a:t>Український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0000FF"/>
                </a:solidFill>
                <a:latin typeface="Times New Roman"/>
                <a:cs typeface="Times New Roman"/>
              </a:rPr>
              <a:t>правопис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0000FF"/>
                </a:solidFill>
                <a:latin typeface="Times New Roman"/>
                <a:cs typeface="Times New Roman"/>
              </a:rPr>
              <a:t>2019.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1400" spc="-25">
                <a:solidFill>
                  <a:srgbClr val="0000FF"/>
                </a:solidFill>
                <a:latin typeface="Times New Roman"/>
                <a:cs typeface="Times New Roman"/>
              </a:rPr>
              <a:t>–С.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0000FF"/>
                </a:solidFill>
                <a:latin typeface="Times New Roman"/>
                <a:cs typeface="Times New Roman"/>
              </a:rPr>
              <a:t>167-</a:t>
            </a:r>
            <a:r>
              <a:rPr dirty="0" sz="1400" spc="-25">
                <a:solidFill>
                  <a:srgbClr val="0000FF"/>
                </a:solidFill>
                <a:latin typeface="Times New Roman"/>
                <a:cs typeface="Times New Roman"/>
              </a:rPr>
              <a:t>177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https://mon.gov.ua/storage/app/media/zagalna%20serednya/Pravopys.2019/ukr.pravopys-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2019.pdf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7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16.10.2022)</a:t>
            </a:r>
            <a:endParaRPr sz="1400">
              <a:latin typeface="Times New Roman"/>
              <a:cs typeface="Times New Roman"/>
            </a:endParaRPr>
          </a:p>
          <a:p>
            <a:pPr algn="just" marL="642620" indent="-180340">
              <a:lnSpc>
                <a:spcPct val="100000"/>
              </a:lnSpc>
              <a:spcBef>
                <a:spcPts val="170"/>
              </a:spcBef>
              <a:buClr>
                <a:srgbClr val="000000"/>
              </a:buClr>
              <a:buAutoNum type="arabicPeriod" startAt="2"/>
              <a:tabLst>
                <a:tab pos="642620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Українська</a:t>
            </a:r>
            <a:r>
              <a:rPr dirty="0" u="sng" sz="14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мова:</a:t>
            </a:r>
            <a:r>
              <a:rPr dirty="0" u="sng" sz="14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Енциклопедія</a:t>
            </a:r>
            <a:r>
              <a:rPr dirty="0" u="none" sz="1400" spc="-3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/</a:t>
            </a:r>
            <a:r>
              <a:rPr dirty="0" u="none" sz="1400" spc="-2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НАН</a:t>
            </a:r>
            <a:r>
              <a:rPr dirty="0" u="none" sz="1400" spc="-3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України,</a:t>
            </a:r>
            <a:r>
              <a:rPr dirty="0" u="none" sz="1400" spc="-4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Інститут</a:t>
            </a:r>
            <a:r>
              <a:rPr dirty="0" u="none" sz="1400" spc="-35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мовознавства</a:t>
            </a:r>
            <a:endParaRPr sz="1400">
              <a:latin typeface="Times New Roman"/>
              <a:cs typeface="Times New Roman"/>
            </a:endParaRPr>
          </a:p>
          <a:p>
            <a:pPr marL="12700" marR="5715">
              <a:lnSpc>
                <a:spcPct val="110200"/>
              </a:lnSpc>
              <a:spcBef>
                <a:spcPts val="10"/>
              </a:spcBef>
              <a:tabLst>
                <a:tab pos="490855" algn="l"/>
                <a:tab pos="901065" algn="l"/>
                <a:tab pos="1109345" algn="l"/>
                <a:tab pos="1804670" algn="l"/>
                <a:tab pos="2397125" algn="l"/>
                <a:tab pos="3227070" algn="l"/>
                <a:tab pos="3592195" algn="l"/>
                <a:tab pos="3953510" algn="l"/>
                <a:tab pos="4284980" algn="l"/>
                <a:tab pos="5045075" algn="l"/>
                <a:tab pos="5606415" algn="l"/>
                <a:tab pos="5855335" algn="l"/>
                <a:tab pos="6280150" algn="l"/>
              </a:tabLst>
            </a:pPr>
            <a:r>
              <a:rPr dirty="0" sz="1400">
                <a:latin typeface="Times New Roman"/>
                <a:cs typeface="Times New Roman"/>
              </a:rPr>
              <a:t>імені</a:t>
            </a:r>
            <a:r>
              <a:rPr dirty="0" sz="1400" spc="45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4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Потебні,</a:t>
            </a:r>
            <a:r>
              <a:rPr dirty="0" sz="1400" spc="4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Інститут</a:t>
            </a:r>
            <a:r>
              <a:rPr dirty="0" sz="1400" spc="4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4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мови;</a:t>
            </a:r>
            <a:r>
              <a:rPr dirty="0" sz="1400" spc="45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редкол.:</a:t>
            </a:r>
            <a:r>
              <a:rPr dirty="0" sz="1400" spc="4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4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4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Русанівський </a:t>
            </a:r>
            <a:r>
              <a:rPr dirty="0" sz="1400">
                <a:latin typeface="Times New Roman"/>
                <a:cs typeface="Times New Roman"/>
              </a:rPr>
              <a:t>(співголова),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Тараненко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(співголова),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П.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Зяблюк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ін.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2-</a:t>
            </a:r>
            <a:r>
              <a:rPr dirty="0" sz="1400">
                <a:latin typeface="Times New Roman"/>
                <a:cs typeface="Times New Roman"/>
              </a:rPr>
              <a:t>ге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вид.,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випр.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і </a:t>
            </a:r>
            <a:r>
              <a:rPr dirty="0" sz="1400" spc="-20">
                <a:latin typeface="Times New Roman"/>
                <a:cs typeface="Times New Roman"/>
              </a:rPr>
              <a:t>доп.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–К.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: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Вид-</a:t>
            </a:r>
            <a:r>
              <a:rPr dirty="0" sz="1400" spc="-25">
                <a:latin typeface="Times New Roman"/>
                <a:cs typeface="Times New Roman"/>
              </a:rPr>
              <a:t>во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«Укр.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енцикл.»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ім.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М.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П.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Бажана,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2004.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824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с. </a:t>
            </a:r>
            <a:r>
              <a:rPr dirty="0" sz="1400" spc="-10">
                <a:latin typeface="Times New Roman"/>
                <a:cs typeface="Times New Roman"/>
              </a:rPr>
              <a:t>ULR: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https://archive.org/details/UkrMovEnts/page/135/mode/2up?q=фахова+мова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marL="12700" marR="5715" indent="449580">
              <a:lnSpc>
                <a:spcPct val="110000"/>
              </a:lnSpc>
              <a:tabLst>
                <a:tab pos="1225550" algn="l"/>
                <a:tab pos="1680845" algn="l"/>
                <a:tab pos="2681605" algn="l"/>
                <a:tab pos="2959100" algn="l"/>
                <a:tab pos="3361054" algn="l"/>
                <a:tab pos="4137660" algn="l"/>
                <a:tab pos="4728210" algn="l"/>
                <a:tab pos="5009515" algn="l"/>
                <a:tab pos="5998210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спрямуванням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Шевчук,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І.В.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Клименко.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К.: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Алерта,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2011.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С.115-</a:t>
            </a:r>
            <a:r>
              <a:rPr dirty="0" sz="1400" spc="-20">
                <a:latin typeface="Times New Roman"/>
                <a:cs typeface="Times New Roman"/>
              </a:rPr>
              <a:t>145.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ULR: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https://www.dut.edu.ua/uploads/l_666_15833608.pdf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06.02.2023)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9605" y="2560357"/>
            <a:ext cx="824230" cy="665568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1816" y="983640"/>
            <a:ext cx="5805805" cy="1356360"/>
          </a:xfrm>
          <a:prstGeom prst="rect">
            <a:avLst/>
          </a:prstGeom>
        </p:spPr>
        <p:txBody>
          <a:bodyPr wrap="square" lIns="0" tIns="157480" rIns="0" bIns="0" rtlCol="0" vert="horz">
            <a:spAutoFit/>
          </a:bodyPr>
          <a:lstStyle/>
          <a:p>
            <a:pPr algn="ctr" marL="452120">
              <a:lnSpc>
                <a:spcPct val="100000"/>
              </a:lnSpc>
              <a:spcBef>
                <a:spcPts val="1240"/>
              </a:spcBef>
            </a:pPr>
            <a:r>
              <a:rPr dirty="0" sz="2200" b="1">
                <a:latin typeface="Arial"/>
                <a:cs typeface="Arial"/>
              </a:rPr>
              <a:t>ТЕМА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5.</a:t>
            </a:r>
            <a:endParaRPr sz="2200">
              <a:latin typeface="Arial"/>
              <a:cs typeface="Arial"/>
            </a:endParaRPr>
          </a:p>
          <a:p>
            <a:pPr marL="2149475" marR="5080" indent="-2137410">
              <a:lnSpc>
                <a:spcPct val="110500"/>
              </a:lnSpc>
              <a:spcBef>
                <a:spcPts val="860"/>
              </a:spcBef>
            </a:pPr>
            <a:r>
              <a:rPr dirty="0" sz="2200" b="1">
                <a:latin typeface="Times New Roman"/>
                <a:cs typeface="Times New Roman"/>
              </a:rPr>
              <a:t>Науковий</a:t>
            </a:r>
            <a:r>
              <a:rPr dirty="0" sz="2200" spc="-4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стиль</a:t>
            </a:r>
            <a:r>
              <a:rPr dirty="0" sz="2200" spc="-5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і</a:t>
            </a:r>
            <a:r>
              <a:rPr dirty="0" sz="2200" spc="-2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його</a:t>
            </a:r>
            <a:r>
              <a:rPr dirty="0" sz="2200" spc="-3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засоби</a:t>
            </a:r>
            <a:r>
              <a:rPr dirty="0" sz="2200" spc="-4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у</a:t>
            </a:r>
            <a:r>
              <a:rPr dirty="0" sz="2200" spc="-25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професійному спілкуванні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6497192"/>
            <a:ext cx="5276215" cy="1183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91360">
              <a:lnSpc>
                <a:spcPct val="100000"/>
              </a:lnSpc>
              <a:spcBef>
                <a:spcPts val="100"/>
              </a:spcBef>
              <a:tabLst>
                <a:tab pos="3523615" algn="l"/>
                <a:tab pos="4739640" algn="l"/>
              </a:tabLst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0" b="1" i="1">
                <a:latin typeface="Arial"/>
                <a:cs typeface="Arial"/>
              </a:rPr>
              <a:t>ЗАНЯТТЯ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25" b="1" i="1">
                <a:latin typeface="Arial"/>
                <a:cs typeface="Arial"/>
              </a:rPr>
              <a:t>№6</a:t>
            </a:r>
            <a:endParaRPr sz="18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1240"/>
              </a:spcBef>
            </a:pPr>
            <a:r>
              <a:rPr dirty="0" sz="1400" b="1">
                <a:latin typeface="Times New Roman"/>
                <a:cs typeface="Times New Roman"/>
              </a:rPr>
              <a:t>Перевірка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домашнього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1610"/>
              </a:lnSpc>
              <a:spcBef>
                <a:spcPts val="855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105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spc="-10" b="1" i="1">
                <a:latin typeface="Times New Roman"/>
                <a:cs typeface="Times New Roman"/>
              </a:rPr>
              <a:t>заняття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91511" y="7236332"/>
            <a:ext cx="10420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8236" y="7849361"/>
            <a:ext cx="6411595" cy="1993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053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Times New Roman"/>
                <a:cs typeface="Times New Roman"/>
              </a:rPr>
              <a:t>Монолог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на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тему: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«Роздуми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про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моє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спортивне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та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професійне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майбутнє».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400">
              <a:latin typeface="Times New Roman"/>
              <a:cs typeface="Times New Roman"/>
            </a:endParaRPr>
          </a:p>
          <a:p>
            <a:pPr marL="642620" indent="-270510">
              <a:lnSpc>
                <a:spcPct val="1000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64262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Пояснювальний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диктант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теми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«Орфографічні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норми»: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3600"/>
              </a:lnSpc>
              <a:spcBef>
                <a:spcPts val="10"/>
              </a:spcBef>
            </a:pPr>
            <a:r>
              <a:rPr dirty="0" sz="1400" i="1">
                <a:latin typeface="Times New Roman"/>
                <a:cs typeface="Times New Roman"/>
              </a:rPr>
              <a:t>а)</a:t>
            </a:r>
            <a:r>
              <a:rPr dirty="0" sz="1400" spc="3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перепишіть,</a:t>
            </a:r>
            <a:r>
              <a:rPr dirty="0" sz="1400" spc="3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добираючи</a:t>
            </a:r>
            <a:r>
              <a:rPr dirty="0" sz="1400" spc="3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3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дужок</a:t>
            </a:r>
            <a:r>
              <a:rPr dirty="0" sz="1400" spc="3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потрібні</a:t>
            </a:r>
            <a:r>
              <a:rPr dirty="0" sz="1400" spc="3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букви,</a:t>
            </a:r>
            <a:r>
              <a:rPr dirty="0" sz="1400" spc="3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відповідно</a:t>
            </a:r>
            <a:r>
              <a:rPr dirty="0" sz="1400" spc="3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3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закону</a:t>
            </a:r>
            <a:r>
              <a:rPr dirty="0" sz="1400" spc="-10" i="1">
                <a:latin typeface="Times New Roman"/>
                <a:cs typeface="Times New Roman"/>
              </a:rPr>
              <a:t> милозвучності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української </a:t>
            </a:r>
            <a:r>
              <a:rPr dirty="0" sz="1400" spc="-20" i="1">
                <a:latin typeface="Times New Roman"/>
                <a:cs typeface="Times New Roman"/>
              </a:rPr>
              <a:t>мови: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Вірю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(у,в)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правду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свого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ідеалу.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Був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початок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березня,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(у,в)день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прогрівало </a:t>
            </a:r>
            <a:r>
              <a:rPr dirty="0" sz="1400">
                <a:latin typeface="Times New Roman"/>
                <a:cs typeface="Times New Roman"/>
              </a:rPr>
              <a:t>сонце.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Туманрозтанув,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садки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стояли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(у,в)миті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(і,й)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святково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мовчазні.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Яблуко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0753" y="2379090"/>
            <a:ext cx="4877943" cy="303085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2779" y="6059423"/>
            <a:ext cx="685800" cy="678561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8580" cy="895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065">
              <a:lnSpc>
                <a:spcPct val="1444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(у,в)пало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м’яко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(у,в)траву.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Уже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рудіють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газонах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трави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(і,й)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дощ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(у,в)пертий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по </a:t>
            </a:r>
            <a:r>
              <a:rPr dirty="0" sz="1400">
                <a:latin typeface="Times New Roman"/>
                <a:cs typeface="Times New Roman"/>
              </a:rPr>
              <a:t>дахах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шумить;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 i="1">
                <a:latin typeface="Times New Roman"/>
                <a:cs typeface="Times New Roman"/>
              </a:rPr>
              <a:t>б)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складіть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речення,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яких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подані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словах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були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омонімами: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пара,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лист;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5"/>
              </a:spcBef>
            </a:pPr>
            <a:r>
              <a:rPr dirty="0" sz="1400" i="1">
                <a:latin typeface="Times New Roman"/>
                <a:cs typeface="Times New Roman"/>
              </a:rPr>
              <a:t>в)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підберіть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поданих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слів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кілька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синонімів: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45"/>
              </a:spcBef>
            </a:pPr>
            <a:r>
              <a:rPr dirty="0" sz="1400">
                <a:latin typeface="Times New Roman"/>
                <a:cs typeface="Times New Roman"/>
              </a:rPr>
              <a:t>урок,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будинок,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дорога.</a:t>
            </a:r>
            <a:endParaRPr sz="1400">
              <a:latin typeface="Times New Roman"/>
              <a:cs typeface="Times New Roman"/>
            </a:endParaRPr>
          </a:p>
          <a:p>
            <a:pPr marL="642620" indent="-270510">
              <a:lnSpc>
                <a:spcPct val="100000"/>
              </a:lnSpc>
              <a:spcBef>
                <a:spcPts val="86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64262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-2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Спростуйте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або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підтвердьте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тезу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(одну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вибір).</a:t>
            </a:r>
            <a:endParaRPr sz="1400">
              <a:latin typeface="Times New Roman"/>
              <a:cs typeface="Times New Roman"/>
            </a:endParaRPr>
          </a:p>
          <a:p>
            <a:pPr lvl="1" marL="12700" marR="12065" indent="630555">
              <a:lnSpc>
                <a:spcPts val="2420"/>
              </a:lnSpc>
              <a:spcBef>
                <a:spcPts val="200"/>
              </a:spcBef>
              <a:buFont typeface="Wingdings"/>
              <a:buChar char=""/>
              <a:tabLst>
                <a:tab pos="643255" algn="l"/>
                <a:tab pos="1228725" algn="l"/>
                <a:tab pos="1721485" algn="l"/>
                <a:tab pos="1820545" algn="l"/>
                <a:tab pos="2461260" algn="l"/>
                <a:tab pos="2661285" algn="l"/>
                <a:tab pos="3066415" algn="l"/>
                <a:tab pos="3207385" algn="l"/>
                <a:tab pos="3565525" algn="l"/>
                <a:tab pos="3902710" algn="l"/>
                <a:tab pos="4369435" algn="l"/>
                <a:tab pos="4991735" algn="l"/>
                <a:tab pos="5649595" algn="l"/>
                <a:tab pos="5700395" algn="l"/>
                <a:tab pos="63138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Гімнастика,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фізичні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вправи,</a:t>
            </a:r>
            <a:r>
              <a:rPr dirty="0" sz="1400">
                <a:latin typeface="Times New Roman"/>
                <a:cs typeface="Times New Roman"/>
              </a:rPr>
              <a:t>		</a:t>
            </a:r>
            <a:r>
              <a:rPr dirty="0" sz="1400" spc="-10">
                <a:latin typeface="Times New Roman"/>
                <a:cs typeface="Times New Roman"/>
              </a:rPr>
              <a:t>ходьба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обов’язково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мають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ввійти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в </a:t>
            </a:r>
            <a:r>
              <a:rPr dirty="0" sz="1400" spc="-10">
                <a:latin typeface="Times New Roman"/>
                <a:cs typeface="Times New Roman"/>
              </a:rPr>
              <a:t>повсякденний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побут</a:t>
            </a:r>
            <a:r>
              <a:rPr dirty="0" sz="1400">
                <a:latin typeface="Times New Roman"/>
                <a:cs typeface="Times New Roman"/>
              </a:rPr>
              <a:t>		</a:t>
            </a:r>
            <a:r>
              <a:rPr dirty="0" sz="1400" spc="-10">
                <a:latin typeface="Times New Roman"/>
                <a:cs typeface="Times New Roman"/>
              </a:rPr>
              <a:t>кожного,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хто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хоче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зберегти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працездатність,</a:t>
            </a:r>
            <a:r>
              <a:rPr dirty="0" sz="1400">
                <a:latin typeface="Times New Roman"/>
                <a:cs typeface="Times New Roman"/>
              </a:rPr>
              <a:t>		</a:t>
            </a:r>
            <a:r>
              <a:rPr dirty="0" sz="1400" spc="-10">
                <a:latin typeface="Times New Roman"/>
                <a:cs typeface="Times New Roman"/>
              </a:rPr>
              <a:t>здоров’я,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400">
                <a:latin typeface="Times New Roman"/>
                <a:cs typeface="Times New Roman"/>
              </a:rPr>
              <a:t>повноцінне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радісне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життя.</a:t>
            </a:r>
            <a:endParaRPr sz="1400">
              <a:latin typeface="Times New Roman"/>
              <a:cs typeface="Times New Roman"/>
            </a:endParaRPr>
          </a:p>
          <a:p>
            <a:pPr marL="5553710">
              <a:lnSpc>
                <a:spcPct val="100000"/>
              </a:lnSpc>
              <a:spcBef>
                <a:spcPts val="730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Гіппократ</a:t>
            </a:r>
            <a:endParaRPr sz="1400">
              <a:latin typeface="Times New Roman"/>
              <a:cs typeface="Times New Roman"/>
            </a:endParaRPr>
          </a:p>
          <a:p>
            <a:pPr lvl="1" marL="643255" indent="-18097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Бокс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мистецтво,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інше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спорт!</a:t>
            </a:r>
            <a:endParaRPr sz="1400">
              <a:latin typeface="Times New Roman"/>
              <a:cs typeface="Times New Roman"/>
            </a:endParaRPr>
          </a:p>
          <a:p>
            <a:pPr marL="4688840">
              <a:lnSpc>
                <a:spcPct val="100000"/>
              </a:lnSpc>
              <a:spcBef>
                <a:spcPts val="735"/>
              </a:spcBef>
            </a:pPr>
            <a:r>
              <a:rPr dirty="0" sz="1400" b="1" i="1">
                <a:latin typeface="Times New Roman"/>
                <a:cs typeface="Times New Roman"/>
              </a:rPr>
              <a:t>Петро</a:t>
            </a:r>
            <a:r>
              <a:rPr dirty="0" sz="1400" spc="-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Квятковський</a:t>
            </a:r>
            <a:endParaRPr sz="1400">
              <a:latin typeface="Times New Roman"/>
              <a:cs typeface="Times New Roman"/>
            </a:endParaRPr>
          </a:p>
          <a:p>
            <a:pPr lvl="1" marL="643255" indent="-18097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кожному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матчі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граю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однаково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так,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ніби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фінал.</a:t>
            </a:r>
            <a:endParaRPr sz="1400">
              <a:latin typeface="Times New Roman"/>
              <a:cs typeface="Times New Roman"/>
            </a:endParaRPr>
          </a:p>
          <a:p>
            <a:pPr marL="5304790">
              <a:lnSpc>
                <a:spcPct val="100000"/>
              </a:lnSpc>
              <a:spcBef>
                <a:spcPts val="745"/>
              </a:spcBef>
            </a:pPr>
            <a:r>
              <a:rPr dirty="0" sz="1400" b="1" i="1">
                <a:latin typeface="Times New Roman"/>
                <a:cs typeface="Times New Roman"/>
              </a:rPr>
              <a:t>Ліонель</a:t>
            </a:r>
            <a:r>
              <a:rPr dirty="0" sz="1400" spc="-20" b="1" i="1">
                <a:latin typeface="Times New Roman"/>
                <a:cs typeface="Times New Roman"/>
              </a:rPr>
              <a:t> Мессі</a:t>
            </a:r>
            <a:endParaRPr sz="1400">
              <a:latin typeface="Times New Roman"/>
              <a:cs typeface="Times New Roman"/>
            </a:endParaRPr>
          </a:p>
          <a:p>
            <a:pPr algn="just" lvl="1" marL="12700" marR="6985" indent="630555">
              <a:lnSpc>
                <a:spcPct val="143600"/>
              </a:lnSpc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влучив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9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000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разів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свою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кар’єру.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програв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майже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300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ігор.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26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разів </a:t>
            </a:r>
            <a:r>
              <a:rPr dirty="0" sz="1400">
                <a:latin typeface="Times New Roman"/>
                <a:cs typeface="Times New Roman"/>
              </a:rPr>
              <a:t>мені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було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довірено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вирішальний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кидок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помилявся.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зазнавав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поразок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знову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і </a:t>
            </a:r>
            <a:r>
              <a:rPr dirty="0" sz="1400">
                <a:latin typeface="Times New Roman"/>
                <a:cs typeface="Times New Roman"/>
              </a:rPr>
              <a:t>знову.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саме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тому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досяг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успіху.</a:t>
            </a:r>
            <a:endParaRPr sz="1400">
              <a:latin typeface="Times New Roman"/>
              <a:cs typeface="Times New Roman"/>
            </a:endParaRPr>
          </a:p>
          <a:p>
            <a:pPr algn="just" marL="5086985">
              <a:lnSpc>
                <a:spcPct val="100000"/>
              </a:lnSpc>
              <a:spcBef>
                <a:spcPts val="745"/>
              </a:spcBef>
            </a:pPr>
            <a:r>
              <a:rPr dirty="0" sz="1400" b="1" i="1">
                <a:latin typeface="Times New Roman"/>
                <a:cs typeface="Times New Roman"/>
              </a:rPr>
              <a:t>Майкл </a:t>
            </a:r>
            <a:r>
              <a:rPr dirty="0" sz="1400" spc="-10" b="1" i="1">
                <a:latin typeface="Times New Roman"/>
                <a:cs typeface="Times New Roman"/>
              </a:rPr>
              <a:t>Джордан</a:t>
            </a:r>
            <a:endParaRPr sz="1400">
              <a:latin typeface="Times New Roman"/>
              <a:cs typeface="Times New Roman"/>
            </a:endParaRPr>
          </a:p>
          <a:p>
            <a:pPr algn="just" lvl="1" marL="12700" marR="5715" indent="630555">
              <a:lnSpc>
                <a:spcPct val="143600"/>
              </a:lnSpc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Рухатися,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жити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русі,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любити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своє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тіло,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бути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його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частиною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обов’язок </a:t>
            </a:r>
            <a:r>
              <a:rPr dirty="0" sz="1400">
                <a:latin typeface="Times New Roman"/>
                <a:cs typeface="Times New Roman"/>
              </a:rPr>
              <a:t>кожної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людини,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лише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танцюристів,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дітей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спортсменів.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Лише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рух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може </a:t>
            </a:r>
            <a:r>
              <a:rPr dirty="0" sz="1400">
                <a:latin typeface="Times New Roman"/>
                <a:cs typeface="Times New Roman"/>
              </a:rPr>
              <a:t>перетворити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похмурий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понеділок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дивовижний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початок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нового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тижня,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вівторок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7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зробити</a:t>
            </a:r>
            <a:r>
              <a:rPr dirty="0" sz="1400" spc="1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днем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відкриттів,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середу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великою</a:t>
            </a:r>
            <a:r>
              <a:rPr dirty="0" sz="1400" spc="1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пригодою,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четвер</a:t>
            </a:r>
            <a:r>
              <a:rPr dirty="0" sz="1400" spc="1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5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тріумфом, </a:t>
            </a:r>
            <a:r>
              <a:rPr dirty="0" sz="1400">
                <a:latin typeface="Times New Roman"/>
                <a:cs typeface="Times New Roman"/>
              </a:rPr>
              <a:t>п’ятницю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проривом.</a:t>
            </a:r>
            <a:endParaRPr sz="1400">
              <a:latin typeface="Times New Roman"/>
              <a:cs typeface="Times New Roman"/>
            </a:endParaRPr>
          </a:p>
          <a:p>
            <a:pPr algn="just" marL="5342890">
              <a:lnSpc>
                <a:spcPct val="100000"/>
              </a:lnSpc>
              <a:spcBef>
                <a:spcPts val="730"/>
              </a:spcBef>
            </a:pPr>
            <a:r>
              <a:rPr dirty="0" sz="1400" b="1" i="1">
                <a:latin typeface="Times New Roman"/>
                <a:cs typeface="Times New Roman"/>
              </a:rPr>
              <a:t>Камерон</a:t>
            </a:r>
            <a:r>
              <a:rPr dirty="0" sz="1400" spc="-10" b="1" i="1">
                <a:latin typeface="Times New Roman"/>
                <a:cs typeface="Times New Roman"/>
              </a:rPr>
              <a:t> </a:t>
            </a:r>
            <a:r>
              <a:rPr dirty="0" sz="1400" spc="-20" b="1" i="1">
                <a:latin typeface="Times New Roman"/>
                <a:cs typeface="Times New Roman"/>
              </a:rPr>
              <a:t>Діаз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6985" indent="898525">
              <a:lnSpc>
                <a:spcPct val="143900"/>
              </a:lnSpc>
              <a:spcBef>
                <a:spcPts val="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20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spc="21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Замініть</a:t>
            </a:r>
            <a:r>
              <a:rPr dirty="0" sz="1400" spc="1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наведені</a:t>
            </a:r>
            <a:r>
              <a:rPr dirty="0" sz="1400" spc="2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1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завданні</a:t>
            </a:r>
            <a:r>
              <a:rPr dirty="0" sz="1400" spc="2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неправильно</a:t>
            </a:r>
            <a:r>
              <a:rPr dirty="0" sz="1400" spc="2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вжиті</a:t>
            </a:r>
            <a:r>
              <a:rPr dirty="0" sz="1400" spc="2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</a:t>
            </a:r>
            <a:r>
              <a:rPr dirty="0" sz="1400" spc="185" i="1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і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словосполучення,</a:t>
            </a:r>
            <a:r>
              <a:rPr dirty="0" sz="1400" spc="22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які</a:t>
            </a:r>
            <a:r>
              <a:rPr dirty="0" sz="1400" spc="229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характерні</a:t>
            </a:r>
            <a:r>
              <a:rPr dirty="0" sz="1400" spc="23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для</a:t>
            </a:r>
            <a:r>
              <a:rPr dirty="0" sz="1400" spc="22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наукових</a:t>
            </a:r>
            <a:r>
              <a:rPr dirty="0" sz="1400" spc="229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й</a:t>
            </a:r>
            <a:r>
              <a:rPr dirty="0" sz="1400" spc="235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офіційно-</a:t>
            </a:r>
            <a:r>
              <a:rPr dirty="0" sz="1400" i="1">
                <a:latin typeface="Times New Roman"/>
                <a:cs typeface="Times New Roman"/>
              </a:rPr>
              <a:t>ділових</a:t>
            </a:r>
            <a:r>
              <a:rPr dirty="0" sz="1400" spc="220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текстів, </a:t>
            </a:r>
            <a:r>
              <a:rPr dirty="0" sz="1400" i="1">
                <a:latin typeface="Times New Roman"/>
                <a:cs typeface="Times New Roman"/>
              </a:rPr>
              <a:t>нормативними</a:t>
            </a:r>
            <a:r>
              <a:rPr dirty="0" sz="1400" spc="-8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(правильними).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600303"/>
            <a:ext cx="6419215" cy="40532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 indent="449580">
              <a:lnSpc>
                <a:spcPct val="143800"/>
              </a:lnSpc>
              <a:spcBef>
                <a:spcPts val="110"/>
              </a:spcBef>
            </a:pPr>
            <a:r>
              <a:rPr dirty="0" sz="1400">
                <a:latin typeface="Times New Roman"/>
                <a:cs typeface="Times New Roman"/>
              </a:rPr>
              <a:t>Відзив,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виступаючий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(з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доповіддю),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кінці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кінців,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силунезмінностікута, </a:t>
            </a:r>
            <a:r>
              <a:rPr dirty="0" sz="1400">
                <a:latin typeface="Times New Roman"/>
                <a:cs typeface="Times New Roman"/>
              </a:rPr>
              <a:t>відмітити,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наглядності,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добавити,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доказувати,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головний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пріоритет,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задіяти, </a:t>
            </a:r>
            <a:r>
              <a:rPr dirty="0" sz="1400">
                <a:latin typeface="Times New Roman"/>
                <a:cs typeface="Times New Roman"/>
              </a:rPr>
              <a:t>константувати,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між тим,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примірний,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наявності,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рік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тому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назад, навик,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 </a:t>
            </a:r>
            <a:r>
              <a:rPr dirty="0" sz="1400" spc="-25">
                <a:latin typeface="Times New Roman"/>
                <a:cs typeface="Times New Roman"/>
              </a:rPr>
              <a:t>йде </a:t>
            </a:r>
            <a:r>
              <a:rPr dirty="0" sz="1400">
                <a:latin typeface="Times New Roman"/>
                <a:cs typeface="Times New Roman"/>
              </a:rPr>
              <a:t>про,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свій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авторський,</a:t>
            </a:r>
            <a:r>
              <a:rPr dirty="0" sz="1400" spc="4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перечислити,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підготовити,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дивлячись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на,</a:t>
            </a:r>
            <a:r>
              <a:rPr dirty="0" sz="1400" spc="40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направляти, </a:t>
            </a:r>
            <a:r>
              <a:rPr dirty="0" sz="1400" spc="-30">
                <a:latin typeface="Times New Roman"/>
                <a:cs typeface="Times New Roman"/>
              </a:rPr>
              <a:t>об</a:t>
            </a:r>
            <a:r>
              <a:rPr dirty="0" sz="1400" spc="-30">
                <a:solidFill>
                  <a:srgbClr val="333333"/>
                </a:solidFill>
                <a:latin typeface="Times New Roman"/>
                <a:cs typeface="Times New Roman"/>
              </a:rPr>
              <a:t>ʼ</a:t>
            </a:r>
            <a:r>
              <a:rPr dirty="0" sz="1400" spc="-30">
                <a:latin typeface="Times New Roman"/>
                <a:cs typeface="Times New Roman"/>
              </a:rPr>
              <a:t>ємтренувальних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навантажень,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оточуюче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середовище,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різнихобластяхнауки, </a:t>
            </a:r>
            <a:r>
              <a:rPr dirty="0" sz="1400">
                <a:latin typeface="Times New Roman"/>
                <a:cs typeface="Times New Roman"/>
              </a:rPr>
              <a:t>поступати,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пред’явити,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вірнерішення,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признавати,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приймати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уваги,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других </a:t>
            </a:r>
            <a:r>
              <a:rPr dirty="0" sz="1400">
                <a:latin typeface="Times New Roman"/>
                <a:cs typeface="Times New Roman"/>
              </a:rPr>
              <a:t>джерел,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рішити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проблему,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рахувати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на</a:t>
            </a:r>
            <a:r>
              <a:rPr dirty="0" sz="1400" spc="-85">
                <a:latin typeface="Times New Roman"/>
                <a:cs typeface="Times New Roman"/>
              </a:rPr>
              <a:t> </a:t>
            </a:r>
            <a:r>
              <a:rPr dirty="0" sz="1400" spc="-45">
                <a:latin typeface="Times New Roman"/>
                <a:cs typeface="Times New Roman"/>
              </a:rPr>
              <a:t>протязі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чемпіонату.</a:t>
            </a:r>
            <a:endParaRPr sz="1400">
              <a:latin typeface="Times New Roman"/>
              <a:cs typeface="Times New Roman"/>
            </a:endParaRPr>
          </a:p>
          <a:p>
            <a:pPr algn="just" marL="781685" indent="-227965">
              <a:lnSpc>
                <a:spcPct val="100000"/>
              </a:lnSpc>
              <a:spcBef>
                <a:spcPts val="86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78168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spc="-2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Перекладіть</a:t>
            </a:r>
            <a:r>
              <a:rPr dirty="0" sz="1400" spc="-2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українською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мовою:</a:t>
            </a:r>
            <a:endParaRPr sz="1400">
              <a:latin typeface="Times New Roman"/>
              <a:cs typeface="Times New Roman"/>
            </a:endParaRPr>
          </a:p>
          <a:p>
            <a:pPr algn="just" marL="12700" indent="449580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Самочувствие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спортсмена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страдает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том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случае,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если,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заболев,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он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не</a:t>
            </a:r>
            <a:endParaRPr sz="1400">
              <a:latin typeface="Times New Roman"/>
              <a:cs typeface="Times New Roman"/>
            </a:endParaRPr>
          </a:p>
          <a:p>
            <a:pPr algn="just" marL="12700" marR="10795">
              <a:lnSpc>
                <a:spcPct val="1436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прекратил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тренировок,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а,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выздоровев,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сразу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же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начал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заниматься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той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же </a:t>
            </a:r>
            <a:r>
              <a:rPr dirty="0" sz="1400">
                <a:latin typeface="Times New Roman"/>
                <a:cs typeface="Times New Roman"/>
              </a:rPr>
              <a:t>интенсивностью,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что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болезни.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Юношам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девушкам,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которых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наблюдается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или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иная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стадия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перетренированности,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участвовать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соревнованиях</a:t>
            </a:r>
            <a:r>
              <a:rPr dirty="0" sz="1400" spc="-10">
                <a:latin typeface="Times New Roman"/>
                <a:cs typeface="Times New Roman"/>
              </a:rPr>
              <a:t> нельзя.</a:t>
            </a:r>
            <a:endParaRPr sz="1400">
              <a:latin typeface="Times New Roman"/>
              <a:cs typeface="Times New Roman"/>
            </a:endParaRPr>
          </a:p>
          <a:p>
            <a:pPr algn="just" marL="781685" indent="-227965">
              <a:lnSpc>
                <a:spcPct val="100000"/>
              </a:lnSpc>
              <a:spcBef>
                <a:spcPts val="86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78168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5.</a:t>
            </a:r>
            <a:r>
              <a:rPr dirty="0" sz="1400" i="1">
                <a:latin typeface="Times New Roman"/>
                <a:cs typeface="Times New Roman"/>
              </a:rPr>
              <a:t>(тестові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завдання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картках)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5207990"/>
            <a:ext cx="6417945" cy="461835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855344">
              <a:lnSpc>
                <a:spcPct val="100000"/>
              </a:lnSpc>
              <a:spcBef>
                <a:spcPts val="640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461645" indent="-22034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461645" algn="l"/>
              </a:tabLst>
            </a:pPr>
            <a:r>
              <a:rPr dirty="0" sz="1400" b="1">
                <a:latin typeface="Times New Roman"/>
                <a:cs typeface="Times New Roman"/>
              </a:rPr>
              <a:t>Підготуйте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доповіді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запропоновані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 lvl="1" marL="643255" indent="-180975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Суть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види</a:t>
            </a:r>
            <a:r>
              <a:rPr dirty="0" sz="1400" spc="-10">
                <a:latin typeface="Times New Roman"/>
                <a:cs typeface="Times New Roman"/>
              </a:rPr>
              <a:t> перекладу;</a:t>
            </a:r>
            <a:endParaRPr sz="1400">
              <a:latin typeface="Times New Roman"/>
              <a:cs typeface="Times New Roman"/>
            </a:endParaRPr>
          </a:p>
          <a:p>
            <a:pPr lvl="1" marL="643255" indent="-18097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Типові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помилки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час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перекладу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наукових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текстів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українською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мовою;</a:t>
            </a:r>
            <a:endParaRPr sz="1400">
              <a:latin typeface="Times New Roman"/>
              <a:cs typeface="Times New Roman"/>
            </a:endParaRPr>
          </a:p>
          <a:p>
            <a:pPr lvl="1" marL="643255" indent="-180975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Переклад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термінів;</a:t>
            </a:r>
            <a:endParaRPr sz="1400">
              <a:latin typeface="Times New Roman"/>
              <a:cs typeface="Times New Roman"/>
            </a:endParaRPr>
          </a:p>
          <a:p>
            <a:pPr lvl="1" marL="643255" indent="-180975">
              <a:lnSpc>
                <a:spcPct val="100000"/>
              </a:lnSpc>
              <a:spcBef>
                <a:spcPts val="740"/>
              </a:spcBef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Особливості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редагування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наукового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тексту;</a:t>
            </a:r>
            <a:endParaRPr sz="1400">
              <a:latin typeface="Times New Roman"/>
              <a:cs typeface="Times New Roman"/>
            </a:endParaRPr>
          </a:p>
          <a:p>
            <a:pPr marL="12700" marR="6350" indent="629920">
              <a:lnSpc>
                <a:spcPct val="143600"/>
              </a:lnSpc>
              <a:buFont typeface="Times New Roman"/>
              <a:buAutoNum type="arabicPeriod" startAt="2"/>
              <a:tabLst>
                <a:tab pos="642620" algn="l"/>
              </a:tabLst>
            </a:pPr>
            <a:r>
              <a:rPr dirty="0" sz="1400" b="1">
                <a:latin typeface="Times New Roman"/>
                <a:cs typeface="Times New Roman"/>
              </a:rPr>
              <a:t>Підготуйте</a:t>
            </a:r>
            <a:r>
              <a:rPr dirty="0" sz="1400" spc="47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презентацію</a:t>
            </a:r>
            <a:r>
              <a:rPr dirty="0" sz="1400" spc="4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(доповідь)</a:t>
            </a:r>
            <a:r>
              <a:rPr dirty="0" sz="1400" spc="4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4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тему:</a:t>
            </a:r>
            <a:r>
              <a:rPr dirty="0" sz="1400" spc="459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«Спортивна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преса: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моя </a:t>
            </a:r>
            <a:r>
              <a:rPr dirty="0" sz="1400">
                <a:latin typeface="Times New Roman"/>
                <a:cs typeface="Times New Roman"/>
              </a:rPr>
              <a:t>улюблена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газета,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журнал,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сайт,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канал».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85"/>
              </a:spcBef>
              <a:buFont typeface="Times New Roman"/>
              <a:buAutoNum type="arabicPeriod" startAt="2"/>
            </a:pP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algn="just" lvl="1" marL="12700" marR="5080" indent="898525">
              <a:lnSpc>
                <a:spcPct val="110000"/>
              </a:lnSpc>
              <a:buAutoNum type="arabicPeriod"/>
              <a:tabLst>
                <a:tab pos="911225" algn="l"/>
              </a:tabLst>
            </a:pPr>
            <a:r>
              <a:rPr dirty="0" sz="1400">
                <a:latin typeface="Times New Roman"/>
                <a:cs typeface="Times New Roman"/>
              </a:rPr>
              <a:t>Мацько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І.,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Кравець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фахової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мови: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Навч. </a:t>
            </a:r>
            <a:r>
              <a:rPr dirty="0" sz="1400">
                <a:latin typeface="Times New Roman"/>
                <a:cs typeface="Times New Roman"/>
              </a:rPr>
              <a:t>посіб.</a:t>
            </a:r>
            <a:r>
              <a:rPr dirty="0" sz="1400" spc="3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ВЦ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«Академія»,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2007.</a:t>
            </a:r>
            <a:r>
              <a:rPr dirty="0" sz="1400" spc="3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360</a:t>
            </a:r>
            <a:r>
              <a:rPr dirty="0" sz="1400" spc="3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(Альмаматер).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ISBNULR: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http://univer.nuczu.edu.ua/tmp_metod/3685/kul%27tura_ukrains%27kogo_fahovogo_mo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80"/>
              </a:spcBef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vlennya.pdf</a:t>
            </a:r>
            <a:r>
              <a:rPr dirty="0" u="none" sz="1400" spc="-6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5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09.02.2023)</a:t>
            </a:r>
            <a:endParaRPr sz="1400">
              <a:latin typeface="Times New Roman"/>
              <a:cs typeface="Times New Roman"/>
            </a:endParaRPr>
          </a:p>
          <a:p>
            <a:pPr algn="just" lvl="1" marL="12700" marR="5080" indent="629920">
              <a:lnSpc>
                <a:spcPct val="110000"/>
              </a:lnSpc>
              <a:buAutoNum type="arabicPeriod" startAt="2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Сучасна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мова: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Підручник/</a:t>
            </a:r>
            <a:r>
              <a:rPr dirty="0" sz="1400" spc="2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Д.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Пономарів,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В.В.Різун, </a:t>
            </a:r>
            <a:r>
              <a:rPr dirty="0" sz="1400">
                <a:latin typeface="Times New Roman"/>
                <a:cs typeface="Times New Roman"/>
              </a:rPr>
              <a:t>Л.Ю.Шевченко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ін.;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ред.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О.Д.Пономарева.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Либідь,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1997.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400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ULR: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80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http://194.44.152.155/elib/local/sk605277.pdf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16.10.2022)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605" y="4801247"/>
            <a:ext cx="824230" cy="66572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62176" y="905255"/>
            <a:ext cx="5356225" cy="9525"/>
          </a:xfrm>
          <a:custGeom>
            <a:avLst/>
            <a:gdLst/>
            <a:ahLst/>
            <a:cxnLst/>
            <a:rect l="l" t="t" r="r" b="b"/>
            <a:pathLst>
              <a:path w="5356225" h="9525">
                <a:moveTo>
                  <a:pt x="5356225" y="0"/>
                </a:moveTo>
                <a:lnTo>
                  <a:pt x="0" y="0"/>
                </a:lnTo>
                <a:lnTo>
                  <a:pt x="0" y="9144"/>
                </a:lnTo>
                <a:lnTo>
                  <a:pt x="5356225" y="9144"/>
                </a:lnTo>
                <a:lnTo>
                  <a:pt x="53562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18236" y="671931"/>
            <a:ext cx="6418580" cy="2850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629920">
              <a:lnSpc>
                <a:spcPct val="110400"/>
              </a:lnSpc>
              <a:spcBef>
                <a:spcPts val="105"/>
              </a:spcBef>
              <a:buClr>
                <a:srgbClr val="000000"/>
              </a:buClr>
              <a:buAutoNum type="arabicPeriod" startAt="3"/>
              <a:tabLst>
                <a:tab pos="642620" algn="l"/>
                <a:tab pos="2700655" algn="l"/>
                <a:tab pos="4500880" algn="l"/>
                <a:tab pos="6000115" algn="l"/>
              </a:tabLst>
            </a:pPr>
            <a:r>
              <a:rPr dirty="0" sz="1400" spc="-10">
                <a:solidFill>
                  <a:srgbClr val="0000FF"/>
                </a:solidFill>
                <a:latin typeface="Times New Roman"/>
                <a:cs typeface="Times New Roman"/>
              </a:rPr>
              <a:t>Український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0000FF"/>
                </a:solidFill>
                <a:latin typeface="Times New Roman"/>
                <a:cs typeface="Times New Roman"/>
              </a:rPr>
              <a:t>правопис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0000FF"/>
                </a:solidFill>
                <a:latin typeface="Times New Roman"/>
                <a:cs typeface="Times New Roman"/>
              </a:rPr>
              <a:t>2019.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https://mon.gov.ua/storage/app/media/zagalna%20serednya/Pravopys.2019/ukr.pravopys-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2019.pdf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7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algn="just" marL="642620" indent="-180340">
              <a:lnSpc>
                <a:spcPct val="100000"/>
              </a:lnSpc>
              <a:spcBef>
                <a:spcPts val="170"/>
              </a:spcBef>
              <a:buClr>
                <a:srgbClr val="000000"/>
              </a:buClr>
              <a:buAutoNum type="arabicPeriod" startAt="3"/>
              <a:tabLst>
                <a:tab pos="642620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Українська</a:t>
            </a:r>
            <a:r>
              <a:rPr dirty="0" u="sng" sz="1400" spc="1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мова:</a:t>
            </a:r>
            <a:r>
              <a:rPr dirty="0" u="sng" sz="1400" spc="1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Енциклопедія</a:t>
            </a:r>
            <a:r>
              <a:rPr dirty="0" u="none" sz="1400" spc="-1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/НАН</a:t>
            </a:r>
            <a:r>
              <a:rPr dirty="0" u="none" sz="1400" spc="15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України,</a:t>
            </a:r>
            <a:r>
              <a:rPr dirty="0" u="none" sz="1400" spc="15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Інститут</a:t>
            </a:r>
            <a:r>
              <a:rPr dirty="0" u="none" sz="1400" spc="14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мовознавства</a:t>
            </a:r>
            <a:r>
              <a:rPr dirty="0" u="none" sz="1400" spc="145">
                <a:latin typeface="Times New Roman"/>
                <a:cs typeface="Times New Roman"/>
              </a:rPr>
              <a:t> </a:t>
            </a:r>
            <a:r>
              <a:rPr dirty="0" u="none" sz="1400" spc="-25">
                <a:latin typeface="Times New Roman"/>
                <a:cs typeface="Times New Roman"/>
              </a:rPr>
              <a:t>ім.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0200"/>
              </a:lnSpc>
              <a:spcBef>
                <a:spcPts val="5"/>
              </a:spcBef>
              <a:tabLst>
                <a:tab pos="454025" algn="l"/>
                <a:tab pos="1157605" algn="l"/>
                <a:tab pos="2097405" algn="l"/>
                <a:tab pos="2572385" algn="l"/>
                <a:tab pos="3042920" algn="l"/>
                <a:tab pos="3484879" algn="l"/>
                <a:tab pos="4354195" algn="l"/>
                <a:tab pos="5027295" algn="l"/>
                <a:tab pos="5384165" algn="l"/>
                <a:tab pos="5920105" algn="l"/>
              </a:tabLst>
            </a:pP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Потебні,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Інститут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мови;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редкол.: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Русанівський</a:t>
            </a:r>
            <a:r>
              <a:rPr dirty="0" sz="1400" spc="-10">
                <a:latin typeface="Times New Roman"/>
                <a:cs typeface="Times New Roman"/>
              </a:rPr>
              <a:t> (співголова),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Тараненко (співголова),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Зяблюк та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2-ге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вид.,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випр.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 доп.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–К.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 </a:t>
            </a:r>
            <a:r>
              <a:rPr dirty="0" sz="1400" spc="-20">
                <a:latin typeface="Times New Roman"/>
                <a:cs typeface="Times New Roman"/>
              </a:rPr>
              <a:t>Вид- </a:t>
            </a:r>
            <a:r>
              <a:rPr dirty="0" sz="1400" spc="-25">
                <a:latin typeface="Times New Roman"/>
                <a:cs typeface="Times New Roman"/>
              </a:rPr>
              <a:t>во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«Укр.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енцикл.»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ім.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М.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П.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Бажана,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2004.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824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https://archive.org/details/UkrMovEnts/page/135/mode/2up?q=фахова+мова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marL="12700" marR="5715" indent="629920">
              <a:lnSpc>
                <a:spcPct val="110000"/>
              </a:lnSpc>
              <a:buAutoNum type="arabicPeriod" startAt="5"/>
              <a:tabLst>
                <a:tab pos="642620" algn="l"/>
                <a:tab pos="1222375" algn="l"/>
                <a:tab pos="1676400" algn="l"/>
                <a:tab pos="2673985" algn="l"/>
                <a:tab pos="2951480" algn="l"/>
                <a:tab pos="3352165" algn="l"/>
                <a:tab pos="4125595" algn="l"/>
                <a:tab pos="4712970" algn="l"/>
                <a:tab pos="4991100" algn="l"/>
                <a:tab pos="6000115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спрямуванням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Шевчук,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І.В.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Клименко.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К.: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Алерта,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2011.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С.532–597</a:t>
            </a:r>
            <a:r>
              <a:rPr dirty="0" sz="1100" spc="-10">
                <a:latin typeface="Times New Roman"/>
                <a:cs typeface="Times New Roman"/>
              </a:rPr>
              <a:t>.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ULR: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https://www.dut.edu.ua/uploads/l_666_15833608.pdf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06.02.2023).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9248" y="542695"/>
            <a:ext cx="5750560" cy="1309370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255"/>
              </a:spcBef>
            </a:pPr>
            <a:r>
              <a:rPr dirty="0" sz="2200" b="1">
                <a:latin typeface="Arial"/>
                <a:cs typeface="Arial"/>
              </a:rPr>
              <a:t>ТЕМА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6.</a:t>
            </a:r>
            <a:endParaRPr sz="2200">
              <a:latin typeface="Arial"/>
              <a:cs typeface="Arial"/>
            </a:endParaRPr>
          </a:p>
          <a:p>
            <a:pPr algn="ctr" marL="12700" marR="5080">
              <a:lnSpc>
                <a:spcPts val="2520"/>
              </a:lnSpc>
              <a:spcBef>
                <a:spcPts val="1335"/>
              </a:spcBef>
            </a:pPr>
            <a:r>
              <a:rPr dirty="0" sz="2200" b="1">
                <a:latin typeface="Times New Roman"/>
                <a:cs typeface="Times New Roman"/>
              </a:rPr>
              <a:t>Проблеми</a:t>
            </a:r>
            <a:r>
              <a:rPr dirty="0" sz="2200" spc="-8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перекладу</a:t>
            </a:r>
            <a:r>
              <a:rPr dirty="0" sz="2200" spc="-7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і</a:t>
            </a:r>
            <a:r>
              <a:rPr dirty="0" sz="2200" spc="-7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редагування</a:t>
            </a:r>
            <a:r>
              <a:rPr dirty="0" sz="2200" spc="-70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наукових текстів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4650515"/>
            <a:ext cx="5335905" cy="1406525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marL="2247265">
              <a:lnSpc>
                <a:spcPct val="100000"/>
              </a:lnSpc>
              <a:spcBef>
                <a:spcPts val="1330"/>
              </a:spcBef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ЗАНЯТТЯ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№7.</a:t>
            </a:r>
            <a:endParaRPr sz="1800">
              <a:latin typeface="Arial"/>
              <a:cs typeface="Arial"/>
            </a:endParaRPr>
          </a:p>
          <a:p>
            <a:pPr marL="12700" marR="62230" indent="449580">
              <a:lnSpc>
                <a:spcPct val="144400"/>
              </a:lnSpc>
              <a:spcBef>
                <a:spcPts val="215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105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125" b="1" i="1">
                <a:latin typeface="Times New Roman"/>
                <a:cs typeface="Times New Roman"/>
              </a:rPr>
              <a:t>  </a:t>
            </a:r>
            <a:r>
              <a:rPr dirty="0" sz="1400" spc="-10" b="1" i="1">
                <a:latin typeface="Times New Roman"/>
                <a:cs typeface="Times New Roman"/>
              </a:rPr>
              <a:t>заняття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5"/>
              </a:spcBef>
            </a:pPr>
            <a:r>
              <a:rPr dirty="0" sz="1400" b="1" i="1">
                <a:latin typeface="Times New Roman"/>
                <a:cs typeface="Times New Roman"/>
              </a:rPr>
              <a:t>Перевірка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домашнього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93824" y="5203062"/>
            <a:ext cx="10420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8236" y="6031458"/>
            <a:ext cx="6417310" cy="3740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985" indent="449580">
              <a:lnSpc>
                <a:spcPct val="143600"/>
              </a:lnSpc>
              <a:spcBef>
                <a:spcPts val="95"/>
              </a:spcBef>
            </a:pPr>
            <a:r>
              <a:rPr dirty="0" sz="1400">
                <a:latin typeface="Times New Roman"/>
                <a:cs typeface="Times New Roman"/>
              </a:rPr>
              <a:t>Презентація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тему: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«Спортивна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преса:моя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улюблена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газета,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журнал,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сайт, канал».</a:t>
            </a:r>
            <a:endParaRPr sz="1400">
              <a:latin typeface="Times New Roman"/>
              <a:cs typeface="Times New Roman"/>
            </a:endParaRPr>
          </a:p>
          <a:p>
            <a:pPr marL="781685" indent="-227965">
              <a:lnSpc>
                <a:spcPct val="100000"/>
              </a:lnSpc>
              <a:spcBef>
                <a:spcPts val="88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78168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Перекладіть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українською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мовою:</a:t>
            </a:r>
            <a:endParaRPr sz="1400">
              <a:latin typeface="Times New Roman"/>
              <a:cs typeface="Times New Roman"/>
            </a:endParaRPr>
          </a:p>
          <a:p>
            <a:pPr marL="12700" marR="6985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Спорт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нуждается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переводчиках,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его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язык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общедоступен.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Тот,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кто </a:t>
            </a:r>
            <a:r>
              <a:rPr dirty="0" sz="1400">
                <a:latin typeface="Times New Roman"/>
                <a:cs typeface="Times New Roman"/>
              </a:rPr>
              <a:t>говорит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языке</a:t>
            </a:r>
            <a:r>
              <a:rPr dirty="0" sz="1400" spc="4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спорта,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может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рассчитывать,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что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его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поймет</a:t>
            </a:r>
            <a:r>
              <a:rPr dirty="0" sz="1400" spc="4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совершенно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незнакомый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человек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из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другой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страны.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Сила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спорта,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его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красота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величие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в </a:t>
            </a:r>
            <a:r>
              <a:rPr dirty="0" sz="1400">
                <a:latin typeface="Times New Roman"/>
                <a:cs typeface="Times New Roman"/>
              </a:rPr>
              <a:t>мирном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характере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его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поединков.</a:t>
            </a:r>
            <a:endParaRPr sz="1400">
              <a:latin typeface="Times New Roman"/>
              <a:cs typeface="Times New Roman"/>
            </a:endParaRPr>
          </a:p>
          <a:p>
            <a:pPr marL="462280" marR="730885" indent="319405">
              <a:lnSpc>
                <a:spcPct val="143600"/>
              </a:lnSpc>
              <a:spcBef>
                <a:spcPts val="14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78168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Виконайте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граматичні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завдання.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Дайте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пояснення: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а)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вставте,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де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потрібно,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пропущені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букви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знаки:</a:t>
            </a:r>
            <a:endParaRPr sz="1400">
              <a:latin typeface="Times New Roman"/>
              <a:cs typeface="Times New Roman"/>
            </a:endParaRPr>
          </a:p>
          <a:p>
            <a:pPr marL="12700" marR="10160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Тільки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праця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дає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відчут.я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повноти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справжнос.ті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жит.я.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Л.ється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море,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плеще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берег.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Сяють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очі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матері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гордіс.тю,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любов.ю.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Тим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міцніше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переконан.я,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чим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400">
                <a:latin typeface="Times New Roman"/>
                <a:cs typeface="Times New Roman"/>
              </a:rPr>
              <a:t>біл.ше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воно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залежит.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</a:t>
            </a:r>
            <a:r>
              <a:rPr dirty="0" sz="1400" spc="-10">
                <a:latin typeface="Times New Roman"/>
                <a:cs typeface="Times New Roman"/>
              </a:rPr>
              <a:t> почут.я.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1101" y="1844547"/>
            <a:ext cx="4036822" cy="199897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9701" y="4369307"/>
            <a:ext cx="685800" cy="678688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3025">
              <a:lnSpc>
                <a:spcPts val="1150"/>
              </a:lnSpc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95959"/>
            <a:ext cx="6419850" cy="6010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889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imes New Roman"/>
                <a:cs typeface="Times New Roman"/>
              </a:rPr>
              <a:t>ПЕРЕДМОВА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6985" indent="449580">
              <a:lnSpc>
                <a:spcPct val="110200"/>
              </a:lnSpc>
            </a:pP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є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просто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засобом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спілкування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українському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суспільстві, 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головною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складовою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національної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ідентичності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українського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народу.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– </a:t>
            </a:r>
            <a:r>
              <a:rPr dirty="0" sz="1400">
                <a:latin typeface="Times New Roman"/>
                <a:cs typeface="Times New Roman"/>
              </a:rPr>
              <a:t>унікальна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складова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культури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нації,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показник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загальної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культури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кожного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саме </a:t>
            </a:r>
            <a:r>
              <a:rPr dirty="0" sz="1400">
                <a:latin typeface="Times New Roman"/>
                <a:cs typeface="Times New Roman"/>
              </a:rPr>
              <a:t>тому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важливо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дбати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високу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культуру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мовлення.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Доктринальні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зміни,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їх </a:t>
            </a:r>
            <a:r>
              <a:rPr dirty="0" sz="1400">
                <a:latin typeface="Times New Roman"/>
                <a:cs typeface="Times New Roman"/>
              </a:rPr>
              <a:t>зазнає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вища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освіта</a:t>
            </a:r>
            <a:r>
              <a:rPr dirty="0" sz="1400" spc="4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Україні,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запити,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пов’язані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із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входженням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країни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до </a:t>
            </a:r>
            <a:r>
              <a:rPr dirty="0" sz="1400">
                <a:latin typeface="Times New Roman"/>
                <a:cs typeface="Times New Roman"/>
              </a:rPr>
              <a:t>європейського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освітнього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простору,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вимагають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майбутніх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фахівців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лише </a:t>
            </a:r>
            <a:r>
              <a:rPr dirty="0" sz="1400">
                <a:latin typeface="Times New Roman"/>
                <a:cs typeface="Times New Roman"/>
              </a:rPr>
              <a:t>досконалих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фахових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знань,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високого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рівня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володіння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українською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мовою, </a:t>
            </a:r>
            <a:r>
              <a:rPr dirty="0" sz="1400">
                <a:latin typeface="Times New Roman"/>
                <a:cs typeface="Times New Roman"/>
              </a:rPr>
              <a:t>вільного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користування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нею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всіх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сферах,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особливо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професійній.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102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16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збірнику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подано</a:t>
            </a:r>
            <a:r>
              <a:rPr dirty="0" sz="1400" spc="16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основний</a:t>
            </a:r>
            <a:r>
              <a:rPr dirty="0" sz="1400" spc="16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матеріал,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який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потрібен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роботи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на </a:t>
            </a:r>
            <a:r>
              <a:rPr dirty="0" sz="1400">
                <a:latin typeface="Times New Roman"/>
                <a:cs typeface="Times New Roman"/>
              </a:rPr>
              <a:t>практичних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заняттях</a:t>
            </a:r>
            <a:r>
              <a:rPr dirty="0" sz="1400" spc="21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студентів</a:t>
            </a:r>
            <a:r>
              <a:rPr dirty="0" sz="1400" spc="21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20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курсу</a:t>
            </a:r>
            <a:r>
              <a:rPr dirty="0" sz="1400" spc="21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«Українська</a:t>
            </a:r>
            <a:r>
              <a:rPr dirty="0" sz="1400" spc="20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професійним </a:t>
            </a:r>
            <a:r>
              <a:rPr dirty="0" sz="1400">
                <a:latin typeface="Times New Roman"/>
                <a:cs typeface="Times New Roman"/>
              </a:rPr>
              <a:t>спрямуванням».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Матеріал</a:t>
            </a:r>
            <a:r>
              <a:rPr dirty="0" sz="1400" spc="3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збірника</a:t>
            </a:r>
            <a:r>
              <a:rPr dirty="0" sz="1400" spc="3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спрямований</a:t>
            </a:r>
            <a:r>
              <a:rPr dirty="0" sz="1400" spc="3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3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розширення</a:t>
            </a:r>
            <a:r>
              <a:rPr dirty="0" sz="1400" spc="31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знань</a:t>
            </a:r>
            <a:r>
              <a:rPr dirty="0" sz="1400" spc="305">
                <a:latin typeface="Times New Roman"/>
                <a:cs typeface="Times New Roman"/>
              </a:rPr>
              <a:t>  </a:t>
            </a:r>
            <a:r>
              <a:rPr dirty="0" sz="1400" spc="-50">
                <a:latin typeface="Times New Roman"/>
                <a:cs typeface="Times New Roman"/>
              </a:rPr>
              <a:t>з </a:t>
            </a:r>
            <a:r>
              <a:rPr dirty="0" sz="1400">
                <a:latin typeface="Times New Roman"/>
                <a:cs typeface="Times New Roman"/>
              </a:rPr>
              <a:t>українського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професійного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мовлення,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повторення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засвоєння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складних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випадків </a:t>
            </a:r>
            <a:r>
              <a:rPr dirty="0" sz="1400">
                <a:latin typeface="Times New Roman"/>
                <a:cs typeface="Times New Roman"/>
              </a:rPr>
              <a:t>правопису,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оволодіння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мовними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нормами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практичними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аспектами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офіційно- </a:t>
            </a:r>
            <a:r>
              <a:rPr dirty="0" sz="1400">
                <a:latin typeface="Times New Roman"/>
                <a:cs typeface="Times New Roman"/>
              </a:rPr>
              <a:t>ділового</a:t>
            </a:r>
            <a:r>
              <a:rPr dirty="0" sz="1400" spc="1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стилю,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ознайомлення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правилами</a:t>
            </a:r>
            <a:r>
              <a:rPr dirty="0" sz="1400" spc="1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оформлення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ділових</a:t>
            </a:r>
            <a:r>
              <a:rPr dirty="0" sz="1400" spc="15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документів. </a:t>
            </a:r>
            <a:r>
              <a:rPr dirty="0" sz="1400">
                <a:latin typeface="Times New Roman"/>
                <a:cs typeface="Times New Roman"/>
              </a:rPr>
              <a:t>Окрему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увагу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приділено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етиці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мовного</a:t>
            </a:r>
            <a:r>
              <a:rPr dirty="0" sz="1400" spc="4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професійного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спілкування,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культурі </a:t>
            </a:r>
            <a:r>
              <a:rPr dirty="0" sz="1400">
                <a:latin typeface="Times New Roman"/>
                <a:cs typeface="Times New Roman"/>
              </a:rPr>
              <a:t>ділового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спілкування,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свідчать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завдання,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метою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яких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є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редагування </a:t>
            </a:r>
            <a:r>
              <a:rPr dirty="0" sz="1400">
                <a:latin typeface="Times New Roman"/>
                <a:cs typeface="Times New Roman"/>
              </a:rPr>
              <a:t>словосполучень,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речень,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усталених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словосполучень,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правопис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відмінювання </a:t>
            </a:r>
            <a:r>
              <a:rPr dirty="0" sz="1400">
                <a:latin typeface="Times New Roman"/>
                <a:cs typeface="Times New Roman"/>
              </a:rPr>
              <a:t>прізвищ,</a:t>
            </a:r>
            <a:r>
              <a:rPr dirty="0" sz="1400" spc="1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імен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батькові,</a:t>
            </a:r>
            <a:r>
              <a:rPr dirty="0" sz="1400" spc="1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відмінювання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числівників,</a:t>
            </a:r>
            <a:r>
              <a:rPr dirty="0" sz="1400" spc="1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опрацювання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текстів </a:t>
            </a:r>
            <a:r>
              <a:rPr dirty="0" sz="1400">
                <a:latin typeface="Times New Roman"/>
                <a:cs typeface="Times New Roman"/>
              </a:rPr>
              <a:t>спортивного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спрямування,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документів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тощо.</a:t>
            </a:r>
            <a:endParaRPr sz="1400">
              <a:latin typeface="Times New Roman"/>
              <a:cs typeface="Times New Roman"/>
            </a:endParaRPr>
          </a:p>
          <a:p>
            <a:pPr algn="just" marL="12700" marR="11430" indent="449580">
              <a:lnSpc>
                <a:spcPct val="1102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Отже,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збірник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завдань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практичних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занятьз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дисципліни«Українська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за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22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спрямуванням»</a:t>
            </a:r>
            <a:r>
              <a:rPr dirty="0" sz="1400" spc="229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допоможе</a:t>
            </a:r>
            <a:r>
              <a:rPr dirty="0" sz="1400" spc="22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студентам</a:t>
            </a:r>
            <a:r>
              <a:rPr dirty="0" sz="1400" spc="22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сформувати</a:t>
            </a:r>
            <a:r>
              <a:rPr dirty="0" sz="1400" spc="225">
                <a:latin typeface="Times New Roman"/>
                <a:cs typeface="Times New Roman"/>
              </a:rPr>
              <a:t>   </a:t>
            </a:r>
            <a:r>
              <a:rPr dirty="0" sz="1400" spc="-10">
                <a:latin typeface="Times New Roman"/>
                <a:cs typeface="Times New Roman"/>
              </a:rPr>
              <a:t>навички </a:t>
            </a:r>
            <a:r>
              <a:rPr dirty="0" sz="1400">
                <a:latin typeface="Times New Roman"/>
                <a:cs typeface="Times New Roman"/>
              </a:rPr>
              <a:t>професійної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комунікації,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опанувати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особливості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фахової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поглибити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культуру </a:t>
            </a:r>
            <a:r>
              <a:rPr dirty="0" sz="1400">
                <a:latin typeface="Times New Roman"/>
                <a:cs typeface="Times New Roman"/>
              </a:rPr>
              <a:t>мови,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мислення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поведінки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особистості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фаховому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середовищі.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4770" cy="4048125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462280">
              <a:lnSpc>
                <a:spcPct val="100000"/>
              </a:lnSpc>
              <a:spcBef>
                <a:spcPts val="844"/>
              </a:spcBef>
            </a:pPr>
            <a:r>
              <a:rPr dirty="0" sz="1400" i="1">
                <a:latin typeface="Times New Roman"/>
                <a:cs typeface="Times New Roman"/>
              </a:rPr>
              <a:t>б)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поданих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слів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доберіть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антоніми: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45"/>
              </a:spcBef>
            </a:pPr>
            <a:r>
              <a:rPr dirty="0" sz="1400">
                <a:latin typeface="Times New Roman"/>
                <a:cs typeface="Times New Roman"/>
              </a:rPr>
              <a:t>хоробрий,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сильний,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роботящий,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гострий,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поразка,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жар,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хворий;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 i="1">
                <a:latin typeface="Times New Roman"/>
                <a:cs typeface="Times New Roman"/>
              </a:rPr>
              <a:t>в)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поданих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імен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утворіть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жіночі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чоловічі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імена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батькові: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Юрій,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Григорій,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Яків,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Сава,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Микола,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Павло,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Валерій,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Федір,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Андрій,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Євген.</a:t>
            </a:r>
            <a:endParaRPr sz="1400">
              <a:latin typeface="Times New Roman"/>
              <a:cs typeface="Times New Roman"/>
            </a:endParaRPr>
          </a:p>
          <a:p>
            <a:pPr marL="12700" marR="5080" indent="898525">
              <a:lnSpc>
                <a:spcPct val="144300"/>
              </a:lnSpc>
              <a:spcBef>
                <a:spcPts val="12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  <a:tab pos="1822450" algn="l"/>
                <a:tab pos="2143760" algn="l"/>
                <a:tab pos="2530475" algn="l"/>
                <a:tab pos="3206750" algn="l"/>
                <a:tab pos="4279265" algn="l"/>
                <a:tab pos="4746625" algn="l"/>
                <a:tab pos="5624195" algn="l"/>
              </a:tabLst>
            </a:pPr>
            <a:r>
              <a:rPr dirty="0" sz="1400" spc="-10" b="1" i="1">
                <a:latin typeface="Times New Roman"/>
                <a:cs typeface="Times New Roman"/>
              </a:rPr>
              <a:t>Завдання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25" b="1" i="1">
                <a:latin typeface="Times New Roman"/>
                <a:cs typeface="Times New Roman"/>
              </a:rPr>
              <a:t>3.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25" i="1">
                <a:latin typeface="Times New Roman"/>
                <a:cs typeface="Times New Roman"/>
              </a:rPr>
              <a:t>До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власне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українських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20" i="1">
                <a:latin typeface="Times New Roman"/>
                <a:cs typeface="Times New Roman"/>
              </a:rPr>
              <a:t>слів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доберіть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іншомовні</a:t>
            </a:r>
            <a:r>
              <a:rPr dirty="0" sz="1400" spc="-10" i="1">
                <a:latin typeface="Times New Roman"/>
                <a:cs typeface="Times New Roman"/>
              </a:rPr>
              <a:t> відповідники.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5-ма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термінами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складіть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речення.</a:t>
            </a:r>
            <a:endParaRPr sz="1400">
              <a:latin typeface="Times New Roman"/>
              <a:cs typeface="Times New Roman"/>
            </a:endParaRPr>
          </a:p>
          <a:p>
            <a:pPr marL="12700" marR="5715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Суддя,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бігун(на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короткі/довгі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дистанції),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останній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змаганні,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перешкода, </a:t>
            </a:r>
            <a:r>
              <a:rPr dirty="0" sz="1400">
                <a:latin typeface="Times New Roman"/>
                <a:cs typeface="Times New Roman"/>
              </a:rPr>
              <a:t>відстань,наплічник,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напад,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наставник,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спорядження,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воротар,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перерва,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нагорода,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400" spc="-10">
                <a:latin typeface="Times New Roman"/>
                <a:cs typeface="Times New Roman"/>
              </a:rPr>
              <a:t>позагрою,півзахисник,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вершник,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переможець.</a:t>
            </a:r>
            <a:endParaRPr sz="1400">
              <a:latin typeface="Times New Roman"/>
              <a:cs typeface="Times New Roman"/>
            </a:endParaRPr>
          </a:p>
          <a:p>
            <a:pPr algn="just" marL="781685" indent="-227965">
              <a:lnSpc>
                <a:spcPct val="100000"/>
              </a:lnSpc>
              <a:spcBef>
                <a:spcPts val="87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78168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Перекладіть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текстукраїнською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мовою.</a:t>
            </a:r>
            <a:endParaRPr sz="1400">
              <a:latin typeface="Times New Roman"/>
              <a:cs typeface="Times New Roman"/>
            </a:endParaRPr>
          </a:p>
          <a:p>
            <a:pPr algn="just" marL="12700" marR="8255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Спортивная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гимнастика</a:t>
            </a:r>
            <a:r>
              <a:rPr dirty="0" sz="1400" spc="1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состоит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из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шести</a:t>
            </a:r>
            <a:r>
              <a:rPr dirty="0" sz="1400" spc="1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мужских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видов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состязаний </a:t>
            </a:r>
            <a:r>
              <a:rPr dirty="0" sz="1400">
                <a:latin typeface="Times New Roman"/>
                <a:cs typeface="Times New Roman"/>
              </a:rPr>
              <a:t>(упражнения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кольцах,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брусьях,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перекладине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коне,</a:t>
            </a:r>
            <a:r>
              <a:rPr dirty="0" sz="1400" spc="4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вольные</a:t>
            </a:r>
            <a:r>
              <a:rPr dirty="0" sz="1400" spc="4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упражнения, </a:t>
            </a:r>
            <a:r>
              <a:rPr dirty="0" sz="1400">
                <a:latin typeface="Times New Roman"/>
                <a:cs typeface="Times New Roman"/>
              </a:rPr>
              <a:t>опорный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прыжок)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четырех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женских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(вольные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упражнения,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упражнения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бревне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4621504"/>
            <a:ext cx="3237865" cy="94741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3900"/>
              </a:lnSpc>
              <a:spcBef>
                <a:spcPts val="105"/>
              </a:spcBef>
              <a:tabLst>
                <a:tab pos="322580" algn="l"/>
                <a:tab pos="1600200" algn="l"/>
                <a:tab pos="2459355" algn="l"/>
              </a:tabLst>
            </a:pPr>
            <a:r>
              <a:rPr dirty="0" sz="1400" spc="-50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разновысоких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брусьях,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опорный </a:t>
            </a:r>
            <a:r>
              <a:rPr dirty="0" sz="1400">
                <a:latin typeface="Times New Roman"/>
                <a:cs typeface="Times New Roman"/>
              </a:rPr>
              <a:t>индивидуальными,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так</a:t>
            </a:r>
            <a:r>
              <a:rPr dirty="0" sz="1400" spc="1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13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командными. </a:t>
            </a:r>
            <a:r>
              <a:rPr dirty="0" sz="1400">
                <a:latin typeface="Times New Roman"/>
                <a:cs typeface="Times New Roman"/>
              </a:rPr>
              <a:t>обязательной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свободной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программой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29672" y="4621504"/>
            <a:ext cx="3100070" cy="94741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22225">
              <a:lnSpc>
                <a:spcPct val="1439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прыжок).</a:t>
            </a:r>
            <a:r>
              <a:rPr dirty="0" sz="1400" spc="4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Состязания</a:t>
            </a:r>
            <a:r>
              <a:rPr dirty="0" sz="1400" spc="4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бывают</a:t>
            </a:r>
            <a:r>
              <a:rPr dirty="0" sz="1400" spc="459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как </a:t>
            </a:r>
            <a:r>
              <a:rPr dirty="0" sz="1400">
                <a:latin typeface="Times New Roman"/>
                <a:cs typeface="Times New Roman"/>
              </a:rPr>
              <a:t>Кроме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того,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различают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состязания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 spc="-50">
                <a:latin typeface="Times New Roman"/>
                <a:cs typeface="Times New Roman"/>
              </a:rPr>
              <a:t>с </a:t>
            </a:r>
            <a:r>
              <a:rPr dirty="0" sz="1400">
                <a:latin typeface="Times New Roman"/>
                <a:cs typeface="Times New Roman"/>
              </a:rPr>
              <a:t>(во</a:t>
            </a:r>
            <a:r>
              <a:rPr dirty="0" sz="1400" spc="1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втором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случае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ее</a:t>
            </a:r>
            <a:r>
              <a:rPr dirty="0" sz="1400" spc="1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выбирает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сам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8236" y="5543778"/>
            <a:ext cx="6419850" cy="3526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12065">
              <a:lnSpc>
                <a:spcPct val="143800"/>
              </a:lnSpc>
              <a:spcBef>
                <a:spcPts val="95"/>
              </a:spcBef>
            </a:pPr>
            <a:r>
              <a:rPr dirty="0" sz="1400">
                <a:latin typeface="Times New Roman"/>
                <a:cs typeface="Times New Roman"/>
              </a:rPr>
              <a:t>спортсмен).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Как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спортивная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дисциплина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гимнастика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известна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древних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времен, </a:t>
            </a:r>
            <a:r>
              <a:rPr dirty="0" sz="1400">
                <a:latin typeface="Times New Roman"/>
                <a:cs typeface="Times New Roman"/>
              </a:rPr>
              <a:t>однако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прошедшие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века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она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успела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сильно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измениться.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Принципы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современной </a:t>
            </a:r>
            <a:r>
              <a:rPr dirty="0" sz="1400">
                <a:latin typeface="Times New Roman"/>
                <a:cs typeface="Times New Roman"/>
              </a:rPr>
              <a:t>спортивной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гимнастики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были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утверждены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конце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ХІХ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в.,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1896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г.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этот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вид </a:t>
            </a:r>
            <a:r>
              <a:rPr dirty="0" sz="1400" spc="-10">
                <a:latin typeface="Times New Roman"/>
                <a:cs typeface="Times New Roman"/>
              </a:rPr>
              <a:t>соревнований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вошел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программу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Олимпийских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игр.</a:t>
            </a:r>
            <a:endParaRPr sz="1400">
              <a:latin typeface="Times New Roman"/>
              <a:cs typeface="Times New Roman"/>
            </a:endParaRPr>
          </a:p>
          <a:p>
            <a:pPr algn="just" marL="372110">
              <a:lnSpc>
                <a:spcPct val="100000"/>
              </a:lnSpc>
              <a:spcBef>
                <a:spcPts val="745"/>
              </a:spcBef>
            </a:pPr>
            <a:r>
              <a:rPr dirty="0" sz="1400" b="1" i="1">
                <a:solidFill>
                  <a:srgbClr val="040404"/>
                </a:solidFill>
                <a:latin typeface="Times New Roman"/>
                <a:cs typeface="Times New Roman"/>
              </a:rPr>
              <a:t>Завдання</a:t>
            </a:r>
            <a:r>
              <a:rPr dirty="0" sz="1400" spc="-40" b="1" i="1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040404"/>
                </a:solidFill>
                <a:latin typeface="Times New Roman"/>
                <a:cs typeface="Times New Roman"/>
              </a:rPr>
              <a:t>5.</a:t>
            </a:r>
            <a:r>
              <a:rPr dirty="0" sz="1400" spc="-20" b="1" i="1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Виправте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порушення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порядку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слів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реченнях.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342900">
              <a:lnSpc>
                <a:spcPct val="143700"/>
              </a:lnSpc>
              <a:spcBef>
                <a:spcPts val="990"/>
              </a:spcBef>
            </a:pPr>
            <a:r>
              <a:rPr dirty="0" sz="1400">
                <a:latin typeface="Times New Roman"/>
                <a:cs typeface="Times New Roman"/>
              </a:rPr>
              <a:t>Комп’ютери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атакують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віруси.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Мерія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планує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фарбувати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фасади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будинків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у </a:t>
            </a:r>
            <a:r>
              <a:rPr dirty="0" sz="1400">
                <a:latin typeface="Times New Roman"/>
                <a:cs typeface="Times New Roman"/>
              </a:rPr>
              <a:t>центрі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Львова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разом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власниками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перших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поверхів.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Кожен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Новий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рік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зустрічає</a:t>
            </a:r>
            <a:r>
              <a:rPr dirty="0" sz="1400" spc="-25">
                <a:latin typeface="Times New Roman"/>
                <a:cs typeface="Times New Roman"/>
              </a:rPr>
              <a:t> по- </a:t>
            </a:r>
            <a:r>
              <a:rPr dirty="0" sz="1400">
                <a:latin typeface="Times New Roman"/>
                <a:cs typeface="Times New Roman"/>
              </a:rPr>
              <a:t>своєму.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Незважаючи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спотворене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обличчя,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медики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запевняють,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він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здоровий. </a:t>
            </a:r>
            <a:r>
              <a:rPr dirty="0" sz="1400">
                <a:latin typeface="Times New Roman"/>
                <a:cs typeface="Times New Roman"/>
              </a:rPr>
              <a:t>Увечері,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вересня,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одній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із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квартир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вулиці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Зеленій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Львові,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яка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належить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21- </a:t>
            </a:r>
            <a:r>
              <a:rPr dirty="0" sz="1400">
                <a:latin typeface="Times New Roman"/>
                <a:cs typeface="Times New Roman"/>
              </a:rPr>
              <a:t>річному</a:t>
            </a:r>
            <a:r>
              <a:rPr dirty="0" sz="1400" spc="4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безробітному</a:t>
            </a:r>
            <a:r>
              <a:rPr dirty="0" sz="1400" spc="4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львів’янину,</a:t>
            </a:r>
            <a:r>
              <a:rPr dirty="0" sz="1400" spc="45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спалахнула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пожежа.</a:t>
            </a:r>
            <a:r>
              <a:rPr dirty="0" sz="1400" spc="4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Урожай</a:t>
            </a:r>
            <a:r>
              <a:rPr dirty="0" sz="1400" spc="4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збирає</a:t>
            </a:r>
            <a:r>
              <a:rPr dirty="0" sz="1400" spc="4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новий комбайн.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1100683"/>
            <a:ext cx="6417310" cy="248094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855344">
              <a:lnSpc>
                <a:spcPct val="100000"/>
              </a:lnSpc>
              <a:spcBef>
                <a:spcPts val="840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732155" indent="-269875">
              <a:lnSpc>
                <a:spcPct val="100000"/>
              </a:lnSpc>
              <a:spcBef>
                <a:spcPts val="745"/>
              </a:spcBef>
              <a:buFont typeface="Times New Roman"/>
              <a:buAutoNum type="arabicPeriod"/>
              <a:tabLst>
                <a:tab pos="732155" algn="l"/>
              </a:tabLst>
            </a:pPr>
            <a:r>
              <a:rPr dirty="0" sz="1400" b="1">
                <a:latin typeface="Times New Roman"/>
                <a:cs typeface="Times New Roman"/>
              </a:rPr>
              <a:t>Підготуйте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доповіді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запропоновані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 lvl="1" marL="732155" indent="-269875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Стилістична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диференціація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лексики.</a:t>
            </a:r>
            <a:endParaRPr sz="1400">
              <a:latin typeface="Times New Roman"/>
              <a:cs typeface="Times New Roman"/>
            </a:endParaRPr>
          </a:p>
          <a:p>
            <a:pPr lvl="1" marL="732155" indent="-26987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Лексика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іншомовного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походження.</a:t>
            </a:r>
            <a:endParaRPr sz="1400">
              <a:latin typeface="Times New Roman"/>
              <a:cs typeface="Times New Roman"/>
            </a:endParaRPr>
          </a:p>
          <a:p>
            <a:pPr lvl="1" marL="732155" indent="-269875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Правила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правопису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слів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іншомовного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походження.</a:t>
            </a:r>
            <a:endParaRPr sz="1400">
              <a:latin typeface="Times New Roman"/>
              <a:cs typeface="Times New Roman"/>
            </a:endParaRPr>
          </a:p>
          <a:p>
            <a:pPr lvl="1" marL="732155" indent="-26987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732155" algn="l"/>
              </a:tabLst>
            </a:pPr>
            <a:r>
              <a:rPr dirty="0" sz="1400" spc="-10">
                <a:latin typeface="Times New Roman"/>
                <a:cs typeface="Times New Roman"/>
              </a:rPr>
              <a:t>Неологізми.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2410"/>
              </a:lnSpc>
              <a:spcBef>
                <a:spcPts val="110"/>
              </a:spcBef>
              <a:tabLst>
                <a:tab pos="732155" algn="l"/>
                <a:tab pos="1641475" algn="l"/>
                <a:tab pos="2478405" algn="l"/>
                <a:tab pos="2837180" algn="l"/>
                <a:tab pos="4238625" algn="l"/>
                <a:tab pos="4884420" algn="l"/>
                <a:tab pos="5502910" algn="l"/>
                <a:tab pos="5725795" algn="l"/>
              </a:tabLst>
            </a:pPr>
            <a:r>
              <a:rPr dirty="0" sz="1400" spc="-25">
                <a:latin typeface="Times New Roman"/>
                <a:cs typeface="Times New Roman"/>
              </a:rPr>
              <a:t>2.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 b="1">
                <a:latin typeface="Times New Roman"/>
                <a:cs typeface="Times New Roman"/>
              </a:rPr>
              <a:t>Складіть</a:t>
            </a:r>
            <a:r>
              <a:rPr dirty="0" sz="1400" b="1">
                <a:latin typeface="Times New Roman"/>
                <a:cs typeface="Times New Roman"/>
              </a:rPr>
              <a:t>	</a:t>
            </a:r>
            <a:r>
              <a:rPr dirty="0" sz="1400" spc="-10" b="1">
                <a:latin typeface="Times New Roman"/>
                <a:cs typeface="Times New Roman"/>
              </a:rPr>
              <a:t>монолог</a:t>
            </a:r>
            <a:r>
              <a:rPr dirty="0" sz="1400" b="1">
                <a:latin typeface="Times New Roman"/>
                <a:cs typeface="Times New Roman"/>
              </a:rPr>
              <a:t>	</a:t>
            </a:r>
            <a:r>
              <a:rPr dirty="0" sz="1400" spc="-25" b="1">
                <a:latin typeface="Times New Roman"/>
                <a:cs typeface="Times New Roman"/>
              </a:rPr>
              <a:t>на</a:t>
            </a:r>
            <a:r>
              <a:rPr dirty="0" sz="1400" b="1">
                <a:latin typeface="Times New Roman"/>
                <a:cs typeface="Times New Roman"/>
              </a:rPr>
              <a:t>	</a:t>
            </a:r>
            <a:r>
              <a:rPr dirty="0" sz="1400" spc="-10" b="1">
                <a:latin typeface="Times New Roman"/>
                <a:cs typeface="Times New Roman"/>
              </a:rPr>
              <a:t>тему</a:t>
            </a:r>
            <a:r>
              <a:rPr dirty="0" sz="1400" spc="-10">
                <a:latin typeface="Times New Roman"/>
                <a:cs typeface="Times New Roman"/>
              </a:rPr>
              <a:t>:«Здоровий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спосіб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життя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-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запорука довголіттю».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4259941"/>
            <a:ext cx="6415405" cy="5525135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marL="2279015">
              <a:lnSpc>
                <a:spcPct val="100000"/>
              </a:lnSpc>
              <a:spcBef>
                <a:spcPts val="1345"/>
              </a:spcBef>
            </a:pPr>
            <a:r>
              <a:rPr dirty="0" sz="1800" b="1" i="1">
                <a:latin typeface="Arial"/>
                <a:cs typeface="Arial"/>
              </a:rPr>
              <a:t>ПРАКТИЧНЕ</a:t>
            </a:r>
            <a:r>
              <a:rPr dirty="0" sz="1800" spc="-114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ЗАНЯТТЯ</a:t>
            </a:r>
            <a:r>
              <a:rPr dirty="0" sz="1800" spc="-110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№8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400" b="1">
                <a:latin typeface="Times New Roman"/>
                <a:cs typeface="Times New Roman"/>
              </a:rPr>
              <a:t>Перевірка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домашнього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3700"/>
              </a:lnSpc>
              <a:spcBef>
                <a:spcPts val="430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заняття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 b="1" i="1">
                <a:latin typeface="Times New Roman"/>
                <a:cs typeface="Times New Roman"/>
              </a:rPr>
              <a:t>Перевірка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домашнього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732155" indent="-269875">
              <a:lnSpc>
                <a:spcPct val="100000"/>
              </a:lnSpc>
              <a:spcBef>
                <a:spcPts val="745"/>
              </a:spcBef>
              <a:buAutoNum type="arabicPeriod" startAt="3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Монолог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тему: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«:«Здоровий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спосіб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життя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запорука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довголіттю».</a:t>
            </a:r>
            <a:endParaRPr sz="1400">
              <a:latin typeface="Times New Roman"/>
              <a:cs typeface="Times New Roman"/>
            </a:endParaRPr>
          </a:p>
          <a:p>
            <a:pPr lvl="1" marL="781685" indent="-227965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78168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Диктант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поясненнями</a:t>
            </a:r>
            <a:r>
              <a:rPr dirty="0" sz="1400" spc="-10" b="1" i="1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Баро(к,кк)о,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комí(сс,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с)ія,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му(л,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лл)á,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не(тт,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т)о, і(м,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мм)іграція, Го(л,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лл)áндія,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брош(у,ю)ра,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ж(у,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ю)рí,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с(є,é)рфінг,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Ч(и,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і)кáго,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д(і,и)плом,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л(и,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і)мáн.</a:t>
            </a:r>
            <a:endParaRPr sz="1400">
              <a:latin typeface="Times New Roman"/>
              <a:cs typeface="Times New Roman"/>
            </a:endParaRPr>
          </a:p>
          <a:p>
            <a:pPr lvl="2" marL="911225" indent="-267335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2.</a:t>
            </a:r>
            <a:r>
              <a:rPr dirty="0" sz="1400" spc="-10" i="1">
                <a:solidFill>
                  <a:srgbClr val="333333"/>
                </a:solidFill>
                <a:latin typeface="Times New Roman"/>
                <a:cs typeface="Times New Roman"/>
              </a:rPr>
              <a:t>Зредагуйтеречення.</a:t>
            </a:r>
            <a:r>
              <a:rPr dirty="0" sz="1400" spc="30" i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333333"/>
                </a:solidFill>
                <a:latin typeface="Times New Roman"/>
                <a:cs typeface="Times New Roman"/>
              </a:rPr>
              <a:t>Пояснітьпорушенняпевнихтипів</a:t>
            </a:r>
            <a:r>
              <a:rPr dirty="0" sz="1400" spc="40" i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333333"/>
                </a:solidFill>
                <a:latin typeface="Times New Roman"/>
                <a:cs typeface="Times New Roman"/>
              </a:rPr>
              <a:t>норм.</a:t>
            </a:r>
            <a:endParaRPr sz="1400">
              <a:latin typeface="Times New Roman"/>
              <a:cs typeface="Times New Roman"/>
            </a:endParaRPr>
          </a:p>
          <a:p>
            <a:pPr marL="549275" indent="-17716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549275" algn="l"/>
              </a:tabLst>
            </a:pP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Пан</a:t>
            </a:r>
            <a:r>
              <a:rPr dirty="0" sz="1400" spc="-3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професор</a:t>
            </a:r>
            <a:r>
              <a:rPr dirty="0" sz="14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я</a:t>
            </a:r>
            <a:r>
              <a:rPr dirty="0" sz="14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вибачаюся,</a:t>
            </a:r>
            <a:r>
              <a:rPr dirty="0" sz="1400" spc="-3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але</a:t>
            </a:r>
            <a:r>
              <a:rPr dirty="0" sz="1400" spc="-3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я</a:t>
            </a:r>
            <a:r>
              <a:rPr dirty="0" sz="1400" spc="-4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не</a:t>
            </a:r>
            <a:r>
              <a:rPr dirty="0" sz="1400" spc="-4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можу</a:t>
            </a:r>
            <a:r>
              <a:rPr dirty="0" sz="1400" spc="-1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вирішити</a:t>
            </a:r>
            <a:r>
              <a:rPr dirty="0" sz="1400" spc="-3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дану</a:t>
            </a:r>
            <a:r>
              <a:rPr dirty="0" sz="1400" spc="-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imes New Roman"/>
                <a:cs typeface="Times New Roman"/>
              </a:rPr>
              <a:t>задачу.</a:t>
            </a:r>
            <a:endParaRPr sz="1400">
              <a:latin typeface="Times New Roman"/>
              <a:cs typeface="Times New Roman"/>
            </a:endParaRPr>
          </a:p>
          <a:p>
            <a:pPr marL="549275" indent="-17716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549275" algn="l"/>
              </a:tabLst>
            </a:pP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Запрошуємо</a:t>
            </a:r>
            <a:r>
              <a:rPr dirty="0" sz="14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вас,</a:t>
            </a:r>
            <a:r>
              <a:rPr dirty="0" sz="1400" spc="-3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Лідія</a:t>
            </a:r>
            <a:r>
              <a:rPr dirty="0" sz="1400" spc="-3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Федорівна,</a:t>
            </a:r>
            <a:r>
              <a:rPr dirty="0" sz="1400" spc="-3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відвідати</a:t>
            </a:r>
            <a:r>
              <a:rPr dirty="0" sz="14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imes New Roman"/>
                <a:cs typeface="Times New Roman"/>
              </a:rPr>
              <a:t>виставку-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продажу</a:t>
            </a:r>
            <a:r>
              <a:rPr dirty="0" sz="14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imes New Roman"/>
                <a:cs typeface="Times New Roman"/>
              </a:rPr>
              <a:t>книг.</a:t>
            </a:r>
            <a:endParaRPr sz="1400">
              <a:latin typeface="Times New Roman"/>
              <a:cs typeface="Times New Roman"/>
            </a:endParaRPr>
          </a:p>
          <a:p>
            <a:pPr marL="553720" marR="5080" indent="-181610">
              <a:lnSpc>
                <a:spcPct val="110000"/>
              </a:lnSpc>
              <a:buAutoNum type="arabicPeriod"/>
              <a:tabLst>
                <a:tab pos="553720" algn="l"/>
                <a:tab pos="581025" algn="l"/>
              </a:tabLst>
            </a:pP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	Дуже</a:t>
            </a:r>
            <a:r>
              <a:rPr dirty="0" sz="1400" spc="21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вдячні</a:t>
            </a:r>
            <a:r>
              <a:rPr dirty="0" sz="1400" spc="2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усім</a:t>
            </a:r>
            <a:r>
              <a:rPr dirty="0" sz="1400" spc="2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завідуючим</a:t>
            </a:r>
            <a:r>
              <a:rPr dirty="0" sz="1400" spc="21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кафедр</a:t>
            </a:r>
            <a:r>
              <a:rPr dirty="0" sz="1400" spc="2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за</a:t>
            </a:r>
            <a:r>
              <a:rPr dirty="0" sz="1400" spc="21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виявлену</a:t>
            </a:r>
            <a:r>
              <a:rPr dirty="0" sz="1400" spc="23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допомогу</a:t>
            </a:r>
            <a:r>
              <a:rPr dirty="0" sz="1400" spc="21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dirty="0" sz="1400" spc="204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imes New Roman"/>
                <a:cs typeface="Times New Roman"/>
              </a:rPr>
              <a:t>організації міроприємства.</a:t>
            </a:r>
            <a:endParaRPr sz="1400">
              <a:latin typeface="Times New Roman"/>
              <a:cs typeface="Times New Roman"/>
            </a:endParaRPr>
          </a:p>
          <a:p>
            <a:pPr marL="549275" indent="-17716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549275" algn="l"/>
              </a:tabLst>
            </a:pP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Вельмишановний</a:t>
            </a:r>
            <a:r>
              <a:rPr dirty="0" sz="1400" spc="-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брат,</a:t>
            </a:r>
            <a:r>
              <a:rPr dirty="0" sz="1400" spc="-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вітаю</a:t>
            </a:r>
            <a:r>
              <a:rPr dirty="0" sz="1400" spc="-1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тебе</a:t>
            </a:r>
            <a:r>
              <a:rPr dirty="0" sz="1400" spc="-1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з</a:t>
            </a:r>
            <a:r>
              <a:rPr dirty="0" sz="1400" spc="-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imes New Roman"/>
                <a:cs typeface="Times New Roman"/>
              </a:rPr>
              <a:t>п’ятидесятирічним юбілеєм.</a:t>
            </a:r>
            <a:endParaRPr sz="1400">
              <a:latin typeface="Times New Roman"/>
              <a:cs typeface="Times New Roman"/>
            </a:endParaRPr>
          </a:p>
          <a:p>
            <a:pPr marL="549275" indent="-1771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549275" algn="l"/>
              </a:tabLst>
            </a:pP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Шановні</a:t>
            </a:r>
            <a:r>
              <a:rPr dirty="0" sz="14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студенти!</a:t>
            </a:r>
            <a:r>
              <a:rPr dirty="0" sz="1400" spc="-3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Більшість</a:t>
            </a:r>
            <a:r>
              <a:rPr dirty="0" sz="1400" spc="-3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з</a:t>
            </a:r>
            <a:r>
              <a:rPr dirty="0" sz="1400" spc="-3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Вас</a:t>
            </a:r>
            <a:r>
              <a:rPr dirty="0" sz="1400" spc="-3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здадуть</a:t>
            </a:r>
            <a:r>
              <a:rPr dirty="0" sz="14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екзамени</a:t>
            </a:r>
            <a:r>
              <a:rPr dirty="0" sz="14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до</a:t>
            </a:r>
            <a:r>
              <a:rPr dirty="0" sz="1400" spc="-4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червня</a:t>
            </a:r>
            <a:r>
              <a:rPr dirty="0" sz="1400" spc="-1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imes New Roman"/>
                <a:cs typeface="Times New Roman"/>
              </a:rPr>
              <a:t>місяця.</a:t>
            </a:r>
            <a:endParaRPr sz="1400">
              <a:latin typeface="Times New Roman"/>
              <a:cs typeface="Times New Roman"/>
            </a:endParaRPr>
          </a:p>
          <a:p>
            <a:pPr marL="549275" indent="-17716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549275" algn="l"/>
              </a:tabLst>
            </a:pP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Друзі,</a:t>
            </a:r>
            <a:r>
              <a:rPr dirty="0" sz="1400" spc="-3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дайте</a:t>
            </a:r>
            <a:r>
              <a:rPr dirty="0" sz="14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будь</a:t>
            </a:r>
            <a:r>
              <a:rPr dirty="0" sz="14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ласка</a:t>
            </a:r>
            <a:r>
              <a:rPr dirty="0" sz="1400" spc="-2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вірну</a:t>
            </a:r>
            <a:r>
              <a:rPr dirty="0" sz="1400" spc="-1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відповідь</a:t>
            </a:r>
            <a:r>
              <a:rPr dirty="0" sz="1400" spc="-3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на</a:t>
            </a:r>
            <a:r>
              <a:rPr dirty="0" sz="1400" spc="-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запитання:</a:t>
            </a:r>
            <a:r>
              <a:rPr dirty="0" sz="1400" spc="-2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Яка</a:t>
            </a:r>
            <a:r>
              <a:rPr dirty="0" sz="1400" spc="-4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33333"/>
                </a:solidFill>
                <a:latin typeface="Times New Roman"/>
                <a:cs typeface="Times New Roman"/>
              </a:rPr>
              <a:t>зараз</a:t>
            </a:r>
            <a:r>
              <a:rPr dirty="0" sz="1400" spc="-3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Times New Roman"/>
                <a:cs typeface="Times New Roman"/>
              </a:rPr>
              <a:t>година?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</a:pPr>
            <a:r>
              <a:rPr dirty="0" sz="1400" spc="-5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720102"/>
            <a:ext cx="824230" cy="66572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1451" y="3980662"/>
            <a:ext cx="685800" cy="678332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617067"/>
            <a:ext cx="6417945" cy="4825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 marR="9525" indent="808355">
              <a:lnSpc>
                <a:spcPct val="144400"/>
              </a:lnSpc>
              <a:spcBef>
                <a:spcPts val="10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059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spc="19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Доберіть</a:t>
            </a:r>
            <a:r>
              <a:rPr dirty="0" sz="1400" spc="1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поданих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слів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власне</a:t>
            </a:r>
            <a:r>
              <a:rPr dirty="0" sz="1400" spc="1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українські</a:t>
            </a:r>
            <a:r>
              <a:rPr dirty="0" sz="1400" spc="18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відповідники.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Складіть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речення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цими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словами.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Спринтер,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голкіпер,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рефері,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марафонці,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фізкультура.</a:t>
            </a:r>
            <a:endParaRPr sz="1400">
              <a:latin typeface="Times New Roman"/>
              <a:cs typeface="Times New Roman"/>
            </a:endParaRPr>
          </a:p>
          <a:p>
            <a:pPr algn="just" marL="781685" indent="-227965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78168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spc="-1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Перекладіть</a:t>
            </a:r>
            <a:r>
              <a:rPr dirty="0" sz="1400" spc="3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українською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мовою:</a:t>
            </a:r>
            <a:endParaRPr sz="1400">
              <a:latin typeface="Times New Roman"/>
              <a:cs typeface="Times New Roman"/>
            </a:endParaRPr>
          </a:p>
          <a:p>
            <a:pPr algn="just" marL="12700" indent="4495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Работа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восстановление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сил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основа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процесса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тренировки: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когда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их</a:t>
            </a:r>
            <a:endParaRPr sz="1400">
              <a:latin typeface="Times New Roman"/>
              <a:cs typeface="Times New Roman"/>
            </a:endParaRPr>
          </a:p>
          <a:p>
            <a:pPr algn="just" marL="12700" marR="6985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соотношение</a:t>
            </a:r>
            <a:r>
              <a:rPr dirty="0" sz="1400" spc="4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нарушается,</a:t>
            </a:r>
            <a:r>
              <a:rPr dirty="0" sz="1400" spc="43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наступает</a:t>
            </a:r>
            <a:r>
              <a:rPr dirty="0" sz="1400" spc="43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истощение</a:t>
            </a:r>
            <a:r>
              <a:rPr dirty="0" sz="1400" spc="4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организма.</a:t>
            </a:r>
            <a:r>
              <a:rPr dirty="0" sz="1400" spc="434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Специалисты </a:t>
            </a:r>
            <a:r>
              <a:rPr dirty="0" sz="1400">
                <a:latin typeface="Times New Roman"/>
                <a:cs typeface="Times New Roman"/>
              </a:rPr>
              <a:t>квалифицируют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подобное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состояние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как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переутомление,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перетренированность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и </a:t>
            </a:r>
            <a:r>
              <a:rPr dirty="0" sz="1400" spc="-10">
                <a:latin typeface="Times New Roman"/>
                <a:cs typeface="Times New Roman"/>
              </a:rPr>
              <a:t>перенапряжение.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lvl="1" marL="911225" indent="-220345">
              <a:lnSpc>
                <a:spcPct val="1000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5.</a:t>
            </a:r>
            <a:r>
              <a:rPr dirty="0" sz="1400" spc="150" b="1" i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Поставте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наголос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поданих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словах,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перевіривши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його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за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80"/>
              </a:spcBef>
            </a:pPr>
            <a:r>
              <a:rPr dirty="0" sz="1400">
                <a:latin typeface="Times New Roman"/>
                <a:cs typeface="Times New Roman"/>
              </a:rPr>
              <a:t>«Орфоепічним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словником».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678180">
              <a:lnSpc>
                <a:spcPct val="143900"/>
              </a:lnSpc>
              <a:spcBef>
                <a:spcPts val="630"/>
              </a:spcBef>
            </a:pPr>
            <a:r>
              <a:rPr dirty="0" sz="1400">
                <a:latin typeface="Times New Roman"/>
                <a:cs typeface="Times New Roman"/>
              </a:rPr>
              <a:t>Подушка,бавовняний,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середина,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подруга,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завдання,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феномен,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чорнослив, </a:t>
            </a:r>
            <a:r>
              <a:rPr dirty="0" sz="1400">
                <a:latin typeface="Times New Roman"/>
                <a:cs typeface="Times New Roman"/>
              </a:rPr>
              <a:t>листопад,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вигода,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громадський,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перепустка,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жалюзі,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доповідач,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тверда,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типовий, </a:t>
            </a:r>
            <a:r>
              <a:rPr dirty="0" sz="1400">
                <a:latin typeface="Times New Roman"/>
                <a:cs typeface="Times New Roman"/>
              </a:rPr>
              <a:t>лате,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легкий,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фаховий,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договір,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байдуже,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український,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фольга,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кілометр,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котрий, </a:t>
            </a:r>
            <a:r>
              <a:rPr dirty="0" sz="1400">
                <a:latin typeface="Times New Roman"/>
                <a:cs typeface="Times New Roman"/>
              </a:rPr>
              <a:t>кулінарія,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відомість,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помилка,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диспансер,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завдання,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ознака,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рідина,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вісімдесят, асиметрія.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6040602"/>
            <a:ext cx="6418580" cy="297180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855344">
              <a:lnSpc>
                <a:spcPct val="100000"/>
              </a:lnSpc>
              <a:spcBef>
                <a:spcPts val="840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732155" indent="-26987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732155" algn="l"/>
              </a:tabLst>
            </a:pPr>
            <a:r>
              <a:rPr dirty="0" sz="1400" b="1">
                <a:latin typeface="Times New Roman"/>
                <a:cs typeface="Times New Roman"/>
              </a:rPr>
              <a:t>Підготуйте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доповіді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запропоновані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 lvl="1" marL="12700" marR="11430" indent="719455">
              <a:lnSpc>
                <a:spcPct val="110000"/>
              </a:lnSpc>
              <a:buFont typeface="Wingdings"/>
              <a:buChar char="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Спілкування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комунікація.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Поняття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етикет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спілкування.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Функції спілкування.</a:t>
            </a:r>
            <a:endParaRPr sz="1400">
              <a:latin typeface="Times New Roman"/>
              <a:cs typeface="Times New Roman"/>
            </a:endParaRPr>
          </a:p>
          <a:p>
            <a:pPr lvl="1" marL="12700" marR="11430" indent="719455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732155" algn="l"/>
                <a:tab pos="1744345" algn="l"/>
                <a:tab pos="2543810" algn="l"/>
                <a:tab pos="3362325" algn="l"/>
                <a:tab pos="3965575" algn="l"/>
                <a:tab pos="4489450" algn="l"/>
                <a:tab pos="4700905" algn="l"/>
                <a:tab pos="5361940" algn="l"/>
              </a:tabLst>
            </a:pPr>
            <a:r>
              <a:rPr dirty="0" sz="1400" spc="-10">
                <a:latin typeface="Times New Roman"/>
                <a:cs typeface="Times New Roman"/>
              </a:rPr>
              <a:t>Стандартні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етикетні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ситуації.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Види,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типи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форми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професійного спілкування.</a:t>
            </a:r>
            <a:endParaRPr sz="1400">
              <a:latin typeface="Times New Roman"/>
              <a:cs typeface="Times New Roman"/>
            </a:endParaRPr>
          </a:p>
          <a:p>
            <a:pPr lvl="1" marL="732155" indent="-269875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Невербальні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компоненти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спілкування.</a:t>
            </a:r>
            <a:endParaRPr sz="1400">
              <a:latin typeface="Times New Roman"/>
              <a:cs typeface="Times New Roman"/>
            </a:endParaRPr>
          </a:p>
          <a:p>
            <a:pPr marL="697865" indent="-235585">
              <a:lnSpc>
                <a:spcPct val="100000"/>
              </a:lnSpc>
              <a:spcBef>
                <a:spcPts val="175"/>
              </a:spcBef>
              <a:buFont typeface="Times New Roman"/>
              <a:buAutoNum type="arabicPeriod" startAt="2"/>
              <a:tabLst>
                <a:tab pos="697865" algn="l"/>
              </a:tabLst>
            </a:pPr>
            <a:r>
              <a:rPr dirty="0" sz="1400">
                <a:latin typeface="Times New Roman"/>
                <a:cs typeface="Times New Roman"/>
              </a:rPr>
              <a:t>З'ясуйте</a:t>
            </a:r>
            <a:r>
              <a:rPr dirty="0" sz="1400" spc="4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зміст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поняття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"сленг".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Укладіть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словничок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сленгізмів,</a:t>
            </a:r>
            <a:r>
              <a:rPr dirty="0" sz="1400" spc="40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якими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400">
                <a:latin typeface="Times New Roman"/>
                <a:cs typeface="Times New Roman"/>
              </a:rPr>
              <a:t>найбільше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послуговуються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студенти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вашого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навчального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закладу.</a:t>
            </a:r>
            <a:endParaRPr sz="1400">
              <a:latin typeface="Times New Roman"/>
              <a:cs typeface="Times New Roman"/>
            </a:endParaRPr>
          </a:p>
          <a:p>
            <a:pPr marL="241300" marR="5080" indent="400050">
              <a:lnSpc>
                <a:spcPct val="143600"/>
              </a:lnSpc>
              <a:buFont typeface="Times New Roman"/>
              <a:buAutoNum type="arabicPeriod" startAt="3"/>
              <a:tabLst>
                <a:tab pos="641350" algn="l"/>
              </a:tabLst>
            </a:pPr>
            <a:r>
              <a:rPr dirty="0" sz="1400">
                <a:latin typeface="Times New Roman"/>
                <a:cs typeface="Times New Roman"/>
              </a:rPr>
              <a:t>Підготуйтеся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пояснювального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диктанту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 теми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«Правопис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складних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слів </a:t>
            </a:r>
            <a:r>
              <a:rPr dirty="0" sz="1400">
                <a:latin typeface="Times New Roman"/>
                <a:cs typeface="Times New Roman"/>
              </a:rPr>
              <a:t>разом,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через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дефіс,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окремо».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5659005"/>
            <a:ext cx="824230" cy="66572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8580" cy="3009265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462280">
              <a:lnSpc>
                <a:spcPct val="100000"/>
              </a:lnSpc>
              <a:spcBef>
                <a:spcPts val="844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marL="12700" marR="720090" indent="719455">
              <a:lnSpc>
                <a:spcPct val="110000"/>
              </a:lnSpc>
              <a:spcBef>
                <a:spcPts val="575"/>
              </a:spcBef>
              <a:buAutoNum type="arabicPeriod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Загальнодоступна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вільна</a:t>
            </a:r>
            <a:r>
              <a:rPr dirty="0" u="none" sz="1400" spc="-6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багатомовна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онлайн-енциклопедія</a:t>
            </a:r>
            <a:r>
              <a:rPr dirty="0" u="none" sz="1400" spc="-1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https://uk.wikipedia.org/wiki/Переклад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29.10.2022)</a:t>
            </a:r>
            <a:endParaRPr sz="1400">
              <a:latin typeface="Times New Roman"/>
              <a:cs typeface="Times New Roman"/>
            </a:endParaRPr>
          </a:p>
          <a:p>
            <a:pPr marL="732155" indent="-26987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Рибалко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І.В.,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Ткач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Л.М.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Особливості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перекладу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наукових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текстів: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Навч.</a:t>
            </a:r>
            <a:endParaRPr sz="1400">
              <a:latin typeface="Times New Roman"/>
              <a:cs typeface="Times New Roman"/>
            </a:endParaRPr>
          </a:p>
          <a:p>
            <a:pPr marL="12700" marR="60325">
              <a:lnSpc>
                <a:spcPct val="1105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посібник.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Дніпропетровськ: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НМетАУ,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2013.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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52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с. </a:t>
            </a:r>
            <a:r>
              <a:rPr dirty="0" sz="1400" spc="-10">
                <a:latin typeface="Times New Roman"/>
                <a:cs typeface="Times New Roman"/>
              </a:rPr>
              <a:t>ULR: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https://www.google.com/url?sa=t&amp;rct=j&amp;q=&amp;esrc=s&amp;source=web&amp;cd=&amp;ved=2ah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UKEwiuk8ntoYb7AhWQlIsKHSlSDy8QFnoECCsQAQ&amp;url=https%3A%2F%2Fnmeta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u.edu.ua%2Ffile%2Fribalko_osoblivosti_perekladu.doc&amp;usg=AOvVaw3bMDehfwGSS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OPgkVOQ7ItF</a:t>
            </a:r>
            <a:r>
              <a:rPr dirty="0" u="none" sz="1400" spc="-4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29.10.2022)</a:t>
            </a:r>
            <a:endParaRPr sz="1400">
              <a:latin typeface="Times New Roman"/>
              <a:cs typeface="Times New Roman"/>
            </a:endParaRPr>
          </a:p>
          <a:p>
            <a:pPr marL="12700" marR="5080" indent="719455">
              <a:lnSpc>
                <a:spcPts val="1850"/>
              </a:lnSpc>
              <a:spcBef>
                <a:spcPts val="85"/>
              </a:spcBef>
              <a:buClr>
                <a:srgbClr val="000000"/>
              </a:buClr>
              <a:buAutoNum type="arabicPeriod" startAt="3"/>
              <a:tabLst>
                <a:tab pos="732155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Український</a:t>
            </a:r>
            <a:r>
              <a:rPr dirty="0" u="sng" sz="14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правопис</a:t>
            </a:r>
            <a:r>
              <a:rPr dirty="0" u="sng" sz="14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2019.</a:t>
            </a:r>
            <a:r>
              <a:rPr dirty="0" u="none" sz="1400" spc="-3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https://mon.gov.ua/storage/app/media/zagalna%20serednya/Pravopys.2019/ukr.pravopys-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2019.pdf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7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29.10.2022)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1084" y="542695"/>
            <a:ext cx="5330190" cy="1358265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algn="ctr" marL="449580">
              <a:lnSpc>
                <a:spcPct val="100000"/>
              </a:lnSpc>
              <a:spcBef>
                <a:spcPts val="1255"/>
              </a:spcBef>
            </a:pPr>
            <a:r>
              <a:rPr dirty="0" sz="2200" b="1">
                <a:latin typeface="Arial"/>
                <a:cs typeface="Arial"/>
              </a:rPr>
              <a:t>ТЕМА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7.</a:t>
            </a:r>
            <a:endParaRPr sz="2200">
              <a:latin typeface="Arial"/>
              <a:cs typeface="Arial"/>
            </a:endParaRPr>
          </a:p>
          <a:p>
            <a:pPr marL="476884" marR="5080" indent="-464820">
              <a:lnSpc>
                <a:spcPct val="110000"/>
              </a:lnSpc>
              <a:spcBef>
                <a:spcPts val="890"/>
              </a:spcBef>
            </a:pPr>
            <a:r>
              <a:rPr dirty="0" sz="2200" b="1">
                <a:latin typeface="Times New Roman"/>
                <a:cs typeface="Times New Roman"/>
              </a:rPr>
              <a:t>Професійна</a:t>
            </a:r>
            <a:r>
              <a:rPr dirty="0" sz="2200" spc="-9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комунікація.</a:t>
            </a:r>
            <a:r>
              <a:rPr dirty="0" sz="2200" spc="-10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Спілкування</a:t>
            </a:r>
            <a:r>
              <a:rPr dirty="0" sz="2200" spc="-90" b="1">
                <a:latin typeface="Times New Roman"/>
                <a:cs typeface="Times New Roman"/>
              </a:rPr>
              <a:t> </a:t>
            </a:r>
            <a:r>
              <a:rPr dirty="0" sz="2200" spc="-25" b="1">
                <a:latin typeface="Times New Roman"/>
                <a:cs typeface="Times New Roman"/>
              </a:rPr>
              <a:t>як </a:t>
            </a:r>
            <a:r>
              <a:rPr dirty="0" sz="2200" b="1">
                <a:latin typeface="Times New Roman"/>
                <a:cs typeface="Times New Roman"/>
              </a:rPr>
              <a:t>інструмент</a:t>
            </a:r>
            <a:r>
              <a:rPr dirty="0" sz="2200" spc="-12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професійної</a:t>
            </a:r>
            <a:r>
              <a:rPr dirty="0" sz="2200" spc="-105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діяльності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4655751"/>
            <a:ext cx="6418580" cy="4550410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marL="1964055">
              <a:lnSpc>
                <a:spcPct val="100000"/>
              </a:lnSpc>
              <a:spcBef>
                <a:spcPts val="1360"/>
              </a:spcBef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ЗАНЯТТЯ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№9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400" b="1">
                <a:latin typeface="Times New Roman"/>
                <a:cs typeface="Times New Roman"/>
              </a:rPr>
              <a:t>Перевірка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домашнього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3600"/>
              </a:lnSpc>
              <a:spcBef>
                <a:spcPts val="420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заняття</a:t>
            </a:r>
            <a:r>
              <a:rPr dirty="0" sz="1400" spc="125" b="1" i="1">
                <a:latin typeface="Times New Roman"/>
                <a:cs typeface="Times New Roman"/>
              </a:rPr>
              <a:t>  </a:t>
            </a: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45"/>
              </a:spcBef>
            </a:pPr>
            <a:r>
              <a:rPr dirty="0" sz="1400" b="1" i="1">
                <a:latin typeface="Times New Roman"/>
                <a:cs typeface="Times New Roman"/>
              </a:rPr>
              <a:t>Перевірка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домашнього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Словничок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сленгізмів.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8255" indent="898525">
              <a:lnSpc>
                <a:spcPct val="1443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41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434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Диктант</a:t>
            </a:r>
            <a:r>
              <a:rPr dirty="0" sz="1400" spc="40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40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поясненнями</a:t>
            </a:r>
            <a:r>
              <a:rPr dirty="0" sz="1400" spc="4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(розкрийте</a:t>
            </a:r>
            <a:r>
              <a:rPr dirty="0" sz="1400" spc="40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дужки,</a:t>
            </a:r>
            <a:r>
              <a:rPr dirty="0" sz="1400" spc="40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напишіть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разом,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окремо,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через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дефіс,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написання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поясніть):</a:t>
            </a:r>
            <a:endParaRPr sz="1400">
              <a:latin typeface="Times New Roman"/>
              <a:cs typeface="Times New Roman"/>
            </a:endParaRPr>
          </a:p>
          <a:p>
            <a:pPr algn="just" marL="12700" marR="6985" indent="449580">
              <a:lnSpc>
                <a:spcPct val="143800"/>
              </a:lnSpc>
            </a:pPr>
            <a:r>
              <a:rPr dirty="0" sz="1400">
                <a:latin typeface="Times New Roman"/>
                <a:cs typeface="Times New Roman"/>
              </a:rPr>
              <a:t>Важко(атлет),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водо(забíр),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двоє(бóрство),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кисне(терапія),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чотири(бáльний), </a:t>
            </a:r>
            <a:r>
              <a:rPr dirty="0" sz="1400">
                <a:latin typeface="Times New Roman"/>
                <a:cs typeface="Times New Roman"/>
              </a:rPr>
              <a:t>сто(метровий),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академ(відпустка),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спорт(майданчик),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мото(крóс),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фіто(терапія), </a:t>
            </a:r>
            <a:r>
              <a:rPr dirty="0" sz="1400">
                <a:latin typeface="Times New Roman"/>
                <a:cs typeface="Times New Roman"/>
              </a:rPr>
              <a:t>топ(менеджер),</a:t>
            </a:r>
            <a:r>
              <a:rPr dirty="0" sz="1400" spc="2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екс(чемпіонка),</a:t>
            </a:r>
            <a:r>
              <a:rPr dirty="0" sz="1400" spc="2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мáло(помáлу),</a:t>
            </a:r>
            <a:r>
              <a:rPr dirty="0" sz="1400" spc="26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2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сьогодні(завтра),</a:t>
            </a:r>
            <a:r>
              <a:rPr dirty="0" sz="1400" spc="26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пін(код), </a:t>
            </a:r>
            <a:r>
              <a:rPr dirty="0" sz="1400">
                <a:latin typeface="Times New Roman"/>
                <a:cs typeface="Times New Roman"/>
              </a:rPr>
              <a:t>фан(клуб),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будь(який),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будь(що),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нано(діагностика),</a:t>
            </a:r>
            <a:r>
              <a:rPr dirty="0" sz="1400" spc="1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шести(дéнка),</a:t>
            </a:r>
            <a:r>
              <a:rPr dirty="0" sz="1400" spc="16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пів(мíста), </a:t>
            </a:r>
            <a:r>
              <a:rPr dirty="0" sz="1400">
                <a:latin typeface="Times New Roman"/>
                <a:cs typeface="Times New Roman"/>
              </a:rPr>
              <a:t>пів(Києва),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пів(óстрів).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819" y="1941575"/>
            <a:ext cx="2885567" cy="17957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0133" y="2320565"/>
            <a:ext cx="2537747" cy="141678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6491" y="4378693"/>
            <a:ext cx="685800" cy="6787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16482" y="694435"/>
            <a:ext cx="57156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"/>
              <a:tabLst>
                <a:tab pos="213360" algn="l"/>
                <a:tab pos="1114425" algn="l"/>
                <a:tab pos="1426845" algn="l"/>
                <a:tab pos="2596515" algn="l"/>
                <a:tab pos="2849245" algn="l"/>
                <a:tab pos="3504565" algn="l"/>
                <a:tab pos="4978400" algn="l"/>
              </a:tabLst>
            </a:pPr>
            <a:r>
              <a:rPr dirty="0" sz="1400" spc="-10" i="1">
                <a:latin typeface="Times New Roman"/>
                <a:cs typeface="Times New Roman"/>
              </a:rPr>
              <a:t>З</a:t>
            </a:r>
            <a:r>
              <a:rPr dirty="0" sz="1400" spc="-10" b="1" i="1">
                <a:latin typeface="Times New Roman"/>
                <a:cs typeface="Times New Roman"/>
              </a:rPr>
              <a:t>авдання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25" b="1" i="1">
                <a:latin typeface="Times New Roman"/>
                <a:cs typeface="Times New Roman"/>
              </a:rPr>
              <a:t>2.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Попрацюйте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50" i="1">
                <a:latin typeface="Times New Roman"/>
                <a:cs typeface="Times New Roman"/>
              </a:rPr>
              <a:t>в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парах.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Використовуючи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етикетні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910183"/>
            <a:ext cx="4661535" cy="944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3600"/>
              </a:lnSpc>
              <a:spcBef>
                <a:spcPts val="95"/>
              </a:spcBef>
            </a:pPr>
            <a:r>
              <a:rPr dirty="0" sz="1400" i="1">
                <a:latin typeface="Times New Roman"/>
                <a:cs typeface="Times New Roman"/>
              </a:rPr>
              <a:t>мовленнєві</a:t>
            </a:r>
            <a:r>
              <a:rPr dirty="0" sz="1400" spc="12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формули,</a:t>
            </a:r>
            <a:r>
              <a:rPr dirty="0" sz="1400" spc="12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складіть</a:t>
            </a:r>
            <a:r>
              <a:rPr dirty="0" sz="1400" spc="12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12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розіграйте</a:t>
            </a:r>
            <a:r>
              <a:rPr dirty="0" sz="1400" spc="114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за</a:t>
            </a:r>
            <a:r>
              <a:rPr dirty="0" sz="1400" spc="114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особами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відповідно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однієї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поданих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ситуацій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«запізнення»:</a:t>
            </a:r>
            <a:endParaRPr sz="1400">
              <a:latin typeface="Times New Roman"/>
              <a:cs typeface="Times New Roman"/>
            </a:endParaRPr>
          </a:p>
          <a:p>
            <a:pPr marL="506730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а)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роботу;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79421" y="1002537"/>
            <a:ext cx="165671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Times New Roman"/>
                <a:cs typeface="Times New Roman"/>
              </a:rPr>
              <a:t>діалог</a:t>
            </a:r>
            <a:r>
              <a:rPr dirty="0" sz="1400" spc="14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(8-12</a:t>
            </a:r>
            <a:r>
              <a:rPr dirty="0" sz="1400" spc="145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реплік)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12316" y="3015742"/>
            <a:ext cx="28505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б)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зустріч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із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важливим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партнером;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12316" y="4814442"/>
            <a:ext cx="28498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в)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профільну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нараду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10">
                <a:latin typeface="Times New Roman"/>
                <a:cs typeface="Times New Roman"/>
              </a:rPr>
              <a:t> керівника;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12316" y="6805041"/>
            <a:ext cx="33013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г)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зустріч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із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потенційним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роботодавцем.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8236" y="8415375"/>
            <a:ext cx="6233795" cy="1252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899160">
              <a:lnSpc>
                <a:spcPct val="143600"/>
              </a:lnSpc>
              <a:spcBef>
                <a:spcPts val="9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86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2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spc="27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2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основі</a:t>
            </a:r>
            <a:r>
              <a:rPr dirty="0" sz="1400" spc="2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наведених</a:t>
            </a:r>
            <a:r>
              <a:rPr dirty="0" sz="1400" spc="2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прислів’їв</a:t>
            </a:r>
            <a:r>
              <a:rPr dirty="0" sz="1400" spc="2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сформулюйте</a:t>
            </a:r>
            <a:r>
              <a:rPr dirty="0" sz="1400" spc="26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правила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мовленнєвого</a:t>
            </a:r>
            <a:r>
              <a:rPr dirty="0" sz="1400" spc="-8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етикету.</a:t>
            </a:r>
            <a:endParaRPr sz="1400">
              <a:latin typeface="Times New Roman"/>
              <a:cs typeface="Times New Roman"/>
            </a:endParaRPr>
          </a:p>
          <a:p>
            <a:pPr marL="642620" indent="-180340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завжди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говори,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знаєш,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завжди знай,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говориш.</a:t>
            </a:r>
            <a:endParaRPr sz="1400">
              <a:latin typeface="Times New Roman"/>
              <a:cs typeface="Times New Roman"/>
            </a:endParaRPr>
          </a:p>
          <a:p>
            <a:pPr marL="642620" indent="-180340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Говори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мало,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слухай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багато,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думай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більше.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769" y="1946782"/>
            <a:ext cx="1858010" cy="97980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8522" y="3561727"/>
            <a:ext cx="1495597" cy="91956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769" y="5146547"/>
            <a:ext cx="2229485" cy="158051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0769" y="7332629"/>
            <a:ext cx="1685289" cy="1070706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5405" cy="889381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642620" indent="-180340">
              <a:lnSpc>
                <a:spcPct val="100000"/>
              </a:lnSpc>
              <a:spcBef>
                <a:spcPts val="844"/>
              </a:spcBef>
              <a:buAutoNum type="arabicPeriod" startAt="3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Спершу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подумай,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потім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скажи.</a:t>
            </a:r>
            <a:endParaRPr sz="1400">
              <a:latin typeface="Times New Roman"/>
              <a:cs typeface="Times New Roman"/>
            </a:endParaRPr>
          </a:p>
          <a:p>
            <a:pPr marL="642620" indent="-180340">
              <a:lnSpc>
                <a:spcPct val="100000"/>
              </a:lnSpc>
              <a:spcBef>
                <a:spcPts val="745"/>
              </a:spcBef>
              <a:buAutoNum type="arabicPeriod" startAt="3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Ласкавим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словом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камінь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розпалиш.</a:t>
            </a:r>
            <a:endParaRPr sz="1400">
              <a:latin typeface="Times New Roman"/>
              <a:cs typeface="Times New Roman"/>
            </a:endParaRPr>
          </a:p>
          <a:p>
            <a:pPr marL="642620" indent="-180340">
              <a:lnSpc>
                <a:spcPct val="100000"/>
              </a:lnSpc>
              <a:spcBef>
                <a:spcPts val="730"/>
              </a:spcBef>
              <a:buAutoNum type="arabicPeriod" startAt="3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Недобре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слово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болючіше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вогню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пече.</a:t>
            </a:r>
            <a:endParaRPr sz="1400">
              <a:latin typeface="Times New Roman"/>
              <a:cs typeface="Times New Roman"/>
            </a:endParaRPr>
          </a:p>
          <a:p>
            <a:pPr marL="642620" indent="-180340">
              <a:lnSpc>
                <a:spcPct val="100000"/>
              </a:lnSpc>
              <a:spcBef>
                <a:spcPts val="735"/>
              </a:spcBef>
              <a:buAutoNum type="arabicPeriod" startAt="3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Довго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думав,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добре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сказав.</a:t>
            </a:r>
            <a:endParaRPr sz="1400">
              <a:latin typeface="Times New Roman"/>
              <a:cs typeface="Times New Roman"/>
            </a:endParaRPr>
          </a:p>
          <a:p>
            <a:pPr marL="642620" indent="-180340">
              <a:lnSpc>
                <a:spcPct val="100000"/>
              </a:lnSpc>
              <a:spcBef>
                <a:spcPts val="730"/>
              </a:spcBef>
              <a:buAutoNum type="arabicPeriod" startAt="3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Який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розум,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така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-20">
                <a:latin typeface="Times New Roman"/>
                <a:cs typeface="Times New Roman"/>
              </a:rPr>
              <a:t> мова.</a:t>
            </a:r>
            <a:endParaRPr sz="1400">
              <a:latin typeface="Times New Roman"/>
              <a:cs typeface="Times New Roman"/>
            </a:endParaRPr>
          </a:p>
          <a:p>
            <a:pPr algn="just" marL="12700" marR="6985" indent="449580">
              <a:lnSpc>
                <a:spcPct val="144300"/>
              </a:lnSpc>
              <a:spcBef>
                <a:spcPts val="1200"/>
              </a:spcBef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spc="5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Знайдіть</a:t>
            </a:r>
            <a:r>
              <a:rPr dirty="0" sz="1400" spc="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помилки</a:t>
            </a:r>
            <a:r>
              <a:rPr dirty="0" sz="1400" spc="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поданих</a:t>
            </a:r>
            <a:r>
              <a:rPr dirty="0" sz="1400" spc="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мовленнєвих</a:t>
            </a:r>
            <a:r>
              <a:rPr dirty="0" sz="1400" spc="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формулах</a:t>
            </a:r>
            <a:r>
              <a:rPr dirty="0" sz="1400" spc="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nf</a:t>
            </a:r>
            <a:r>
              <a:rPr dirty="0" sz="1400" spc="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напишіть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правильні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варіанти.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Поясніть,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яких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життєвих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ситуаціях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їх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застосовують.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43900"/>
              </a:lnSpc>
              <a:spcBef>
                <a:spcPts val="1185"/>
              </a:spcBef>
            </a:pPr>
            <a:r>
              <a:rPr dirty="0" sz="1400">
                <a:latin typeface="Times New Roman"/>
                <a:cs typeface="Times New Roman"/>
              </a:rPr>
              <a:t>1.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Осторожно!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Двері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закриваються.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Наступна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остановка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«Політехнічний </a:t>
            </a:r>
            <a:r>
              <a:rPr dirty="0" sz="1400">
                <a:latin typeface="Times New Roman"/>
                <a:cs typeface="Times New Roman"/>
              </a:rPr>
              <a:t>інститут».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2.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вибачаюсь,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відповіли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моє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запитання.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Вас </a:t>
            </a:r>
            <a:r>
              <a:rPr dirty="0" sz="1400">
                <a:latin typeface="Times New Roman"/>
                <a:cs typeface="Times New Roman"/>
              </a:rPr>
              <a:t>дзвоню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такому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ділу.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Покажіть,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будь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ласка,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посвідчення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сімейний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стан.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180975">
              <a:lnSpc>
                <a:spcPct val="143600"/>
              </a:lnSpc>
              <a:buAutoNum type="arabicPeriod" startAt="5"/>
              <a:tabLst>
                <a:tab pos="193675" algn="l"/>
              </a:tabLst>
            </a:pPr>
            <a:r>
              <a:rPr dirty="0" sz="1400">
                <a:latin typeface="Times New Roman"/>
                <a:cs typeface="Times New Roman"/>
              </a:rPr>
              <a:t>Скажіть,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будь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ласка,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скільки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зараз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годин.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6. Чи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можна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Вас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спитати?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7.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Ця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музика </a:t>
            </a:r>
            <a:r>
              <a:rPr dirty="0" sz="1400">
                <a:latin typeface="Times New Roman"/>
                <a:cs typeface="Times New Roman"/>
              </a:rPr>
              <a:t>мішає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мені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зосередитися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роботі.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8.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Повідомляю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Вам,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медичне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обслужування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45"/>
              </a:spcBef>
            </a:pPr>
            <a:r>
              <a:rPr dirty="0" sz="1400" spc="-10">
                <a:latin typeface="Times New Roman"/>
                <a:cs typeface="Times New Roman"/>
              </a:rPr>
              <a:t>соревнованій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проводить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компанія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«Invitro».</a:t>
            </a:r>
            <a:endParaRPr sz="1400">
              <a:latin typeface="Times New Roman"/>
              <a:cs typeface="Times New Roman"/>
            </a:endParaRPr>
          </a:p>
          <a:p>
            <a:pPr lvl="1" marL="12700" marR="6350" indent="899160">
              <a:lnSpc>
                <a:spcPct val="143700"/>
              </a:lnSpc>
              <a:spcBef>
                <a:spcPts val="112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86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5.</a:t>
            </a:r>
            <a:r>
              <a:rPr dirty="0" sz="1400" i="1">
                <a:latin typeface="Times New Roman"/>
                <a:cs typeface="Times New Roman"/>
              </a:rPr>
              <a:t>Перекладіть</a:t>
            </a:r>
            <a:r>
              <a:rPr dirty="0" sz="1400" spc="10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українською</a:t>
            </a:r>
            <a:r>
              <a:rPr dirty="0" sz="1400" spc="11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мовою</a:t>
            </a:r>
            <a:r>
              <a:rPr dirty="0" sz="1400" spc="1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синтаксичні</a:t>
            </a:r>
            <a:r>
              <a:rPr dirty="0" sz="1400" spc="11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конструкції,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уникнувши</a:t>
            </a:r>
            <a:r>
              <a:rPr dirty="0" sz="1400" spc="-6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калькування.</a:t>
            </a:r>
            <a:endParaRPr sz="1400">
              <a:latin typeface="Times New Roman"/>
              <a:cs typeface="Times New Roman"/>
            </a:endParaRPr>
          </a:p>
          <a:p>
            <a:pPr marL="12700" marR="6985" indent="45720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Это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имеет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никакого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значения,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качестве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примера,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преследовать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цель,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на </a:t>
            </a:r>
            <a:r>
              <a:rPr dirty="0" sz="1400">
                <a:latin typeface="Times New Roman"/>
                <a:cs typeface="Times New Roman"/>
              </a:rPr>
              <a:t>этот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счет,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имеющий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отношение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чему-то,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это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имеет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отношения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делу,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ни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400">
                <a:latin typeface="Times New Roman"/>
                <a:cs typeface="Times New Roman"/>
              </a:rPr>
              <a:t>каком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отношении,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силу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обстоятельств,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собственными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силами,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как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нельзя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проще.</a:t>
            </a:r>
            <a:endParaRPr sz="1400">
              <a:latin typeface="Times New Roman"/>
              <a:cs typeface="Times New Roman"/>
            </a:endParaRPr>
          </a:p>
          <a:p>
            <a:pPr lvl="2" marL="781685" indent="-227965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78168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6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6.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речення.</a:t>
            </a:r>
            <a:endParaRPr sz="1400">
              <a:latin typeface="Times New Roman"/>
              <a:cs typeface="Times New Roman"/>
            </a:endParaRPr>
          </a:p>
          <a:p>
            <a:pPr marL="12700" marR="8255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Дворец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спорту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знаходиться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возле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нашого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інституту.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Наша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команда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вийшла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у </a:t>
            </a:r>
            <a:r>
              <a:rPr dirty="0" sz="1400">
                <a:latin typeface="Times New Roman"/>
                <a:cs typeface="Times New Roman"/>
              </a:rPr>
              <a:t>четвертьфінал.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Серебряна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медаль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дісталась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спортсмену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Румунії.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Нагрузка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при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400">
                <a:latin typeface="Times New Roman"/>
                <a:cs typeface="Times New Roman"/>
              </a:rPr>
              <a:t>тренуванні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повинна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бути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помірною.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Закалювання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запорука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здоровʼя.</a:t>
            </a:r>
            <a:endParaRPr sz="1400">
              <a:latin typeface="Times New Roman"/>
              <a:cs typeface="Times New Roman"/>
            </a:endParaRPr>
          </a:p>
          <a:p>
            <a:pPr lvl="2" marL="462280" marR="359410" indent="319405">
              <a:lnSpc>
                <a:spcPts val="2810"/>
              </a:lnSpc>
              <a:spcBef>
                <a:spcPts val="2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78168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7.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Розкрийте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значення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фразеологізмів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поданим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зразком: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Зразок: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Пройняти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когось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поглядом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-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пильно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дивитися.</a:t>
            </a:r>
            <a:endParaRPr sz="1400">
              <a:latin typeface="Times New Roman"/>
              <a:cs typeface="Times New Roman"/>
            </a:endParaRPr>
          </a:p>
          <a:p>
            <a:pPr algn="just" marL="12700" marR="10160" indent="449580">
              <a:lnSpc>
                <a:spcPct val="1443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1.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Очі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рогом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лізуть.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Мозолити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очі.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Очі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горять.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Очі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розбігаються.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Очі </a:t>
            </a:r>
            <a:r>
              <a:rPr dirty="0" sz="1400">
                <a:latin typeface="Times New Roman"/>
                <a:cs typeface="Times New Roman"/>
              </a:rPr>
              <a:t>грають.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6.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Кидати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очима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(стріляти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очима).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7.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гляне,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аж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трава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в’яне.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8.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Очі </a:t>
            </a:r>
            <a:r>
              <a:rPr dirty="0" sz="1400">
                <a:latin typeface="Times New Roman"/>
                <a:cs typeface="Times New Roman"/>
              </a:rPr>
              <a:t>сиплять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іскрами.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1100683"/>
            <a:ext cx="6416040" cy="403542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855344">
              <a:lnSpc>
                <a:spcPct val="100000"/>
              </a:lnSpc>
              <a:spcBef>
                <a:spcPts val="840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644525" indent="-18224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644525" algn="l"/>
              </a:tabLst>
            </a:pPr>
            <a:r>
              <a:rPr dirty="0" sz="1400" b="1">
                <a:latin typeface="Times New Roman"/>
                <a:cs typeface="Times New Roman"/>
              </a:rPr>
              <a:t>Підготуйте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доповіді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запропоновані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 lvl="1" marL="732155" indent="-269875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Поняття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ділового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спілкування.</a:t>
            </a:r>
            <a:endParaRPr sz="1400">
              <a:latin typeface="Times New Roman"/>
              <a:cs typeface="Times New Roman"/>
            </a:endParaRPr>
          </a:p>
          <a:p>
            <a:pPr lvl="1" marL="732155" indent="-26987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Морфологічні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норми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сучасної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літературної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мови.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Варіанти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400" spc="-10">
                <a:latin typeface="Times New Roman"/>
                <a:cs typeface="Times New Roman"/>
              </a:rPr>
              <a:t>норм.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8255" indent="660400">
              <a:lnSpc>
                <a:spcPct val="143600"/>
              </a:lnSpc>
              <a:buFont typeface="Times New Roman"/>
              <a:buAutoNum type="arabicPeriod" startAt="2"/>
              <a:tabLst>
                <a:tab pos="673100" algn="l"/>
              </a:tabLst>
            </a:pPr>
            <a:r>
              <a:rPr dirty="0" sz="1400" i="1">
                <a:latin typeface="Times New Roman"/>
                <a:cs typeface="Times New Roman"/>
              </a:rPr>
              <a:t>Запишіть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українські</a:t>
            </a:r>
            <a:r>
              <a:rPr dirty="0" sz="1400" spc="1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відповідники</a:t>
            </a:r>
            <a:r>
              <a:rPr dirty="0" sz="1400" spc="1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1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поданих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іншомовних</a:t>
            </a:r>
            <a:r>
              <a:rPr dirty="0" sz="1400" spc="1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слів.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Наведіть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приклади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їх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використання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професійному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спілкуванні.</a:t>
            </a:r>
            <a:endParaRPr sz="1400">
              <a:latin typeface="Times New Roman"/>
              <a:cs typeface="Times New Roman"/>
            </a:endParaRPr>
          </a:p>
          <a:p>
            <a:pPr marL="12700" marR="9525" indent="449580">
              <a:lnSpc>
                <a:spcPct val="1436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Репродукувати,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брокер,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габарити,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брифінг,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дебати,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герметичний,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гуманність, </a:t>
            </a:r>
            <a:r>
              <a:rPr dirty="0" sz="1400">
                <a:latin typeface="Times New Roman"/>
                <a:cs typeface="Times New Roman"/>
              </a:rPr>
              <a:t>пріорітет,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прерогатива,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гіпотетичний.</a:t>
            </a:r>
            <a:endParaRPr sz="1400">
              <a:latin typeface="Times New Roman"/>
              <a:cs typeface="Times New Roman"/>
            </a:endParaRPr>
          </a:p>
          <a:p>
            <a:pPr marL="12700" marR="8890" indent="697230">
              <a:lnSpc>
                <a:spcPct val="143600"/>
              </a:lnSpc>
              <a:buFont typeface="Times New Roman"/>
              <a:buAutoNum type="arabicPeriod" startAt="3"/>
              <a:tabLst>
                <a:tab pos="709930" algn="l"/>
              </a:tabLst>
            </a:pPr>
            <a:r>
              <a:rPr dirty="0" sz="1400">
                <a:latin typeface="Times New Roman"/>
                <a:cs typeface="Times New Roman"/>
              </a:rPr>
              <a:t>Підготуйте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презентації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такими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темами: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«Українська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гостинність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 spc="-50">
                <a:latin typeface="Times New Roman"/>
                <a:cs typeface="Times New Roman"/>
              </a:rPr>
              <a:t>і </a:t>
            </a:r>
            <a:r>
              <a:rPr dirty="0" sz="1400">
                <a:latin typeface="Times New Roman"/>
                <a:cs typeface="Times New Roman"/>
              </a:rPr>
              <a:t>традиції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мовленнєвого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етикету",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"Культура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спілкування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соцмережах".</a:t>
            </a:r>
            <a:endParaRPr sz="1400">
              <a:latin typeface="Times New Roman"/>
              <a:cs typeface="Times New Roman"/>
            </a:endParaRPr>
          </a:p>
          <a:p>
            <a:pPr marL="12700" marR="5080" indent="671195">
              <a:lnSpc>
                <a:spcPct val="143600"/>
              </a:lnSpc>
              <a:spcBef>
                <a:spcPts val="10"/>
              </a:spcBef>
              <a:buFont typeface="Times New Roman"/>
              <a:buAutoNum type="arabicPeriod" startAt="3"/>
              <a:tabLst>
                <a:tab pos="683895" algn="l"/>
              </a:tabLst>
            </a:pPr>
            <a:r>
              <a:rPr dirty="0" sz="1400">
                <a:latin typeface="Times New Roman"/>
                <a:cs typeface="Times New Roman"/>
              </a:rPr>
              <a:t>Підготуйтеся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пояснювального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диктанту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теми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«Правопис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складних прикметників».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5971412"/>
            <a:ext cx="6416675" cy="3249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1996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ЗАНЯТТЯ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№10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Times New Roman"/>
                <a:cs typeface="Times New Roman"/>
              </a:rPr>
              <a:t>Перевірка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домашнього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 marR="5715" indent="559435">
              <a:lnSpc>
                <a:spcPct val="143600"/>
              </a:lnSpc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39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40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40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40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заняття</a:t>
            </a:r>
            <a:r>
              <a:rPr dirty="0" sz="1400" spc="39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643890" marR="4203700">
              <a:lnSpc>
                <a:spcPts val="2430"/>
              </a:lnSpc>
              <a:spcBef>
                <a:spcPts val="185"/>
              </a:spcBef>
            </a:pPr>
            <a:r>
              <a:rPr dirty="0" sz="1400" b="1" i="1">
                <a:latin typeface="Times New Roman"/>
                <a:cs typeface="Times New Roman"/>
              </a:rPr>
              <a:t>Письмове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завдання.</a:t>
            </a:r>
            <a:r>
              <a:rPr dirty="0" sz="1400" spc="-10" b="1" i="1">
                <a:latin typeface="Times New Roman"/>
                <a:cs typeface="Times New Roman"/>
              </a:rPr>
              <a:t> Презентації.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indent="898525">
              <a:lnSpc>
                <a:spcPct val="1436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37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</a:t>
            </a:r>
            <a:r>
              <a:rPr dirty="0" sz="1400" i="1">
                <a:latin typeface="Times New Roman"/>
                <a:cs typeface="Times New Roman"/>
              </a:rPr>
              <a:t>.</a:t>
            </a:r>
            <a:r>
              <a:rPr dirty="0" sz="1400" spc="3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Пояснювальний</a:t>
            </a:r>
            <a:r>
              <a:rPr dirty="0" sz="1400" spc="38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диктант</a:t>
            </a:r>
            <a:r>
              <a:rPr dirty="0" sz="1400" spc="3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(розкрийте</a:t>
            </a:r>
            <a:r>
              <a:rPr dirty="0" sz="1400" spc="3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дужки,</a:t>
            </a:r>
            <a:r>
              <a:rPr dirty="0" sz="1400" spc="37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напишіть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разом,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окремо,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через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дефіс,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написання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пояснити).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Виконайте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граматичні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завдання.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 i="1">
                <a:latin typeface="Times New Roman"/>
                <a:cs typeface="Times New Roman"/>
              </a:rPr>
              <a:t>а)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розкриваючи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дужки,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запишіть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складні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разом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або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через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дефіс: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720102"/>
            <a:ext cx="824230" cy="66572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1379" y="5534138"/>
            <a:ext cx="685800" cy="67870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6675" cy="8785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8255" indent="449580">
              <a:lnSpc>
                <a:spcPct val="144000"/>
              </a:lnSpc>
              <a:spcBef>
                <a:spcPts val="105"/>
              </a:spcBef>
              <a:tabLst>
                <a:tab pos="2009775" algn="l"/>
                <a:tab pos="3627754" algn="l"/>
                <a:tab pos="5362575" algn="l"/>
              </a:tabLst>
            </a:pPr>
            <a:r>
              <a:rPr dirty="0" sz="1400" spc="-10">
                <a:latin typeface="Times New Roman"/>
                <a:cs typeface="Times New Roman"/>
              </a:rPr>
              <a:t>(ново)будова,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(біло)сніжний,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(жовто)гарячий,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(світло)сірий, </a:t>
            </a:r>
            <a:r>
              <a:rPr dirty="0" sz="1400">
                <a:latin typeface="Times New Roman"/>
                <a:cs typeface="Times New Roman"/>
              </a:rPr>
              <a:t>(жовто)блакитний,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(одно)денний,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(всесвітньо)відомий,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хитро(мудрий),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(пів)години, </a:t>
            </a:r>
            <a:r>
              <a:rPr dirty="0" sz="1400">
                <a:latin typeface="Times New Roman"/>
                <a:cs typeface="Times New Roman"/>
              </a:rPr>
              <a:t>(пів)року,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(пів)фінал,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(пів)апельсина,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(пів)Києва,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(напів)легкий;</a:t>
            </a: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  <a:spcBef>
                <a:spcPts val="730"/>
              </a:spcBef>
            </a:pPr>
            <a:r>
              <a:rPr dirty="0" sz="1400" i="1">
                <a:latin typeface="Times New Roman"/>
                <a:cs typeface="Times New Roman"/>
              </a:rPr>
              <a:t>б)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складіть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речення,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яких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подані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були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омонімами:</a:t>
            </a: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лава,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бал,</a:t>
            </a:r>
            <a:r>
              <a:rPr dirty="0" sz="1400" spc="-20">
                <a:latin typeface="Times New Roman"/>
                <a:cs typeface="Times New Roman"/>
              </a:rPr>
              <a:t> стан;</a:t>
            </a:r>
            <a:endParaRPr sz="1400">
              <a:latin typeface="Times New Roman"/>
              <a:cs typeface="Times New Roman"/>
            </a:endParaRPr>
          </a:p>
          <a:p>
            <a:pPr marL="781685" indent="-227965">
              <a:lnSpc>
                <a:spcPct val="100000"/>
              </a:lnSpc>
              <a:spcBef>
                <a:spcPts val="87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78168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Перекладіть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українською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мовою:</a:t>
            </a:r>
            <a:endParaRPr sz="1400">
              <a:latin typeface="Times New Roman"/>
              <a:cs typeface="Times New Roman"/>
            </a:endParaRPr>
          </a:p>
          <a:p>
            <a:pPr marL="12700" marR="8890" indent="449580">
              <a:lnSpc>
                <a:spcPct val="143600"/>
              </a:lnSpc>
              <a:tabLst>
                <a:tab pos="883285" algn="l"/>
                <a:tab pos="1955800" algn="l"/>
                <a:tab pos="2916555" algn="l"/>
                <a:tab pos="3188970" algn="l"/>
                <a:tab pos="3997325" algn="l"/>
                <a:tab pos="4924425" algn="l"/>
                <a:tab pos="5979795" algn="l"/>
              </a:tabLst>
            </a:pPr>
            <a:r>
              <a:rPr dirty="0" sz="1400">
                <a:latin typeface="Times New Roman"/>
                <a:cs typeface="Times New Roman"/>
              </a:rPr>
              <a:t>Переутомление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перетренированность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наступают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лишь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тогда,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когда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 spc="-50">
                <a:latin typeface="Times New Roman"/>
                <a:cs typeface="Times New Roman"/>
              </a:rPr>
              <a:t>к </a:t>
            </a:r>
            <a:r>
              <a:rPr dirty="0" sz="1400" spc="-10">
                <a:latin typeface="Times New Roman"/>
                <a:cs typeface="Times New Roman"/>
              </a:rPr>
              <a:t>занятиям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физической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культурой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спортом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относятся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несерьезно,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когда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400" spc="-10">
                <a:latin typeface="Times New Roman"/>
                <a:cs typeface="Times New Roman"/>
              </a:rPr>
              <a:t>пренебрегают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разумными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советами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тренера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обязательным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врачебным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контролем.</a:t>
            </a:r>
            <a:endParaRPr sz="1400">
              <a:latin typeface="Times New Roman"/>
              <a:cs typeface="Times New Roman"/>
            </a:endParaRPr>
          </a:p>
          <a:p>
            <a:pPr lvl="1" marL="12700" marR="5080" indent="898525">
              <a:lnSpc>
                <a:spcPct val="143600"/>
              </a:lnSpc>
              <a:spcBef>
                <a:spcPts val="14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204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i="1">
                <a:latin typeface="Times New Roman"/>
                <a:cs typeface="Times New Roman"/>
              </a:rPr>
              <a:t>Складіть</a:t>
            </a:r>
            <a:r>
              <a:rPr dirty="0" sz="1400" spc="2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діалоги</a:t>
            </a:r>
            <a:r>
              <a:rPr dirty="0" sz="1400" spc="2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«прохання</a:t>
            </a:r>
            <a:r>
              <a:rPr dirty="0" sz="1400" spc="2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–</a:t>
            </a:r>
            <a:r>
              <a:rPr dirty="0" sz="1400" spc="2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відмова»</a:t>
            </a:r>
            <a:r>
              <a:rPr dirty="0" sz="1400" spc="2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2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запропонованих</a:t>
            </a:r>
            <a:r>
              <a:rPr dirty="0" sz="1400" spc="-10" i="1">
                <a:latin typeface="Times New Roman"/>
                <a:cs typeface="Times New Roman"/>
              </a:rPr>
              <a:t> ситуаціях:</a:t>
            </a:r>
            <a:endParaRPr sz="1400">
              <a:latin typeface="Times New Roman"/>
              <a:cs typeface="Times New Roman"/>
            </a:endParaRPr>
          </a:p>
          <a:p>
            <a:pPr marL="12700" marR="8255" indent="899160">
              <a:lnSpc>
                <a:spcPct val="143600"/>
              </a:lnSpc>
              <a:buFont typeface="Wingdings"/>
              <a:buChar char=""/>
              <a:tabLst>
                <a:tab pos="911860" algn="l"/>
                <a:tab pos="1336675" algn="l"/>
                <a:tab pos="1800860" algn="l"/>
                <a:tab pos="2157095" algn="l"/>
                <a:tab pos="2724150" algn="l"/>
                <a:tab pos="3026410" algn="l"/>
                <a:tab pos="3796029" algn="l"/>
                <a:tab pos="4331970" algn="l"/>
                <a:tab pos="4735195" algn="l"/>
                <a:tab pos="5245735" algn="l"/>
                <a:tab pos="6082030" algn="l"/>
              </a:tabLst>
            </a:pPr>
            <a:r>
              <a:rPr dirty="0" sz="1400" spc="-25">
                <a:latin typeface="Times New Roman"/>
                <a:cs typeface="Times New Roman"/>
              </a:rPr>
              <a:t>Дай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мені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цю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книгу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на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тиждень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(вона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вам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дуже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потрібна,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щоб </a:t>
            </a:r>
            <a:r>
              <a:rPr dirty="0" sz="1400">
                <a:latin typeface="Times New Roman"/>
                <a:cs typeface="Times New Roman"/>
              </a:rPr>
              <a:t>підготуватись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іспиту,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який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вас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післязавтра);</a:t>
            </a:r>
            <a:endParaRPr sz="1400">
              <a:latin typeface="Times New Roman"/>
              <a:cs typeface="Times New Roman"/>
            </a:endParaRPr>
          </a:p>
          <a:p>
            <a:pPr marL="911860" indent="-449580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Приходь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мене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день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народження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(вас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вже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запросили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інше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місце);</a:t>
            </a:r>
            <a:endParaRPr sz="1400">
              <a:latin typeface="Times New Roman"/>
              <a:cs typeface="Times New Roman"/>
            </a:endParaRPr>
          </a:p>
          <a:p>
            <a:pPr marL="12700" marR="9525" indent="899160">
              <a:lnSpc>
                <a:spcPct val="110000"/>
              </a:lnSpc>
              <a:spcBef>
                <a:spcPts val="575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Позич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мені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змагання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своє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спорядження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(той,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хто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просить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дуже </a:t>
            </a:r>
            <a:r>
              <a:rPr dirty="0" sz="1400">
                <a:latin typeface="Times New Roman"/>
                <a:cs typeface="Times New Roman"/>
              </a:rPr>
              <a:t>неохайний,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може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зіпсувати,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невчасно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повернути);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  <a:buFont typeface="Wingdings"/>
              <a:buChar char=""/>
            </a:pPr>
            <a:endParaRPr sz="1400">
              <a:latin typeface="Times New Roman"/>
              <a:cs typeface="Times New Roman"/>
            </a:endParaRPr>
          </a:p>
          <a:p>
            <a:pPr lvl="1" marL="1002665" indent="-270510">
              <a:lnSpc>
                <a:spcPct val="1000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0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1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речення,</a:t>
            </a:r>
            <a:r>
              <a:rPr dirty="0" sz="1400" spc="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виправивши</a:t>
            </a:r>
            <a:r>
              <a:rPr dirty="0" sz="1400" spc="10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граматичні</a:t>
            </a:r>
            <a:r>
              <a:rPr dirty="0" sz="1400" spc="10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10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лексичні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400" spc="-10" i="1">
                <a:latin typeface="Times New Roman"/>
                <a:cs typeface="Times New Roman"/>
              </a:rPr>
              <a:t>помилки.</a:t>
            </a:r>
            <a:endParaRPr sz="1400">
              <a:latin typeface="Times New Roman"/>
              <a:cs typeface="Times New Roman"/>
            </a:endParaRPr>
          </a:p>
          <a:p>
            <a:pPr algn="just" marL="12700" marR="8255" indent="45720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Мій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брат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являється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студентом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тренерського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факультета.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Хоч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моя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любима </a:t>
            </a:r>
            <a:r>
              <a:rPr dirty="0" sz="1400">
                <a:latin typeface="Times New Roman"/>
                <a:cs typeface="Times New Roman"/>
              </a:rPr>
              <a:t>команда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здобула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ще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три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очка,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виходу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фінал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їй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вистачило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всього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двох </a:t>
            </a:r>
            <a:r>
              <a:rPr dirty="0" sz="1400">
                <a:latin typeface="Times New Roman"/>
                <a:cs typeface="Times New Roman"/>
              </a:rPr>
              <a:t>очків.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Святкували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п'ятидесятиріччя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ведучого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спеціаліста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цій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області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науки</a:t>
            </a:r>
            <a:endParaRPr sz="1400">
              <a:latin typeface="Times New Roman"/>
              <a:cs typeface="Times New Roman"/>
            </a:endParaRPr>
          </a:p>
          <a:p>
            <a:pPr algn="just" marL="12700" marR="6985">
              <a:lnSpc>
                <a:spcPct val="1435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професора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Петра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Іванченко.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Українські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спортсмени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приймали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участь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зимових </a:t>
            </a:r>
            <a:r>
              <a:rPr dirty="0" sz="1400">
                <a:latin typeface="Times New Roman"/>
                <a:cs typeface="Times New Roman"/>
              </a:rPr>
              <a:t>Олімпійських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іграх.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Пролунала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команда: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«Всім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місцям!».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свого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тренера </a:t>
            </a:r>
            <a:r>
              <a:rPr dirty="0" sz="1400">
                <a:latin typeface="Times New Roman"/>
                <a:cs typeface="Times New Roman"/>
              </a:rPr>
              <a:t>спортсмени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відносились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повагою,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усьому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наслідували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йому.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Самий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хороший </a:t>
            </a:r>
            <a:r>
              <a:rPr dirty="0" sz="1400">
                <a:latin typeface="Times New Roman"/>
                <a:cs typeface="Times New Roman"/>
              </a:rPr>
              <a:t>тенісний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корт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міста.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Слідуюча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зупинка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площа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Івана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Франко.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рахую,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ти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не </a:t>
            </a:r>
            <a:r>
              <a:rPr dirty="0" sz="1400">
                <a:latin typeface="Times New Roman"/>
                <a:cs typeface="Times New Roman"/>
              </a:rPr>
              <a:t>прав.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вже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підписалися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спортивну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пресу?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Студенти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здали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останній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екзамен. </a:t>
            </a:r>
            <a:r>
              <a:rPr dirty="0" sz="1400">
                <a:latin typeface="Times New Roman"/>
                <a:cs typeface="Times New Roman"/>
              </a:rPr>
              <a:t>Пан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Микола,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яку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футбольну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команду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болієте?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Кінець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кінцем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репортаж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був </a:t>
            </a:r>
            <a:r>
              <a:rPr dirty="0" sz="1400">
                <a:latin typeface="Times New Roman"/>
                <a:cs typeface="Times New Roman"/>
              </a:rPr>
              <a:t>написан.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Дорікати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друзів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команді</a:t>
            </a:r>
            <a:r>
              <a:rPr dirty="0" sz="1600" spc="-10" i="1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1491741"/>
            <a:ext cx="6413500" cy="3458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55344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639445" indent="-177165">
              <a:lnSpc>
                <a:spcPct val="100000"/>
              </a:lnSpc>
              <a:spcBef>
                <a:spcPts val="1335"/>
              </a:spcBef>
              <a:buAutoNum type="arabicPeriod"/>
              <a:tabLst>
                <a:tab pos="6394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Підготуйте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доповіді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на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запропоновані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spc="-20" b="1" i="1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 lvl="1" marL="911225" indent="-220345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911225" algn="l"/>
              </a:tabLst>
            </a:pPr>
            <a:r>
              <a:rPr dirty="0" sz="1400">
                <a:latin typeface="Times New Roman"/>
                <a:cs typeface="Times New Roman"/>
              </a:rPr>
              <a:t>Публічний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виступ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важливій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засіб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комунікації.</a:t>
            </a:r>
            <a:endParaRPr sz="1400">
              <a:latin typeface="Times New Roman"/>
              <a:cs typeface="Times New Roman"/>
            </a:endParaRPr>
          </a:p>
          <a:p>
            <a:pPr lvl="1" marL="911225" indent="-220345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911225" algn="l"/>
              </a:tabLst>
            </a:pPr>
            <a:r>
              <a:rPr dirty="0" sz="1400">
                <a:latin typeface="Times New Roman"/>
                <a:cs typeface="Times New Roman"/>
              </a:rPr>
              <a:t>Мистецтво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аргументації.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Техніка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тактика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аргументування.</a:t>
            </a:r>
            <a:endParaRPr sz="1400">
              <a:latin typeface="Times New Roman"/>
              <a:cs typeface="Times New Roman"/>
            </a:endParaRPr>
          </a:p>
          <a:p>
            <a:pPr lvl="1" marL="911225" indent="-22034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911225" algn="l"/>
              </a:tabLst>
            </a:pPr>
            <a:r>
              <a:rPr dirty="0" sz="1400">
                <a:latin typeface="Times New Roman"/>
                <a:cs typeface="Times New Roman"/>
              </a:rPr>
              <a:t>Мовні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засоби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переконування.</a:t>
            </a:r>
            <a:endParaRPr sz="1400">
              <a:latin typeface="Times New Roman"/>
              <a:cs typeface="Times New Roman"/>
            </a:endParaRPr>
          </a:p>
          <a:p>
            <a:pPr lvl="1" marL="911225" indent="-220345">
              <a:lnSpc>
                <a:spcPct val="100000"/>
              </a:lnSpc>
              <a:spcBef>
                <a:spcPts val="740"/>
              </a:spcBef>
              <a:buFont typeface="Wingdings"/>
              <a:buChar char=""/>
              <a:tabLst>
                <a:tab pos="911225" algn="l"/>
              </a:tabLst>
            </a:pPr>
            <a:r>
              <a:rPr dirty="0" sz="1400">
                <a:latin typeface="Times New Roman"/>
                <a:cs typeface="Times New Roman"/>
              </a:rPr>
              <a:t>Комунікативні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вимоги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мовної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поведінки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час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публічного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виступу.</a:t>
            </a:r>
            <a:endParaRPr sz="1400">
              <a:latin typeface="Times New Roman"/>
              <a:cs typeface="Times New Roman"/>
            </a:endParaRPr>
          </a:p>
          <a:p>
            <a:pPr lvl="1" marL="911225" indent="-22034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911225" algn="l"/>
              </a:tabLst>
            </a:pPr>
            <a:r>
              <a:rPr dirty="0" sz="1400">
                <a:latin typeface="Times New Roman"/>
                <a:cs typeface="Times New Roman"/>
              </a:rPr>
              <a:t>Види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публічного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мовлення.</a:t>
            </a:r>
            <a:endParaRPr sz="1400">
              <a:latin typeface="Times New Roman"/>
              <a:cs typeface="Times New Roman"/>
            </a:endParaRPr>
          </a:p>
          <a:p>
            <a:pPr lvl="1" marL="911225" indent="-220345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911225" algn="l"/>
              </a:tabLst>
            </a:pPr>
            <a:r>
              <a:rPr dirty="0" sz="1400">
                <a:latin typeface="Times New Roman"/>
                <a:cs typeface="Times New Roman"/>
              </a:rPr>
              <a:t>Презентація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різновид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публічного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мовлення.</a:t>
            </a:r>
            <a:endParaRPr sz="1400">
              <a:latin typeface="Times New Roman"/>
              <a:cs typeface="Times New Roman"/>
            </a:endParaRPr>
          </a:p>
          <a:p>
            <a:pPr lvl="1" marL="911225" indent="-22034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911225" algn="l"/>
              </a:tabLst>
            </a:pP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сприймання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публічного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виступу.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запитань.</a:t>
            </a:r>
            <a:endParaRPr sz="1400">
              <a:latin typeface="Times New Roman"/>
              <a:cs typeface="Times New Roman"/>
            </a:endParaRPr>
          </a:p>
          <a:p>
            <a:pPr marL="12700" marR="5080" indent="643255">
              <a:lnSpc>
                <a:spcPct val="143600"/>
              </a:lnSpc>
              <a:buAutoNum type="arabicPeriod"/>
              <a:tabLst>
                <a:tab pos="65595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Підготуйте</a:t>
            </a:r>
            <a:r>
              <a:rPr dirty="0" sz="1400" spc="85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вітальну</a:t>
            </a:r>
            <a:r>
              <a:rPr dirty="0" sz="1400" spc="10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промову</a:t>
            </a:r>
            <a:r>
              <a:rPr dirty="0" sz="1400" spc="11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</a:t>
            </a:r>
            <a:r>
              <a:rPr dirty="0" sz="1400" spc="9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однокурсників</a:t>
            </a:r>
            <a:r>
              <a:rPr dirty="0" sz="1400" spc="9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</a:t>
            </a:r>
            <a:r>
              <a:rPr dirty="0" sz="1400" spc="10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нагоди</a:t>
            </a:r>
            <a:r>
              <a:rPr dirty="0" sz="1400" spc="9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Дня</a:t>
            </a:r>
            <a:r>
              <a:rPr dirty="0" sz="1400" spc="8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фізичної</a:t>
            </a:r>
            <a:r>
              <a:rPr dirty="0" sz="1400" spc="-1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культури</a:t>
            </a:r>
            <a:r>
              <a:rPr dirty="0" sz="1400" spc="-1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та</a:t>
            </a:r>
            <a:r>
              <a:rPr dirty="0" sz="1400" spc="-10" b="1" i="1">
                <a:latin typeface="Times New Roman"/>
                <a:cs typeface="Times New Roman"/>
              </a:rPr>
              <a:t> спорту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5539206"/>
            <a:ext cx="6417945" cy="433895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462280">
              <a:lnSpc>
                <a:spcPct val="100000"/>
              </a:lnSpc>
              <a:spcBef>
                <a:spcPts val="830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marL="12700" marR="6350" indent="597535">
              <a:lnSpc>
                <a:spcPct val="143600"/>
              </a:lnSpc>
              <a:buAutoNum type="arabicPeriod"/>
              <a:tabLst>
                <a:tab pos="610235" algn="l"/>
                <a:tab pos="642620" algn="l"/>
                <a:tab pos="848994" algn="l"/>
                <a:tab pos="1211580" algn="l"/>
                <a:tab pos="1606550" algn="l"/>
                <a:tab pos="2685415" algn="l"/>
                <a:tab pos="3235960" algn="l"/>
                <a:tab pos="3475990" algn="l"/>
                <a:tab pos="4040504" algn="l"/>
                <a:tab pos="4352925" algn="l"/>
                <a:tab pos="5593080" algn="l"/>
              </a:tabLst>
            </a:pPr>
            <a:r>
              <a:rPr dirty="0" sz="1400">
                <a:latin typeface="Times New Roman"/>
                <a:cs typeface="Times New Roman"/>
              </a:rPr>
              <a:t>	Мацько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І.,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Кравець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фахової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мови: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Навч. посіб.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К.: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ВЦ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«Академія»,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2007.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40-</a:t>
            </a:r>
            <a:r>
              <a:rPr dirty="0" sz="1400" spc="-25">
                <a:latin typeface="Times New Roman"/>
                <a:cs typeface="Times New Roman"/>
              </a:rPr>
              <a:t>74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С.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(Альмаматер).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ISBNULR:</a:t>
            </a:r>
            <a:endParaRPr sz="1400">
              <a:latin typeface="Times New Roman"/>
              <a:cs typeface="Times New Roman"/>
            </a:endParaRPr>
          </a:p>
          <a:p>
            <a:pPr marL="12700" marR="17145">
              <a:lnSpc>
                <a:spcPct val="143600"/>
              </a:lnSpc>
              <a:spcBef>
                <a:spcPts val="10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http://univer.nuczu.edu.ua/tmp_metod/3685/kul%27tura_ukrains%27kogo_fahovogo_mo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vlennya.pdf</a:t>
            </a:r>
            <a:r>
              <a:rPr dirty="0" u="none" sz="1400" spc="-6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5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09.02.2023)</a:t>
            </a:r>
            <a:endParaRPr sz="1400">
              <a:latin typeface="Times New Roman"/>
              <a:cs typeface="Times New Roman"/>
            </a:endParaRPr>
          </a:p>
          <a:p>
            <a:pPr marL="642620" indent="-180340">
              <a:lnSpc>
                <a:spcPct val="100000"/>
              </a:lnSpc>
              <a:spcBef>
                <a:spcPts val="735"/>
              </a:spcBef>
              <a:buAutoNum type="arabicPeriod" startAt="2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Рибалко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І.В.,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Ткач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Л.М.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Особливості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перекладу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наукових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текстів: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Навч.</a:t>
            </a:r>
            <a:endParaRPr sz="1400">
              <a:latin typeface="Times New Roman"/>
              <a:cs typeface="Times New Roman"/>
            </a:endParaRPr>
          </a:p>
          <a:p>
            <a:pPr marL="12700" marR="59690">
              <a:lnSpc>
                <a:spcPct val="144700"/>
              </a:lnSpc>
              <a:spcBef>
                <a:spcPts val="75"/>
              </a:spcBef>
            </a:pPr>
            <a:r>
              <a:rPr dirty="0" sz="1400">
                <a:latin typeface="Times New Roman"/>
                <a:cs typeface="Times New Roman"/>
              </a:rPr>
              <a:t>посібник.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Дніпропетровськ: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НМетАУ,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2013.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Symbol"/>
                <a:cs typeface="Symbol"/>
              </a:rPr>
              <a:t>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52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с. </a:t>
            </a:r>
            <a:r>
              <a:rPr dirty="0" sz="1400" spc="-10">
                <a:latin typeface="Times New Roman"/>
                <a:cs typeface="Times New Roman"/>
              </a:rPr>
              <a:t>ULR: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https://www.google.com/url?sa=t&amp;rct=j&amp;q=&amp;esrc=s&amp;source=web&amp;cd=&amp;ved=2ah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UKEwiuk8ntoYb7AhWQlIsKHSlSDy8QFnoECCsQAQ&amp;url=https%3A%2F%2Fnmeta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u.edu.ua%2Ffile%2Fribalko_osoblivosti_perekladu.doc&amp;usg=AOvVaw3bMDehfwGSS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OPgkVOQ7ItF</a:t>
            </a:r>
            <a:r>
              <a:rPr dirty="0" u="none" sz="1400" spc="-4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29.10.2022)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629920">
              <a:lnSpc>
                <a:spcPct val="143600"/>
              </a:lnSpc>
              <a:spcBef>
                <a:spcPts val="10"/>
              </a:spcBef>
              <a:buAutoNum type="arabicPeriod" startAt="3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Сучасна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мова: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Підручник/</a:t>
            </a:r>
            <a:r>
              <a:rPr dirty="0" sz="1400" spc="2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Д.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Пономарів,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В.В.Різун, </a:t>
            </a:r>
            <a:r>
              <a:rPr dirty="0" sz="1400">
                <a:latin typeface="Times New Roman"/>
                <a:cs typeface="Times New Roman"/>
              </a:rPr>
              <a:t>Л.Ю.Шевченко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ін.;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ред.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О.Д.Пономарева.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Либідь,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1997.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400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sz="1400" spc="-10">
                <a:latin typeface="Times New Roman"/>
                <a:cs typeface="Times New Roman"/>
                <a:hlinkClick r:id="rId4"/>
              </a:rPr>
              <a:t>http://194.44.152.155/elib/local/sk605277.pdf(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4"/>
              </a:rPr>
              <a:t>дата</a:t>
            </a:r>
            <a:r>
              <a:rPr dirty="0" u="sng" sz="1400" spc="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4"/>
              </a:rPr>
              <a:t>звернення: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16.10.2022)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605" y="1016139"/>
            <a:ext cx="824230" cy="66572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3025">
              <a:lnSpc>
                <a:spcPts val="1150"/>
              </a:lnSpc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94435"/>
            <a:ext cx="6392545" cy="8263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493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Times New Roman"/>
                <a:cs typeface="Times New Roman"/>
              </a:rPr>
              <a:t>ЗМІСТ</a:t>
            </a:r>
            <a:endParaRPr sz="1600">
              <a:latin typeface="Times New Roman"/>
              <a:cs typeface="Times New Roman"/>
            </a:endParaRPr>
          </a:p>
          <a:p>
            <a:pPr marL="12700" marR="409575">
              <a:lnSpc>
                <a:spcPct val="110000"/>
              </a:lnSpc>
              <a:spcBef>
                <a:spcPts val="1060"/>
              </a:spcBef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1.</a:t>
            </a:r>
            <a:r>
              <a:rPr dirty="0" sz="1300" spc="-10" b="1">
                <a:latin typeface="Times New Roman"/>
                <a:cs typeface="Times New Roman"/>
              </a:rPr>
              <a:t> </a:t>
            </a:r>
            <a:r>
              <a:rPr dirty="0" sz="1300" spc="-20">
                <a:latin typeface="Times New Roman"/>
                <a:cs typeface="Times New Roman"/>
              </a:rPr>
              <a:t>НОРМАТИВНО-</a:t>
            </a:r>
            <a:r>
              <a:rPr dirty="0" sz="1300">
                <a:latin typeface="Times New Roman"/>
                <a:cs typeface="Times New Roman"/>
              </a:rPr>
              <a:t>СТИЛЬОВІ</a:t>
            </a:r>
            <a:r>
              <a:rPr dirty="0" sz="1300" spc="28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ОСНОВИ</a:t>
            </a:r>
            <a:r>
              <a:rPr dirty="0" sz="1300" spc="28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ПРОФЕСІЙНОГО</a:t>
            </a:r>
            <a:r>
              <a:rPr dirty="0" sz="1300" spc="29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МОВЛЕННЯ. </a:t>
            </a:r>
            <a:r>
              <a:rPr dirty="0" sz="1300">
                <a:latin typeface="Times New Roman"/>
                <a:cs typeface="Times New Roman"/>
              </a:rPr>
              <a:t>ДЕРЖАВНА</a:t>
            </a:r>
            <a:r>
              <a:rPr dirty="0" sz="1300" spc="29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МОВА</a:t>
            </a:r>
            <a:r>
              <a:rPr dirty="0" sz="1300" spc="30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—</a:t>
            </a:r>
            <a:r>
              <a:rPr dirty="0" sz="1300" spc="28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МОВА</a:t>
            </a:r>
            <a:r>
              <a:rPr dirty="0" sz="1300" spc="28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ПРОФЕСІЙНОГО</a:t>
            </a:r>
            <a:r>
              <a:rPr dirty="0" sz="1300" spc="28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СПІЛКУВАННЯ.</a:t>
            </a:r>
            <a:endParaRPr sz="1300">
              <a:latin typeface="Times New Roman"/>
              <a:cs typeface="Times New Roman"/>
            </a:endParaRPr>
          </a:p>
          <a:p>
            <a:pPr marL="733425">
              <a:lnSpc>
                <a:spcPct val="100000"/>
              </a:lnSpc>
              <a:spcBef>
                <a:spcPts val="165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8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№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1..............................................................................................5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3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2.</a:t>
            </a:r>
            <a:r>
              <a:rPr dirty="0" sz="1300" spc="-20" b="1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ОСНОВИ</a:t>
            </a:r>
            <a:r>
              <a:rPr dirty="0" sz="1300" spc="2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КУЛЬТУРИ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УКРАЇНСЬКОЇ</a:t>
            </a:r>
            <a:r>
              <a:rPr dirty="0" sz="1300" spc="27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МОВИ.</a:t>
            </a:r>
            <a:endParaRPr sz="1300">
              <a:latin typeface="Times New Roman"/>
              <a:cs typeface="Times New Roman"/>
            </a:endParaRPr>
          </a:p>
          <a:p>
            <a:pPr marL="733425">
              <a:lnSpc>
                <a:spcPct val="100000"/>
              </a:lnSpc>
              <a:spcBef>
                <a:spcPts val="160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№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2............................................................................................11</a:t>
            </a:r>
            <a:endParaRPr sz="1300">
              <a:latin typeface="Times New Roman"/>
              <a:cs typeface="Times New Roman"/>
            </a:endParaRPr>
          </a:p>
          <a:p>
            <a:pPr marL="733425">
              <a:lnSpc>
                <a:spcPct val="100000"/>
              </a:lnSpc>
              <a:spcBef>
                <a:spcPts val="155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№3.............................................................................................13</a:t>
            </a:r>
            <a:endParaRPr sz="1300">
              <a:latin typeface="Times New Roman"/>
              <a:cs typeface="Times New Roman"/>
            </a:endParaRPr>
          </a:p>
          <a:p>
            <a:pPr marL="12700" marR="1050925">
              <a:lnSpc>
                <a:spcPct val="110000"/>
              </a:lnSpc>
              <a:spcBef>
                <a:spcPts val="10"/>
              </a:spcBef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3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3</a:t>
            </a:r>
            <a:r>
              <a:rPr dirty="0" sz="1300">
                <a:latin typeface="Times New Roman"/>
                <a:cs typeface="Times New Roman"/>
              </a:rPr>
              <a:t>.СТИЛІ</a:t>
            </a:r>
            <a:r>
              <a:rPr dirty="0" sz="1300" spc="26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СУЧАСНОЇ</a:t>
            </a:r>
            <a:r>
              <a:rPr dirty="0" sz="1300" spc="27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УКРАЇНСЬКОЇ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ЛІТЕРАТУРНОЇ</a:t>
            </a:r>
            <a:r>
              <a:rPr dirty="0" sz="1300" spc="27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МОВИ</a:t>
            </a:r>
            <a:r>
              <a:rPr dirty="0" sz="1300" spc="260">
                <a:latin typeface="Times New Roman"/>
                <a:cs typeface="Times New Roman"/>
              </a:rPr>
              <a:t> </a:t>
            </a:r>
            <a:r>
              <a:rPr dirty="0" sz="1300" spc="-50">
                <a:latin typeface="Times New Roman"/>
                <a:cs typeface="Times New Roman"/>
              </a:rPr>
              <a:t>У </a:t>
            </a:r>
            <a:r>
              <a:rPr dirty="0" sz="1300">
                <a:latin typeface="Times New Roman"/>
                <a:cs typeface="Times New Roman"/>
              </a:rPr>
              <a:t>ПРОФЕСІЙНОМУ</a:t>
            </a:r>
            <a:r>
              <a:rPr dirty="0" sz="1300" spc="20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СПІЛКУВАННІ</a:t>
            </a:r>
            <a:endParaRPr sz="13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155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-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№4..............................................................................................17</a:t>
            </a:r>
            <a:endParaRPr sz="1300">
              <a:latin typeface="Times New Roman"/>
              <a:cs typeface="Times New Roman"/>
            </a:endParaRPr>
          </a:p>
          <a:p>
            <a:pPr marL="732155" marR="6350" indent="-720090">
              <a:lnSpc>
                <a:spcPts val="1730"/>
              </a:lnSpc>
              <a:spcBef>
                <a:spcPts val="75"/>
              </a:spcBef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3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4.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УКРАЇНСЬКА</a:t>
            </a:r>
            <a:r>
              <a:rPr dirty="0" sz="1300" spc="-3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ТЕРМІНОЛОГІЯ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У</a:t>
            </a:r>
            <a:r>
              <a:rPr dirty="0" sz="1300" spc="-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ПРОФЕСІЙНОМУ</a:t>
            </a:r>
            <a:r>
              <a:rPr dirty="0" sz="1300" spc="27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СПІЛКУВАННІ </a:t>
            </a: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7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№5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............................................................................................22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5.</a:t>
            </a:r>
            <a:r>
              <a:rPr dirty="0" sz="1300" spc="-15" b="1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НАУКОВИЙ</a:t>
            </a:r>
            <a:r>
              <a:rPr dirty="0" sz="1300" spc="28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СТИЛЬ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І</a:t>
            </a:r>
            <a:r>
              <a:rPr dirty="0" sz="1300" spc="28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ЙОГО</a:t>
            </a:r>
            <a:r>
              <a:rPr dirty="0" sz="1300" spc="29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ЗАСОБИ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У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ПРОФЕСІЙНОМУ</a:t>
            </a:r>
            <a:endParaRPr sz="13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155"/>
              </a:spcBef>
            </a:pPr>
            <a:r>
              <a:rPr dirty="0" sz="1300" spc="-10">
                <a:latin typeface="Times New Roman"/>
                <a:cs typeface="Times New Roman"/>
              </a:rPr>
              <a:t>СПІЛКУВАННІ</a:t>
            </a:r>
            <a:endParaRPr sz="13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170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№6.............................................................................................27</a:t>
            </a:r>
            <a:endParaRPr sz="1300">
              <a:latin typeface="Times New Roman"/>
              <a:cs typeface="Times New Roman"/>
            </a:endParaRPr>
          </a:p>
          <a:p>
            <a:pPr marL="732155" marR="6350" indent="-720090">
              <a:lnSpc>
                <a:spcPct val="110000"/>
              </a:lnSpc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3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6.</a:t>
            </a:r>
            <a:r>
              <a:rPr dirty="0" sz="1300" spc="-20" b="1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ПРОБЛЕМИ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ПЕРЕКЛАДУ</a:t>
            </a:r>
            <a:r>
              <a:rPr dirty="0" sz="1300" spc="27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І</a:t>
            </a:r>
            <a:r>
              <a:rPr dirty="0" sz="1300" spc="2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РЕДАГУВАННЯ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НАУКОВИХ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ТЕКСТІВ </a:t>
            </a: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№7.............................................................................................31</a:t>
            </a:r>
            <a:endParaRPr sz="13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155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№8...........................................................................................33</a:t>
            </a:r>
            <a:endParaRPr sz="1300">
              <a:latin typeface="Times New Roman"/>
              <a:cs typeface="Times New Roman"/>
            </a:endParaRPr>
          </a:p>
          <a:p>
            <a:pPr marL="732155" marR="675005" indent="-720090">
              <a:lnSpc>
                <a:spcPct val="110000"/>
              </a:lnSpc>
              <a:spcBef>
                <a:spcPts val="10"/>
              </a:spcBef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4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7.</a:t>
            </a:r>
            <a:r>
              <a:rPr dirty="0" sz="1300" spc="-30" b="1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ПРОФЕСІЙНА</a:t>
            </a:r>
            <a:r>
              <a:rPr dirty="0" sz="1300" spc="25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КОМУНІКАЦІЯ.</a:t>
            </a:r>
            <a:r>
              <a:rPr dirty="0" sz="1300" spc="-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СПІЛКУВАННЯ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ЯК</a:t>
            </a:r>
            <a:r>
              <a:rPr dirty="0" sz="1300" spc="-3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ІНСТРУМЕНТ </a:t>
            </a:r>
            <a:r>
              <a:rPr dirty="0" sz="1300">
                <a:latin typeface="Times New Roman"/>
                <a:cs typeface="Times New Roman"/>
              </a:rPr>
              <a:t>ПРОФЕСІЙНОЇ</a:t>
            </a:r>
            <a:r>
              <a:rPr dirty="0" sz="1300" spc="21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ДІЯЛЬНОСТІ</a:t>
            </a:r>
            <a:endParaRPr sz="13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160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№9...........................................................................................36</a:t>
            </a:r>
            <a:endParaRPr sz="13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155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№10...........................................................................................38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Times New Roman"/>
                <a:cs typeface="Times New Roman"/>
              </a:rPr>
              <a:t>8.</a:t>
            </a:r>
            <a:r>
              <a:rPr dirty="0" sz="1300" spc="-10">
                <a:latin typeface="Times New Roman"/>
                <a:cs typeface="Times New Roman"/>
              </a:rPr>
              <a:t>РИТОРИКА </a:t>
            </a:r>
            <a:r>
              <a:rPr dirty="0" sz="1300">
                <a:latin typeface="Times New Roman"/>
                <a:cs typeface="Times New Roman"/>
              </a:rPr>
              <a:t>І</a:t>
            </a:r>
            <a:r>
              <a:rPr dirty="0" sz="1300" spc="28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МИСТЕЦТВО</a:t>
            </a:r>
            <a:r>
              <a:rPr dirty="0" sz="1300" spc="29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ПРЕЗЕНТАЦІЇ</a:t>
            </a:r>
            <a:endParaRPr sz="13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155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№11...........................................................................................42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4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9</a:t>
            </a:r>
            <a:r>
              <a:rPr dirty="0" sz="1300">
                <a:latin typeface="Times New Roman"/>
                <a:cs typeface="Times New Roman"/>
              </a:rPr>
              <a:t>.КУЛЬТУРА</a:t>
            </a:r>
            <a:r>
              <a:rPr dirty="0" sz="1300" spc="-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УСНОГО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ФАХОВОГО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СПІЛКУВАННЯ</a:t>
            </a:r>
            <a:endParaRPr sz="13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155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№12...........................................................................................48</a:t>
            </a:r>
            <a:endParaRPr sz="13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170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№13...........................................................................................52</a:t>
            </a:r>
            <a:endParaRPr sz="1300">
              <a:latin typeface="Times New Roman"/>
              <a:cs typeface="Times New Roman"/>
            </a:endParaRPr>
          </a:p>
          <a:p>
            <a:pPr marL="732155" marR="46990" indent="-720090">
              <a:lnSpc>
                <a:spcPct val="110000"/>
              </a:lnSpc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5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10.</a:t>
            </a:r>
            <a:r>
              <a:rPr dirty="0" sz="1300">
                <a:latin typeface="Times New Roman"/>
                <a:cs typeface="Times New Roman"/>
              </a:rPr>
              <a:t>ФОРМИ</a:t>
            </a:r>
            <a:r>
              <a:rPr dirty="0" sz="1300" spc="2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КОЛЕКТИВНОГО</a:t>
            </a:r>
            <a:r>
              <a:rPr dirty="0" sz="1300" spc="24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ОБГОВОРЕННЯ</a:t>
            </a:r>
            <a:r>
              <a:rPr dirty="0" sz="1300" spc="2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ПРОФЕСІЙНИХ</a:t>
            </a:r>
            <a:r>
              <a:rPr dirty="0" sz="1300" spc="24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ПРОБЛЕМ </a:t>
            </a: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№14..........................................................................................56</a:t>
            </a:r>
            <a:endParaRPr sz="1300">
              <a:latin typeface="Times New Roman"/>
              <a:cs typeface="Times New Roman"/>
            </a:endParaRPr>
          </a:p>
          <a:p>
            <a:pPr marL="732155" marR="6350" indent="-720090">
              <a:lnSpc>
                <a:spcPts val="1730"/>
              </a:lnSpc>
              <a:spcBef>
                <a:spcPts val="70"/>
              </a:spcBef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3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11.</a:t>
            </a:r>
            <a:r>
              <a:rPr dirty="0" sz="1300" spc="-30" b="1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ДІЛОВІ</a:t>
            </a:r>
            <a:r>
              <a:rPr dirty="0" sz="1300" spc="26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ПАПЕРИ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ЯК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ЗАСІБ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ПИСЕМНОЇ</a:t>
            </a:r>
            <a:r>
              <a:rPr dirty="0" sz="1300" spc="26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ПРОФЕСІЙНОЇ</a:t>
            </a:r>
            <a:r>
              <a:rPr dirty="0" sz="1300" spc="26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КОМУНІКАЦІЇ </a:t>
            </a: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№15...........................................................................................60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4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12</a:t>
            </a:r>
            <a:r>
              <a:rPr dirty="0" sz="1300">
                <a:latin typeface="Times New Roman"/>
                <a:cs typeface="Times New Roman"/>
              </a:rPr>
              <a:t>.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ДОКУМЕНТАЦІЯ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КАДРОВО-</a:t>
            </a:r>
            <a:r>
              <a:rPr dirty="0" sz="1300">
                <a:latin typeface="Times New Roman"/>
                <a:cs typeface="Times New Roman"/>
              </a:rPr>
              <a:t>КОНТРАКТНИХ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ПИТАНЬ</a:t>
            </a:r>
            <a:endParaRPr sz="13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160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№16...........................................................................................63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13</a:t>
            </a:r>
            <a:r>
              <a:rPr dirty="0" sz="1300">
                <a:latin typeface="Times New Roman"/>
                <a:cs typeface="Times New Roman"/>
              </a:rPr>
              <a:t>.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ДОВІДКОВО-</a:t>
            </a:r>
            <a:r>
              <a:rPr dirty="0" sz="1300">
                <a:latin typeface="Times New Roman"/>
                <a:cs typeface="Times New Roman"/>
              </a:rPr>
              <a:t>ІНФОРМАЦІЙНІ</a:t>
            </a:r>
            <a:r>
              <a:rPr dirty="0" sz="1300" spc="29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ДОКУМЕНТИ</a:t>
            </a:r>
            <a:endParaRPr sz="13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170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№17...........................................................................................66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300" b="1">
                <a:latin typeface="Times New Roman"/>
                <a:cs typeface="Times New Roman"/>
              </a:rPr>
              <a:t>ТЕМА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14</a:t>
            </a:r>
            <a:r>
              <a:rPr dirty="0" sz="1300">
                <a:latin typeface="Times New Roman"/>
                <a:cs typeface="Times New Roman"/>
              </a:rPr>
              <a:t>.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ЕТИКЕТ</a:t>
            </a:r>
            <a:r>
              <a:rPr dirty="0" sz="1300" spc="30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СЛУЖБОВОГО ЛИСТУВАННЯ</a:t>
            </a:r>
            <a:endParaRPr sz="13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155"/>
              </a:spcBef>
            </a:pPr>
            <a:r>
              <a:rPr dirty="0" sz="1300">
                <a:latin typeface="Times New Roman"/>
                <a:cs typeface="Times New Roman"/>
              </a:rPr>
              <a:t>Практичне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заняття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№18..........................................................................................68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8580" cy="37084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629920">
              <a:lnSpc>
                <a:spcPct val="144000"/>
              </a:lnSpc>
              <a:spcBef>
                <a:spcPts val="105"/>
              </a:spcBef>
              <a:buClr>
                <a:srgbClr val="000000"/>
              </a:buClr>
              <a:buAutoNum type="arabicPeriod" startAt="4"/>
              <a:tabLst>
                <a:tab pos="642620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Український</a:t>
            </a:r>
            <a:r>
              <a:rPr dirty="0" u="sng" sz="14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правопис</a:t>
            </a:r>
            <a:r>
              <a:rPr dirty="0" u="sng" sz="14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2019.</a:t>
            </a:r>
            <a:r>
              <a:rPr dirty="0" u="none" sz="1400" spc="-3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https://mon.gov.ua/storage/app/media/zagalna%20serednya/Pravopys.2019/ukr.pravopys-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2019.pdf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7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marL="12700" marR="9525" indent="629920">
              <a:lnSpc>
                <a:spcPct val="143600"/>
              </a:lnSpc>
              <a:buClr>
                <a:srgbClr val="000000"/>
              </a:buClr>
              <a:buAutoNum type="arabicPeriod" startAt="4"/>
              <a:tabLst>
                <a:tab pos="642620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Українська</a:t>
            </a:r>
            <a:r>
              <a:rPr dirty="0" u="sng" sz="1400" spc="7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мова:</a:t>
            </a:r>
            <a:r>
              <a:rPr dirty="0" u="sng" sz="1400" spc="7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Енциклопедія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/</a:t>
            </a:r>
            <a:r>
              <a:rPr dirty="0" u="none" sz="1400" spc="7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НАН</a:t>
            </a:r>
            <a:r>
              <a:rPr dirty="0" u="none" sz="1400" spc="7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України,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Інститут</a:t>
            </a:r>
            <a:r>
              <a:rPr dirty="0" u="none" sz="1400" spc="7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мовознавства</a:t>
            </a:r>
            <a:r>
              <a:rPr dirty="0" u="none" sz="1400" spc="85">
                <a:latin typeface="Times New Roman"/>
                <a:cs typeface="Times New Roman"/>
              </a:rPr>
              <a:t> </a:t>
            </a:r>
            <a:r>
              <a:rPr dirty="0" u="none" sz="1400" spc="-25">
                <a:latin typeface="Times New Roman"/>
                <a:cs typeface="Times New Roman"/>
              </a:rPr>
              <a:t>ім.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-2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Потебні,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Інститут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української</a:t>
            </a:r>
            <a:r>
              <a:rPr dirty="0" u="none" sz="1400" spc="-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мови;</a:t>
            </a:r>
            <a:r>
              <a:rPr dirty="0" u="none" sz="1400" spc="-2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редкол.: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В.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М.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Русанівський</a:t>
            </a:r>
            <a:r>
              <a:rPr dirty="0" u="none" sz="1400" spc="-10">
                <a:latin typeface="Times New Roman"/>
                <a:cs typeface="Times New Roman"/>
              </a:rPr>
              <a:t> (співголова),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43600"/>
              </a:lnSpc>
              <a:spcBef>
                <a:spcPts val="10"/>
              </a:spcBef>
              <a:tabLst>
                <a:tab pos="425450" algn="l"/>
                <a:tab pos="1099820" algn="l"/>
                <a:tab pos="2012314" algn="l"/>
                <a:tab pos="2458085" algn="l"/>
                <a:tab pos="2900045" algn="l"/>
                <a:tab pos="3312795" algn="l"/>
                <a:tab pos="4154804" algn="l"/>
                <a:tab pos="4796790" algn="l"/>
                <a:tab pos="5126355" algn="l"/>
                <a:tab pos="5634990" algn="l"/>
                <a:tab pos="5998210" algn="l"/>
              </a:tabLst>
            </a:pP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Тараненко (співголова),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Зяблюк та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2-ге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вид.,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випр.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 доп.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–К.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 </a:t>
            </a:r>
            <a:r>
              <a:rPr dirty="0" sz="1400" spc="-20">
                <a:latin typeface="Times New Roman"/>
                <a:cs typeface="Times New Roman"/>
              </a:rPr>
              <a:t>Вид- </a:t>
            </a:r>
            <a:r>
              <a:rPr dirty="0" sz="1400" spc="-25">
                <a:latin typeface="Times New Roman"/>
                <a:cs typeface="Times New Roman"/>
              </a:rPr>
              <a:t>во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«Укр.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енцикл.»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ім.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М.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П.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Бажана,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2004.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824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с.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https://archive.org/details/UkrMovEnts/page/135/mode/2up?q=фахова+мова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 indent="629920">
              <a:lnSpc>
                <a:spcPct val="143600"/>
              </a:lnSpc>
              <a:spcBef>
                <a:spcPts val="10"/>
              </a:spcBef>
              <a:buAutoNum type="arabicPeriod" startAt="6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спрямуванням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Шевчук,</a:t>
            </a:r>
            <a:r>
              <a:rPr dirty="0" sz="1400" spc="3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І.В.</a:t>
            </a:r>
            <a:r>
              <a:rPr dirty="0" sz="1400" spc="3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Клименко.</a:t>
            </a:r>
            <a:r>
              <a:rPr dirty="0" sz="1400" spc="4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3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3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2011.</a:t>
            </a:r>
            <a:r>
              <a:rPr dirty="0" sz="1400" spc="3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40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С.178-</a:t>
            </a:r>
            <a:r>
              <a:rPr dirty="0" sz="1400">
                <a:latin typeface="Times New Roman"/>
                <a:cs typeface="Times New Roman"/>
              </a:rPr>
              <a:t>197</a:t>
            </a:r>
            <a:r>
              <a:rPr dirty="0" sz="1100">
                <a:latin typeface="Times New Roman"/>
                <a:cs typeface="Times New Roman"/>
              </a:rPr>
              <a:t>.</a:t>
            </a:r>
            <a:r>
              <a:rPr dirty="0" sz="1100" spc="465">
                <a:latin typeface="Times New Roman"/>
                <a:cs typeface="Times New Roman"/>
              </a:rPr>
              <a:t>  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https://www.dut.edu.ua/uploads/l_666_15833608.pdf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06.02.2023).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03222" y="655472"/>
            <a:ext cx="4291330" cy="76390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365"/>
              </a:spcBef>
            </a:pPr>
            <a:r>
              <a:rPr dirty="0" sz="2200" b="1">
                <a:latin typeface="Arial"/>
                <a:cs typeface="Arial"/>
              </a:rPr>
              <a:t>ТЕМА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8.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dirty="0" sz="2200" b="1">
                <a:latin typeface="Times New Roman"/>
                <a:cs typeface="Times New Roman"/>
              </a:rPr>
              <a:t>Риторика</a:t>
            </a:r>
            <a:r>
              <a:rPr dirty="0" sz="2200" spc="-3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і</a:t>
            </a:r>
            <a:r>
              <a:rPr dirty="0" sz="2200" spc="-2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мистецтво</a:t>
            </a:r>
            <a:r>
              <a:rPr dirty="0" sz="2200" spc="-25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презентації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5381624"/>
            <a:ext cx="6416675" cy="4214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8975">
              <a:lnSpc>
                <a:spcPct val="100000"/>
              </a:lnSpc>
              <a:spcBef>
                <a:spcPts val="100"/>
              </a:spcBef>
              <a:tabLst>
                <a:tab pos="4643755" algn="l"/>
              </a:tabLst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ЗАНЯТТЯ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25" b="1" i="1">
                <a:latin typeface="Arial"/>
                <a:cs typeface="Arial"/>
              </a:rPr>
              <a:t>№11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5"/>
              </a:spcBef>
            </a:pPr>
            <a:r>
              <a:rPr dirty="0" sz="1400" b="1">
                <a:latin typeface="Times New Roman"/>
                <a:cs typeface="Times New Roman"/>
              </a:rPr>
              <a:t>Перевірка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домашнього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4300"/>
              </a:lnSpc>
              <a:spcBef>
                <a:spcPts val="405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12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11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заняття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462280" marR="4145279">
              <a:lnSpc>
                <a:spcPct val="143600"/>
              </a:lnSpc>
            </a:pPr>
            <a:r>
              <a:rPr dirty="0" sz="1400" b="1" i="1">
                <a:latin typeface="Times New Roman"/>
                <a:cs typeface="Times New Roman"/>
              </a:rPr>
              <a:t>Обговорення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доповідей</a:t>
            </a:r>
            <a:r>
              <a:rPr dirty="0" sz="1400" spc="-10" b="1" i="1">
                <a:latin typeface="Times New Roman"/>
                <a:cs typeface="Times New Roman"/>
              </a:rPr>
              <a:t> Промова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400">
              <a:latin typeface="Times New Roman"/>
              <a:cs typeface="Times New Roman"/>
            </a:endParaRPr>
          </a:p>
          <a:p>
            <a:pPr marL="911860" indent="-449580">
              <a:lnSpc>
                <a:spcPct val="1000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91186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17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Підберіть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три-</a:t>
            </a:r>
            <a:r>
              <a:rPr dirty="0" sz="1400" i="1">
                <a:latin typeface="Times New Roman"/>
                <a:cs typeface="Times New Roman"/>
              </a:rPr>
              <a:t>чотири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аргументи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чи</a:t>
            </a:r>
            <a:r>
              <a:rPr dirty="0" sz="1400" spc="1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проти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таких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400" spc="-20" i="1">
                <a:latin typeface="Times New Roman"/>
                <a:cs typeface="Times New Roman"/>
              </a:rPr>
              <a:t>тез.</a:t>
            </a:r>
            <a:endParaRPr sz="1400">
              <a:latin typeface="Times New Roman"/>
              <a:cs typeface="Times New Roman"/>
            </a:endParaRPr>
          </a:p>
          <a:p>
            <a:pPr algn="just" marL="12700" marR="8890" indent="449580">
              <a:lnSpc>
                <a:spcPct val="143800"/>
              </a:lnSpc>
              <a:spcBef>
                <a:spcPts val="595"/>
              </a:spcBef>
            </a:pPr>
            <a:r>
              <a:rPr dirty="0" sz="1400">
                <a:latin typeface="Times New Roman"/>
                <a:cs typeface="Times New Roman"/>
              </a:rPr>
              <a:t>Кожен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повинен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вміти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керувати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машиною,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мотоциклом.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Всі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мусять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займатись </a:t>
            </a:r>
            <a:r>
              <a:rPr dirty="0" sz="1400">
                <a:latin typeface="Times New Roman"/>
                <a:cs typeface="Times New Roman"/>
              </a:rPr>
              <a:t>спортом.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Батьки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маютьвраховувати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думку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дітей,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коли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роблять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великі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покупки.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Діти </a:t>
            </a:r>
            <a:r>
              <a:rPr dirty="0" sz="1400">
                <a:latin typeface="Times New Roman"/>
                <a:cs typeface="Times New Roman"/>
              </a:rPr>
              <a:t>повинні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використовувати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досвід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знання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батьків.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Гарно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навчатись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необхідно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для </a:t>
            </a:r>
            <a:r>
              <a:rPr dirty="0" sz="1400" spc="-10">
                <a:latin typeface="Times New Roman"/>
                <a:cs typeface="Times New Roman"/>
              </a:rPr>
              <a:t>майбутнього.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92441" y="1828799"/>
            <a:ext cx="5282565" cy="2439035"/>
            <a:chOff x="1192441" y="1828799"/>
            <a:chExt cx="5282565" cy="24390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2441" y="1828799"/>
              <a:ext cx="2409189" cy="24384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0643" y="2123185"/>
              <a:ext cx="2854325" cy="2144395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1029" y="4943843"/>
            <a:ext cx="685800" cy="67870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17067"/>
            <a:ext cx="6416040" cy="86544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 indent="898525">
              <a:lnSpc>
                <a:spcPct val="143800"/>
              </a:lnSpc>
              <a:spcBef>
                <a:spcPts val="11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2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</a:t>
            </a:r>
            <a:r>
              <a:rPr dirty="0" sz="1400" i="1">
                <a:latin typeface="Times New Roman"/>
                <a:cs typeface="Times New Roman"/>
              </a:rPr>
              <a:t>.</a:t>
            </a:r>
            <a:r>
              <a:rPr dirty="0" sz="1400" spc="229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Перетворіть</a:t>
            </a:r>
            <a:r>
              <a:rPr dirty="0" sz="1400" spc="229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фрази</a:t>
            </a:r>
            <a:r>
              <a:rPr dirty="0" sz="1400" spc="2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2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аргументи:</a:t>
            </a:r>
            <a:r>
              <a:rPr dirty="0" sz="1400" spc="229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сформулюйте</a:t>
            </a:r>
            <a:r>
              <a:rPr dirty="0" sz="1400" spc="2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думку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так,</a:t>
            </a:r>
            <a:r>
              <a:rPr dirty="0" sz="1400" spc="3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щоб</a:t>
            </a:r>
            <a:r>
              <a:rPr dirty="0" sz="1400" spc="4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вихідна</a:t>
            </a:r>
            <a:r>
              <a:rPr dirty="0" sz="1400" spc="3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фраза</a:t>
            </a:r>
            <a:r>
              <a:rPr dirty="0" sz="1400" spc="4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стала</a:t>
            </a:r>
            <a:r>
              <a:rPr dirty="0" sz="1400" spc="3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аргументом</a:t>
            </a:r>
            <a:r>
              <a:rPr dirty="0" sz="1400" spc="4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4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будь-якої</a:t>
            </a:r>
            <a:r>
              <a:rPr dirty="0" sz="1400" spc="3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тези.</a:t>
            </a:r>
            <a:r>
              <a:rPr dirty="0" sz="1400" spc="38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Щоб</a:t>
            </a:r>
            <a:r>
              <a:rPr dirty="0" sz="1400" spc="40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зв’язати </a:t>
            </a:r>
            <a:r>
              <a:rPr dirty="0" sz="1400" i="1">
                <a:latin typeface="Times New Roman"/>
                <a:cs typeface="Times New Roman"/>
              </a:rPr>
              <a:t>частинивисловлювання,</a:t>
            </a:r>
            <a:r>
              <a:rPr dirty="0" sz="1400" spc="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використовуйте</a:t>
            </a:r>
            <a:r>
              <a:rPr dirty="0" sz="1400" spc="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такі</a:t>
            </a:r>
            <a:r>
              <a:rPr dirty="0" sz="1400" spc="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слова:</a:t>
            </a:r>
            <a:r>
              <a:rPr dirty="0" sz="1400" spc="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тому</a:t>
            </a:r>
            <a:r>
              <a:rPr dirty="0" sz="1400" spc="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що,</a:t>
            </a:r>
            <a:r>
              <a:rPr dirty="0" sz="1400" spc="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не</a:t>
            </a:r>
            <a:r>
              <a:rPr dirty="0" sz="1400" spc="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дивно,</a:t>
            </a:r>
            <a:r>
              <a:rPr dirty="0" sz="1400" spc="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ось</a:t>
            </a:r>
            <a:r>
              <a:rPr dirty="0" sz="1400" spc="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чому, </a:t>
            </a:r>
            <a:r>
              <a:rPr dirty="0" sz="1400" i="1">
                <a:latin typeface="Times New Roman"/>
                <a:cs typeface="Times New Roman"/>
              </a:rPr>
              <a:t>стає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зрозумілим,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саме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через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це,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цього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випливає,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це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призводить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>
                <a:latin typeface="Times New Roman"/>
                <a:cs typeface="Times New Roman"/>
              </a:rPr>
              <a:t>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тощо.</a:t>
            </a:r>
            <a:endParaRPr sz="1400">
              <a:latin typeface="Times New Roman"/>
              <a:cs typeface="Times New Roman"/>
            </a:endParaRPr>
          </a:p>
          <a:p>
            <a:pPr algn="just" marL="12700" marR="19685" indent="449580">
              <a:lnSpc>
                <a:spcPct val="145000"/>
              </a:lnSpc>
              <a:spcBef>
                <a:spcPts val="575"/>
              </a:spcBef>
            </a:pPr>
            <a:r>
              <a:rPr dirty="0" u="sng" sz="14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Зразок:</a:t>
            </a:r>
            <a:r>
              <a:rPr dirty="0" u="none" sz="1400" spc="12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Погода</a:t>
            </a:r>
            <a:r>
              <a:rPr dirty="0" u="none" sz="1400" spc="14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сьогодні</a:t>
            </a:r>
            <a:r>
              <a:rPr dirty="0" u="none" sz="1400" spc="12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гарна.</a:t>
            </a:r>
            <a:r>
              <a:rPr dirty="0" u="none" sz="1400" spc="15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–</a:t>
            </a:r>
            <a:r>
              <a:rPr dirty="0" u="none" sz="1400" spc="12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Сьогодні</a:t>
            </a:r>
            <a:r>
              <a:rPr dirty="0" u="none" sz="1400" spc="12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негода,</a:t>
            </a:r>
            <a:r>
              <a:rPr dirty="0" u="none" sz="1400" spc="12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тому</a:t>
            </a:r>
            <a:r>
              <a:rPr dirty="0" u="none" sz="1400" spc="12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транспорт</a:t>
            </a:r>
            <a:r>
              <a:rPr dirty="0" u="none" sz="1400" spc="125" i="1">
                <a:latin typeface="Times New Roman"/>
                <a:cs typeface="Times New Roman"/>
              </a:rPr>
              <a:t> </a:t>
            </a:r>
            <a:r>
              <a:rPr dirty="0" u="none" sz="1400" spc="-10" i="1">
                <a:latin typeface="Times New Roman"/>
                <a:cs typeface="Times New Roman"/>
              </a:rPr>
              <a:t>погано</a:t>
            </a:r>
            <a:r>
              <a:rPr dirty="0" u="none" sz="1400" spc="-1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ходить;</a:t>
            </a:r>
            <a:r>
              <a:rPr dirty="0" u="none" sz="1400" spc="-2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щоб</a:t>
            </a:r>
            <a:r>
              <a:rPr dirty="0" u="none" sz="1400" spc="-1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не</a:t>
            </a:r>
            <a:r>
              <a:rPr dirty="0" u="none" sz="1400" spc="-15" i="1">
                <a:latin typeface="Times New Roman"/>
                <a:cs typeface="Times New Roman"/>
              </a:rPr>
              <a:t> </a:t>
            </a:r>
            <a:r>
              <a:rPr dirty="0" u="none" sz="1400" spc="-10" i="1">
                <a:latin typeface="Times New Roman"/>
                <a:cs typeface="Times New Roman"/>
              </a:rPr>
              <a:t>спізнитись,</a:t>
            </a:r>
            <a:r>
              <a:rPr dirty="0" u="none" sz="1400" spc="-4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треба</a:t>
            </a:r>
            <a:r>
              <a:rPr dirty="0" u="none" sz="1400" spc="-1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виходити</a:t>
            </a:r>
            <a:r>
              <a:rPr dirty="0" u="none" sz="1400" spc="-2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з</a:t>
            </a:r>
            <a:r>
              <a:rPr dirty="0" u="none" sz="1400" spc="-1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дому</a:t>
            </a:r>
            <a:r>
              <a:rPr dirty="0" u="none" sz="1400" spc="-15" i="1">
                <a:latin typeface="Times New Roman"/>
                <a:cs typeface="Times New Roman"/>
              </a:rPr>
              <a:t> </a:t>
            </a:r>
            <a:r>
              <a:rPr dirty="0" u="none" sz="1400" spc="-10" i="1">
                <a:latin typeface="Times New Roman"/>
                <a:cs typeface="Times New Roman"/>
              </a:rPr>
              <a:t>раніше.</a:t>
            </a:r>
            <a:endParaRPr sz="1400">
              <a:latin typeface="Times New Roman"/>
              <a:cs typeface="Times New Roman"/>
            </a:endParaRPr>
          </a:p>
          <a:p>
            <a:pPr algn="just" marL="24765" marR="20955" indent="437515">
              <a:lnSpc>
                <a:spcPct val="144000"/>
              </a:lnSpc>
              <a:spcBef>
                <a:spcPts val="220"/>
              </a:spcBef>
            </a:pP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досвідченого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спортсмена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можуть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бути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невдалі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виступи.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Дорослі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теж </a:t>
            </a:r>
            <a:r>
              <a:rPr dirty="0" sz="1400">
                <a:latin typeface="Times New Roman"/>
                <a:cs typeface="Times New Roman"/>
              </a:rPr>
              <a:t>можуть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помилятись.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Молодь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стала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більше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займатись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спортом.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місті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вистачає </a:t>
            </a:r>
            <a:r>
              <a:rPr dirty="0" sz="1400">
                <a:latin typeface="Times New Roman"/>
                <a:cs typeface="Times New Roman"/>
              </a:rPr>
              <a:t>спортивних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майданчиків.</a:t>
            </a:r>
            <a:r>
              <a:rPr dirty="0" sz="1400" spc="1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Підлітки</a:t>
            </a:r>
            <a:r>
              <a:rPr dirty="0" sz="1400" spc="1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стали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більше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захоплюватись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іноземними </a:t>
            </a:r>
            <a:r>
              <a:rPr dirty="0" sz="1400">
                <a:latin typeface="Times New Roman"/>
                <a:cs typeface="Times New Roman"/>
              </a:rPr>
              <a:t>мовами.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Школярам треба більше рухатись,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займатись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руханкою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 лише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 </a:t>
            </a:r>
            <a:r>
              <a:rPr dirty="0" sz="1400" spc="-10">
                <a:latin typeface="Times New Roman"/>
                <a:cs typeface="Times New Roman"/>
              </a:rPr>
              <a:t>уроках </a:t>
            </a:r>
            <a:r>
              <a:rPr dirty="0" sz="1400">
                <a:latin typeface="Times New Roman"/>
                <a:cs typeface="Times New Roman"/>
              </a:rPr>
              <a:t>фізкультури.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об’єднує.</a:t>
            </a:r>
            <a:endParaRPr sz="1400">
              <a:latin typeface="Times New Roman"/>
              <a:cs typeface="Times New Roman"/>
            </a:endParaRPr>
          </a:p>
          <a:p>
            <a:pPr algn="just" marL="961390" indent="-227965">
              <a:lnSpc>
                <a:spcPct val="100000"/>
              </a:lnSpc>
              <a:spcBef>
                <a:spcPts val="121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6139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Закінчіть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фрази,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які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подані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нижче.</a:t>
            </a:r>
            <a:endParaRPr sz="1400">
              <a:latin typeface="Times New Roman"/>
              <a:cs typeface="Times New Roman"/>
            </a:endParaRPr>
          </a:p>
          <a:p>
            <a:pPr algn="r" marL="448945" marR="17145" indent="-448945">
              <a:lnSpc>
                <a:spcPct val="100000"/>
              </a:lnSpc>
              <a:spcBef>
                <a:spcPts val="1060"/>
              </a:spcBef>
              <a:buAutoNum type="arabicPeriod"/>
              <a:tabLst>
                <a:tab pos="448945" algn="l"/>
                <a:tab pos="1253490" algn="l"/>
                <a:tab pos="1734185" algn="l"/>
                <a:tab pos="2319020" algn="l"/>
                <a:tab pos="2597785" algn="l"/>
                <a:tab pos="3470275" algn="l"/>
                <a:tab pos="3689985" algn="l"/>
                <a:tab pos="3901440" algn="l"/>
                <a:tab pos="4121785" algn="l"/>
                <a:tab pos="4641215" algn="l"/>
                <a:tab pos="5522595" algn="l"/>
              </a:tabLst>
            </a:pPr>
            <a:r>
              <a:rPr dirty="0" sz="1400" spc="-10">
                <a:latin typeface="Times New Roman"/>
                <a:cs typeface="Times New Roman"/>
              </a:rPr>
              <a:t>Вибачте,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будь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ласка,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за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спізнення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я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б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хотів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пояснити,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що…</a:t>
            </a:r>
            <a:endParaRPr sz="1400">
              <a:latin typeface="Times New Roman"/>
              <a:cs typeface="Times New Roman"/>
            </a:endParaRPr>
          </a:p>
          <a:p>
            <a:pPr algn="r" marL="204470" marR="20320" indent="-20447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204470" algn="l"/>
              </a:tabLst>
            </a:pPr>
            <a:r>
              <a:rPr dirty="0" sz="1400">
                <a:latin typeface="Times New Roman"/>
                <a:cs typeface="Times New Roman"/>
              </a:rPr>
              <a:t>Понад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усе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світі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люблю…3.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Понад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усе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прагну…,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тому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що…4.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Треба</a:t>
            </a:r>
            <a:endParaRPr sz="1400">
              <a:latin typeface="Times New Roman"/>
              <a:cs typeface="Times New Roman"/>
            </a:endParaRPr>
          </a:p>
          <a:p>
            <a:pPr algn="r" marR="20320">
              <a:lnSpc>
                <a:spcPct val="100000"/>
              </a:lnSpc>
              <a:spcBef>
                <a:spcPts val="745"/>
              </a:spcBef>
              <a:tabLst>
                <a:tab pos="925830" algn="l"/>
                <a:tab pos="1755775" algn="l"/>
                <a:tab pos="2280920" algn="l"/>
                <a:tab pos="3129280" algn="l"/>
                <a:tab pos="4237355" algn="l"/>
                <a:tab pos="5067300" algn="l"/>
                <a:tab pos="5445125" algn="l"/>
                <a:tab pos="5969000" algn="l"/>
              </a:tabLst>
            </a:pPr>
            <a:r>
              <a:rPr dirty="0" sz="1400" spc="-10">
                <a:latin typeface="Times New Roman"/>
                <a:cs typeface="Times New Roman"/>
              </a:rPr>
              <a:t>займатися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спортом,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тому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що…5.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Обов’язково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отримаю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…,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тому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що…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6.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Найкращим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житті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вважаю….,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тому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що…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7.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ніколи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забуду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…,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тому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що…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400">
                <a:latin typeface="Times New Roman"/>
                <a:cs typeface="Times New Roman"/>
              </a:rPr>
              <a:t>8.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Найдорожчим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своєму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житті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вважаю….</a:t>
            </a:r>
            <a:endParaRPr sz="1400">
              <a:latin typeface="Times New Roman"/>
              <a:cs typeface="Times New Roman"/>
            </a:endParaRPr>
          </a:p>
          <a:p>
            <a:pPr marL="12700" marR="5715" indent="898525">
              <a:lnSpc>
                <a:spcPct val="143600"/>
              </a:lnSpc>
              <a:spcBef>
                <a:spcPts val="47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40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spc="43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409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слів</a:t>
            </a:r>
            <a:r>
              <a:rPr dirty="0" sz="1400" spc="4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іншомовного</a:t>
            </a:r>
            <a:r>
              <a:rPr dirty="0" sz="1400" spc="409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походження</a:t>
            </a:r>
            <a:r>
              <a:rPr dirty="0" sz="1400" spc="40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підберіть</a:t>
            </a:r>
            <a:r>
              <a:rPr dirty="0" sz="1400" spc="409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українські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синоніми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-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відповідники: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Оратор,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біографія,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дефект,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фальсифікація,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конкурс,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дистанція,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дисципліна, </a:t>
            </a:r>
            <a:r>
              <a:rPr dirty="0" sz="1400">
                <a:latin typeface="Times New Roman"/>
                <a:cs typeface="Times New Roman"/>
              </a:rPr>
              <a:t>еволюція,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аналіз,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протест.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990600" indent="-257175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9060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5.</a:t>
            </a:r>
            <a:r>
              <a:rPr dirty="0" sz="1400" spc="-10" b="1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Погодьтеся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зі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співрозмовником, </a:t>
            </a:r>
            <a:r>
              <a:rPr dirty="0" sz="1400" i="1">
                <a:latin typeface="Times New Roman"/>
                <a:cs typeface="Times New Roman"/>
              </a:rPr>
              <a:t>наводячи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свій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аргумент.</a:t>
            </a:r>
            <a:endParaRPr sz="1400">
              <a:latin typeface="Times New Roman"/>
              <a:cs typeface="Times New Roman"/>
            </a:endParaRPr>
          </a:p>
          <a:p>
            <a:pPr algn="just" marL="12700" marR="7620" indent="45720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«Динамо»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4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найсильніша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команда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футболу.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університеті </a:t>
            </a:r>
            <a:r>
              <a:rPr dirty="0" sz="1400">
                <a:latin typeface="Times New Roman"/>
                <a:cs typeface="Times New Roman"/>
              </a:rPr>
              <a:t>навчатись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складно,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цікаво.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Заняття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спортом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загартовують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організм.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Спортивна </a:t>
            </a:r>
            <a:r>
              <a:rPr dirty="0" sz="1400">
                <a:latin typeface="Times New Roman"/>
                <a:cs typeface="Times New Roman"/>
              </a:rPr>
              <a:t>ходьба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незалежно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віку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корисна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всім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людям.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Розминку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обов’язково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потрібно </a:t>
            </a:r>
            <a:r>
              <a:rPr dirty="0" sz="1400">
                <a:latin typeface="Times New Roman"/>
                <a:cs typeface="Times New Roman"/>
              </a:rPr>
              <a:t>робити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перед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тренуванням.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712723"/>
            <a:ext cx="6419215" cy="343281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just" marL="12700" marR="5715" indent="989965">
              <a:lnSpc>
                <a:spcPct val="95800"/>
              </a:lnSpc>
              <a:spcBef>
                <a:spcPts val="17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28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6.</a:t>
            </a:r>
            <a:r>
              <a:rPr dirty="0" sz="1400" spc="30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Прочитайте</a:t>
            </a:r>
            <a:r>
              <a:rPr dirty="0" sz="1400" spc="2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подані</a:t>
            </a:r>
            <a:r>
              <a:rPr dirty="0" sz="1400" spc="2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назви</a:t>
            </a:r>
            <a:r>
              <a:rPr dirty="0" sz="1400" spc="2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виступів.</a:t>
            </a:r>
            <a:r>
              <a:rPr dirty="0" sz="1400" spc="2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Проаналізуйте</a:t>
            </a:r>
            <a:r>
              <a:rPr dirty="0" sz="1400" spc="275" i="1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їх,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орієнтуючись</a:t>
            </a:r>
            <a:r>
              <a:rPr dirty="0" sz="1400" spc="3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3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рекомендації,</a:t>
            </a:r>
            <a:r>
              <a:rPr dirty="0" sz="1400" spc="3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вміщені</a:t>
            </a:r>
            <a:r>
              <a:rPr dirty="0" sz="1400" spc="3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3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довідці,</a:t>
            </a:r>
            <a:r>
              <a:rPr dirty="0" sz="1400" spc="3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3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визначте,</a:t>
            </a:r>
            <a:r>
              <a:rPr dirty="0" sz="1400" spc="3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які</a:t>
            </a:r>
            <a:r>
              <a:rPr dirty="0" sz="1400" spc="3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з-поміж</a:t>
            </a:r>
            <a:r>
              <a:rPr dirty="0" sz="1400" spc="370" i="1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них </a:t>
            </a:r>
            <a:r>
              <a:rPr dirty="0" sz="1400" spc="-10" i="1">
                <a:latin typeface="Times New Roman"/>
                <a:cs typeface="Times New Roman"/>
              </a:rPr>
              <a:t>сформульовані</a:t>
            </a:r>
            <a:r>
              <a:rPr dirty="0" sz="1400" spc="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найвдаліше.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110200"/>
              </a:lnSpc>
              <a:spcBef>
                <a:spcPts val="1160"/>
              </a:spcBef>
            </a:pPr>
            <a:r>
              <a:rPr dirty="0" sz="1400">
                <a:latin typeface="Times New Roman"/>
                <a:cs typeface="Times New Roman"/>
              </a:rPr>
              <a:t>"Великий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український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поет",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"Патріотизм</a:t>
            </a:r>
            <a:r>
              <a:rPr dirty="0" sz="1400" spc="1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красномовстві</a:t>
            </a:r>
            <a:r>
              <a:rPr dirty="0" sz="1400" spc="17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Демосфена", </a:t>
            </a:r>
            <a:r>
              <a:rPr dirty="0" sz="1400">
                <a:latin typeface="Times New Roman"/>
                <a:cs typeface="Times New Roman"/>
              </a:rPr>
              <a:t>"Океан",</a:t>
            </a:r>
            <a:r>
              <a:rPr dirty="0" sz="1400" spc="1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"Життя</a:t>
            </a:r>
            <a:r>
              <a:rPr dirty="0" sz="1400" spc="1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сучасної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людини</a:t>
            </a:r>
            <a:r>
              <a:rPr dirty="0" sz="1400" spc="1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умовах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стресів,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невдач,</a:t>
            </a:r>
            <a:r>
              <a:rPr dirty="0" sz="1400" spc="16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несподіванок, </a:t>
            </a:r>
            <a:r>
              <a:rPr dirty="0" sz="1400">
                <a:latin typeface="Times New Roman"/>
                <a:cs typeface="Times New Roman"/>
              </a:rPr>
              <a:t>хвилювань,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успіхів,</a:t>
            </a:r>
            <a:r>
              <a:rPr dirty="0" sz="1400" spc="4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фізичних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психологічних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навантажень",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"Ціна</a:t>
            </a:r>
            <a:r>
              <a:rPr dirty="0" sz="1400" spc="4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перемоги", </a:t>
            </a:r>
            <a:r>
              <a:rPr dirty="0" sz="1400">
                <a:latin typeface="Times New Roman"/>
                <a:cs typeface="Times New Roman"/>
              </a:rPr>
              <a:t>"Дивовижна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династія</a:t>
            </a:r>
            <a:r>
              <a:rPr dirty="0" sz="1400" spc="4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Симиренків",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"Володимир-</a:t>
            </a:r>
            <a:r>
              <a:rPr dirty="0" sz="1400">
                <a:latin typeface="Times New Roman"/>
                <a:cs typeface="Times New Roman"/>
              </a:rPr>
              <a:t>Волинський:</a:t>
            </a:r>
            <a:r>
              <a:rPr dirty="0" sz="1400" spc="4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іще</a:t>
            </a:r>
            <a:r>
              <a:rPr dirty="0" sz="1400" spc="4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4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розгадані </a:t>
            </a:r>
            <a:r>
              <a:rPr dirty="0" sz="1400">
                <a:latin typeface="Times New Roman"/>
                <a:cs typeface="Times New Roman"/>
              </a:rPr>
              <a:t>таємниці",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"Культура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українського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народу".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400">
              <a:latin typeface="Times New Roman"/>
              <a:cs typeface="Times New Roman"/>
            </a:endParaRPr>
          </a:p>
          <a:p>
            <a:pPr marL="372110">
              <a:lnSpc>
                <a:spcPts val="1645"/>
              </a:lnSpc>
            </a:pPr>
            <a:r>
              <a:rPr dirty="0" sz="1400" i="1">
                <a:latin typeface="Times New Roman"/>
                <a:cs typeface="Times New Roman"/>
              </a:rPr>
              <a:t>Довідка.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Існують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такі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вимоги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формулювання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теми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виступу: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10"/>
              </a:lnSpc>
              <a:buSzPct val="71428"/>
              <a:buFont typeface="Symbol"/>
              <a:buChar char=""/>
              <a:tabLst>
                <a:tab pos="469900" algn="l"/>
              </a:tabLst>
            </a:pPr>
            <a:r>
              <a:rPr dirty="0" sz="1400">
                <a:latin typeface="Times New Roman"/>
                <a:cs typeface="Times New Roman"/>
              </a:rPr>
              <a:t>назва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виступу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має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якомога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точніше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відображати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його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зміст;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14"/>
              </a:lnSpc>
              <a:buSzPct val="71428"/>
              <a:buFont typeface="Symbol"/>
              <a:buChar char=""/>
              <a:tabLst>
                <a:tab pos="469900" algn="l"/>
              </a:tabLst>
            </a:pPr>
            <a:r>
              <a:rPr dirty="0" sz="1400">
                <a:latin typeface="Times New Roman"/>
                <a:cs typeface="Times New Roman"/>
              </a:rPr>
              <a:t>вона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має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бути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чітка,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зрозуміла,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змозі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лаконічна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однозначна;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ts val="1614"/>
              </a:lnSpc>
              <a:buSzPct val="71428"/>
              <a:buFont typeface="Symbol"/>
              <a:buChar char=""/>
              <a:tabLst>
                <a:tab pos="469900" algn="l"/>
              </a:tabLst>
            </a:pPr>
            <a:r>
              <a:rPr dirty="0" sz="1400">
                <a:latin typeface="Times New Roman"/>
                <a:cs typeface="Times New Roman"/>
              </a:rPr>
              <a:t>назва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повинна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містити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певну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інтригу,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щоб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зацікавити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аудиторію;</a:t>
            </a:r>
            <a:endParaRPr sz="1400">
              <a:latin typeface="Times New Roman"/>
              <a:cs typeface="Times New Roman"/>
            </a:endParaRPr>
          </a:p>
          <a:p>
            <a:pPr marL="469900" marR="574675" indent="-228600">
              <a:lnSpc>
                <a:spcPts val="1610"/>
              </a:lnSpc>
              <a:spcBef>
                <a:spcPts val="75"/>
              </a:spcBef>
              <a:buSzPct val="71428"/>
              <a:buFont typeface="Symbol"/>
              <a:buChar char=""/>
              <a:tabLst>
                <a:tab pos="469900" algn="l"/>
              </a:tabLst>
            </a:pP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назві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неприпустимо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використовувати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незрозумілі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слова,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надуживати </a:t>
            </a:r>
            <a:r>
              <a:rPr dirty="0" sz="1400">
                <a:latin typeface="Times New Roman"/>
                <a:cs typeface="Times New Roman"/>
              </a:rPr>
              <a:t>іншомовною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лексикою.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59840" y="4162170"/>
            <a:ext cx="5841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spc="-60"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8236" y="4222216"/>
            <a:ext cx="5175885" cy="63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57200">
              <a:lnSpc>
                <a:spcPct val="143600"/>
              </a:lnSpc>
              <a:spcBef>
                <a:spcPts val="95"/>
              </a:spcBef>
              <a:tabLst>
                <a:tab pos="1363345" algn="l"/>
                <a:tab pos="1667510" algn="l"/>
                <a:tab pos="2735580" algn="l"/>
                <a:tab pos="3346450" algn="l"/>
                <a:tab pos="4632960" algn="l"/>
              </a:tabLst>
            </a:pPr>
            <a:r>
              <a:rPr dirty="0" sz="1400" spc="-10" b="1" i="1">
                <a:latin typeface="Times New Roman"/>
                <a:cs typeface="Times New Roman"/>
              </a:rPr>
              <a:t>Завдання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25" b="1" i="1">
                <a:latin typeface="Times New Roman"/>
                <a:cs typeface="Times New Roman"/>
              </a:rPr>
              <a:t>7.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Прочитайте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тескт,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дотримуючись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правил </a:t>
            </a:r>
            <a:r>
              <a:rPr dirty="0" sz="1400">
                <a:latin typeface="Times New Roman"/>
                <a:cs typeface="Times New Roman"/>
              </a:rPr>
              <a:t>передавання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змістового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навантаження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авторського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бачення.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24086" y="4222216"/>
            <a:ext cx="1107440" cy="63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0795">
              <a:lnSpc>
                <a:spcPct val="143600"/>
              </a:lnSpc>
              <a:spcBef>
                <a:spcPts val="95"/>
              </a:spcBef>
            </a:pPr>
            <a:r>
              <a:rPr dirty="0" sz="1400" spc="-10">
                <a:latin typeface="Times New Roman"/>
                <a:cs typeface="Times New Roman"/>
              </a:rPr>
              <a:t>інтонаційного </a:t>
            </a:r>
            <a:r>
              <a:rPr dirty="0" sz="1400">
                <a:latin typeface="Times New Roman"/>
                <a:cs typeface="Times New Roman"/>
              </a:rPr>
              <a:t>Визначте,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які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8236" y="4836388"/>
            <a:ext cx="6410960" cy="63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3600"/>
              </a:lnSpc>
              <a:spcBef>
                <a:spcPts val="95"/>
              </a:spcBef>
            </a:pPr>
            <a:r>
              <a:rPr dirty="0" sz="1400">
                <a:latin typeface="Times New Roman"/>
                <a:cs typeface="Times New Roman"/>
              </a:rPr>
              <a:t>способи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аргументації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застосували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співрозмовники,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який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них,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вашу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думку, </a:t>
            </a:r>
            <a:r>
              <a:rPr dirty="0" sz="1400">
                <a:latin typeface="Times New Roman"/>
                <a:cs typeface="Times New Roman"/>
              </a:rPr>
              <a:t>більш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переконливий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(друкований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текст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додається).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8236" y="6019266"/>
            <a:ext cx="6417945" cy="373824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304925">
              <a:lnSpc>
                <a:spcPct val="100000"/>
              </a:lnSpc>
              <a:spcBef>
                <a:spcPts val="280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913130">
              <a:lnSpc>
                <a:spcPct val="100000"/>
              </a:lnSpc>
              <a:spcBef>
                <a:spcPts val="180"/>
              </a:spcBef>
            </a:pP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Підготуйте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доповіді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на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запропоновані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 marL="911860" indent="-267970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Способи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впливу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людей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час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безпосереднього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спілкування.</a:t>
            </a:r>
            <a:endParaRPr sz="1400">
              <a:latin typeface="Times New Roman"/>
              <a:cs typeface="Times New Roman"/>
            </a:endParaRPr>
          </a:p>
          <a:p>
            <a:pPr marL="911860" indent="-267970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Бесіда.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бесід.</a:t>
            </a:r>
            <a:endParaRPr sz="1400">
              <a:latin typeface="Times New Roman"/>
              <a:cs typeface="Times New Roman"/>
            </a:endParaRPr>
          </a:p>
          <a:p>
            <a:pPr marL="911860" indent="-267970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Співбесіда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роботодавцем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форма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ділової</a:t>
            </a:r>
            <a:r>
              <a:rPr dirty="0" sz="1400" spc="-10">
                <a:latin typeface="Times New Roman"/>
                <a:cs typeface="Times New Roman"/>
              </a:rPr>
              <a:t> бесіди.</a:t>
            </a:r>
            <a:endParaRPr sz="1400">
              <a:latin typeface="Times New Roman"/>
              <a:cs typeface="Times New Roman"/>
            </a:endParaRPr>
          </a:p>
          <a:p>
            <a:pPr marL="911860" indent="-267970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Телефонна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розмова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різновид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професійної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діалогічної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мови.</a:t>
            </a:r>
            <a:endParaRPr sz="1400">
              <a:latin typeface="Times New Roman"/>
              <a:cs typeface="Times New Roman"/>
            </a:endParaRPr>
          </a:p>
          <a:p>
            <a:pPr marL="643890">
              <a:lnSpc>
                <a:spcPct val="100000"/>
              </a:lnSpc>
              <a:spcBef>
                <a:spcPts val="735"/>
              </a:spcBef>
            </a:pP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Повторіть</a:t>
            </a:r>
            <a:r>
              <a:rPr dirty="0" sz="1400" spc="-10" b="1" i="1">
                <a:latin typeface="Times New Roman"/>
                <a:cs typeface="Times New Roman"/>
              </a:rPr>
              <a:t> правила: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65"/>
              </a:spcBef>
            </a:pPr>
            <a:r>
              <a:rPr dirty="0" sz="1400">
                <a:latin typeface="Times New Roman"/>
                <a:cs typeface="Times New Roman"/>
              </a:rPr>
              <a:t>Правопис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префіксів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пре-,</a:t>
            </a:r>
            <a:r>
              <a:rPr dirty="0" sz="1400" spc="-10">
                <a:latin typeface="Times New Roman"/>
                <a:cs typeface="Times New Roman"/>
              </a:rPr>
              <a:t> при-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прі-</a:t>
            </a:r>
            <a:r>
              <a:rPr dirty="0" sz="1400" spc="-5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70"/>
              </a:spcBef>
            </a:pPr>
            <a:r>
              <a:rPr dirty="0" sz="1400">
                <a:latin typeface="Times New Roman"/>
                <a:cs typeface="Times New Roman"/>
              </a:rPr>
              <a:t>Зміни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приголосних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додаванні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–СЬК-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(ИЙ),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10">
                <a:latin typeface="Times New Roman"/>
                <a:cs typeface="Times New Roman"/>
              </a:rPr>
              <a:t>СТВ-</a:t>
            </a:r>
            <a:r>
              <a:rPr dirty="0" sz="1400" spc="-20">
                <a:latin typeface="Times New Roman"/>
                <a:cs typeface="Times New Roman"/>
              </a:rPr>
              <a:t>(О).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5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3500"/>
              </a:lnSpc>
              <a:spcBef>
                <a:spcPts val="1055"/>
              </a:spcBef>
              <a:tabLst>
                <a:tab pos="602615" algn="l"/>
                <a:tab pos="833755" algn="l"/>
                <a:tab pos="1187450" algn="l"/>
                <a:tab pos="1574165" algn="l"/>
                <a:tab pos="2644775" algn="l"/>
                <a:tab pos="3188970" algn="l"/>
                <a:tab pos="3419475" algn="l"/>
                <a:tab pos="3829050" algn="l"/>
                <a:tab pos="4141470" algn="l"/>
                <a:tab pos="4371975" algn="l"/>
                <a:tab pos="4676140" algn="l"/>
              </a:tabLst>
            </a:pPr>
            <a:r>
              <a:rPr dirty="0" sz="1400">
                <a:latin typeface="Times New Roman"/>
                <a:cs typeface="Times New Roman"/>
              </a:rPr>
              <a:t>1. Мацько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І.,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Кравець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фахової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мови: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Навч. посіб.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К.: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ВЦ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«Академія»,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2007.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360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с.;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С.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191-198.(Альмаматер).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819" y="5565914"/>
            <a:ext cx="824230" cy="66572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8580" cy="4322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785">
              <a:lnSpc>
                <a:spcPct val="144400"/>
              </a:lnSpc>
              <a:spcBef>
                <a:spcPts val="100"/>
              </a:spcBef>
            </a:pPr>
            <a:r>
              <a:rPr dirty="0" sz="1400" spc="-10">
                <a:latin typeface="Times New Roman"/>
                <a:cs typeface="Times New Roman"/>
              </a:rPr>
              <a:t>ISBNULR: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http://univer.nuczu.edu.ua/tmp_metod/3685/kul%27tura_ukrains%27kogo_fa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hovogo_movlennya.pdf</a:t>
            </a:r>
            <a:r>
              <a:rPr dirty="0" u="none" sz="14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 звернення:</a:t>
            </a:r>
            <a:r>
              <a:rPr dirty="0" u="none" sz="140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09.02.2023)</a:t>
            </a:r>
            <a:endParaRPr sz="1400">
              <a:latin typeface="Times New Roman"/>
              <a:cs typeface="Times New Roman"/>
            </a:endParaRPr>
          </a:p>
          <a:p>
            <a:pPr marL="12700" marR="5080" indent="629920">
              <a:lnSpc>
                <a:spcPct val="143600"/>
              </a:lnSpc>
              <a:buClr>
                <a:srgbClr val="000000"/>
              </a:buClr>
              <a:buAutoNum type="arabicPeriod" startAt="2"/>
              <a:tabLst>
                <a:tab pos="642620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Український</a:t>
            </a:r>
            <a:r>
              <a:rPr dirty="0" u="sng" sz="14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правопис</a:t>
            </a:r>
            <a:r>
              <a:rPr dirty="0" u="sng" sz="14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2019.</a:t>
            </a:r>
            <a:r>
              <a:rPr dirty="0" u="none" sz="1400" spc="-3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https://mon.gov.ua/storage/app/media/zagalna%20serednya/Pravopys.2019/ukr.pravopys-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2019.pdf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7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marL="12700" marR="5715" indent="629920">
              <a:lnSpc>
                <a:spcPct val="143800"/>
              </a:lnSpc>
              <a:spcBef>
                <a:spcPts val="5"/>
              </a:spcBef>
              <a:buClr>
                <a:srgbClr val="000000"/>
              </a:buClr>
              <a:buAutoNum type="arabicPeriod" startAt="2"/>
              <a:tabLst>
                <a:tab pos="463550" algn="l"/>
                <a:tab pos="642620" algn="l"/>
                <a:tab pos="846455" algn="l"/>
                <a:tab pos="1027430" algn="l"/>
                <a:tab pos="1693545" algn="l"/>
                <a:tab pos="2259965" algn="l"/>
                <a:tab pos="3061970" algn="l"/>
                <a:tab pos="3398520" algn="l"/>
                <a:tab pos="3732529" algn="l"/>
                <a:tab pos="4036695" algn="l"/>
                <a:tab pos="4767580" algn="l"/>
                <a:tab pos="5303520" algn="l"/>
                <a:tab pos="5522595" algn="l"/>
                <a:tab pos="5921375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Українська</a:t>
            </a:r>
            <a:r>
              <a:rPr dirty="0" u="sng" sz="1400" spc="4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мова:</a:t>
            </a:r>
            <a:r>
              <a:rPr dirty="0" u="sng" sz="1400" spc="4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Енциклопедія</a:t>
            </a:r>
            <a:r>
              <a:rPr dirty="0" u="none" sz="1400" spc="-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/</a:t>
            </a:r>
            <a:r>
              <a:rPr dirty="0" u="none" sz="1400" spc="445"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НАН</a:t>
            </a:r>
            <a:r>
              <a:rPr dirty="0" u="none" sz="1400" spc="434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України,</a:t>
            </a:r>
            <a:r>
              <a:rPr dirty="0" u="none" sz="1400" spc="434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Інститут</a:t>
            </a:r>
            <a:r>
              <a:rPr dirty="0" u="none" sz="1400" spc="434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мовознавства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імені</a:t>
            </a:r>
            <a:r>
              <a:rPr dirty="0" u="none" sz="1400" spc="459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О.</a:t>
            </a:r>
            <a:r>
              <a:rPr dirty="0" u="none" sz="1400" spc="45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О.</a:t>
            </a:r>
            <a:r>
              <a:rPr dirty="0" u="none" sz="1400" spc="44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Потебні,</a:t>
            </a:r>
            <a:r>
              <a:rPr dirty="0" u="none" sz="1400" spc="45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Інститут</a:t>
            </a:r>
            <a:r>
              <a:rPr dirty="0" u="none" sz="1400" spc="45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української</a:t>
            </a:r>
            <a:r>
              <a:rPr dirty="0" u="none" sz="1400" spc="45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мови;</a:t>
            </a:r>
            <a:r>
              <a:rPr dirty="0" u="none" sz="1400" spc="459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редкол.:</a:t>
            </a:r>
            <a:r>
              <a:rPr dirty="0" u="none" sz="1400" spc="45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В.</a:t>
            </a:r>
            <a:r>
              <a:rPr dirty="0" u="none" sz="1400" spc="45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М.</a:t>
            </a:r>
            <a:r>
              <a:rPr dirty="0" u="none" sz="1400" spc="45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Русанівський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(співголова),</a:t>
            </a:r>
            <a:r>
              <a:rPr dirty="0" u="none" sz="1400" spc="6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О.</a:t>
            </a:r>
            <a:r>
              <a:rPr dirty="0" u="none" sz="1400" spc="6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О.</a:t>
            </a:r>
            <a:r>
              <a:rPr dirty="0" u="none" sz="1400" spc="7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Тараненко</a:t>
            </a:r>
            <a:r>
              <a:rPr dirty="0" u="none" sz="1400" spc="7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(співголова),</a:t>
            </a:r>
            <a:r>
              <a:rPr dirty="0" u="none" sz="1400" spc="8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М.</a:t>
            </a:r>
            <a:r>
              <a:rPr dirty="0" u="none" sz="1400" spc="7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П.</a:t>
            </a:r>
            <a:r>
              <a:rPr dirty="0" u="none" sz="1400" spc="6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Зяблюк</a:t>
            </a:r>
            <a:r>
              <a:rPr dirty="0" u="none" sz="1400" spc="7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та</a:t>
            </a:r>
            <a:r>
              <a:rPr dirty="0" u="none" sz="1400" spc="8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ін.</a:t>
            </a:r>
            <a:r>
              <a:rPr dirty="0" u="none" sz="1400" spc="13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–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2-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ге</a:t>
            </a:r>
            <a:r>
              <a:rPr dirty="0" u="none" sz="1400" spc="8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вид.,</a:t>
            </a:r>
            <a:r>
              <a:rPr dirty="0" u="none" sz="1400" spc="8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випр.</a:t>
            </a:r>
            <a:r>
              <a:rPr dirty="0" u="none" sz="1400" spc="6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50">
                <a:solidFill>
                  <a:srgbClr val="2C2C2C"/>
                </a:solidFill>
                <a:latin typeface="Times New Roman"/>
                <a:cs typeface="Times New Roman"/>
              </a:rPr>
              <a:t>і </a:t>
            </a:r>
            <a:r>
              <a:rPr dirty="0" u="none" sz="1400" spc="-20">
                <a:solidFill>
                  <a:srgbClr val="2C2C2C"/>
                </a:solidFill>
                <a:latin typeface="Times New Roman"/>
                <a:cs typeface="Times New Roman"/>
              </a:rPr>
              <a:t>доп.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25">
                <a:latin typeface="Times New Roman"/>
                <a:cs typeface="Times New Roman"/>
              </a:rPr>
              <a:t>–</a:t>
            </a:r>
            <a:r>
              <a:rPr dirty="0" u="none" sz="1400" spc="-25">
                <a:solidFill>
                  <a:srgbClr val="2C2C2C"/>
                </a:solidFill>
                <a:latin typeface="Times New Roman"/>
                <a:cs typeface="Times New Roman"/>
              </a:rPr>
              <a:t>К.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50">
                <a:solidFill>
                  <a:srgbClr val="2C2C2C"/>
                </a:solidFill>
                <a:latin typeface="Times New Roman"/>
                <a:cs typeface="Times New Roman"/>
              </a:rPr>
              <a:t>: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Вид-</a:t>
            </a:r>
            <a:r>
              <a:rPr dirty="0" u="none" sz="1400" spc="-25">
                <a:solidFill>
                  <a:srgbClr val="2C2C2C"/>
                </a:solidFill>
                <a:latin typeface="Times New Roman"/>
                <a:cs typeface="Times New Roman"/>
              </a:rPr>
              <a:t>во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«Укр.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енцикл.»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25">
                <a:solidFill>
                  <a:srgbClr val="2C2C2C"/>
                </a:solidFill>
                <a:latin typeface="Times New Roman"/>
                <a:cs typeface="Times New Roman"/>
              </a:rPr>
              <a:t>ім.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25">
                <a:solidFill>
                  <a:srgbClr val="2C2C2C"/>
                </a:solidFill>
                <a:latin typeface="Times New Roman"/>
                <a:cs typeface="Times New Roman"/>
              </a:rPr>
              <a:t>М.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25">
                <a:solidFill>
                  <a:srgbClr val="2C2C2C"/>
                </a:solidFill>
                <a:latin typeface="Times New Roman"/>
                <a:cs typeface="Times New Roman"/>
              </a:rPr>
              <a:t>П.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Бажана,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2004.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50">
                <a:latin typeface="Times New Roman"/>
                <a:cs typeface="Times New Roman"/>
              </a:rPr>
              <a:t>–</a:t>
            </a:r>
            <a:r>
              <a:rPr dirty="0" u="none" sz="1400">
                <a:latin typeface="Times New Roman"/>
                <a:cs typeface="Times New Roman"/>
              </a:rPr>
              <a:t>	</a:t>
            </a:r>
            <a:r>
              <a:rPr dirty="0" u="none" sz="1400" spc="-25">
                <a:solidFill>
                  <a:srgbClr val="2C2C2C"/>
                </a:solidFill>
                <a:latin typeface="Times New Roman"/>
                <a:cs typeface="Times New Roman"/>
              </a:rPr>
              <a:t>824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с</a:t>
            </a:r>
            <a:r>
              <a:rPr dirty="0" u="none" sz="1400" spc="-1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https://archive.org/details/UkrMovEnts/page/135/mode/2up?q=фахова+мова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marL="12700" marR="5715" indent="629920">
              <a:lnSpc>
                <a:spcPct val="143600"/>
              </a:lnSpc>
              <a:buAutoNum type="arabicPeriod" startAt="2"/>
              <a:tabLst>
                <a:tab pos="642620" algn="l"/>
                <a:tab pos="1225550" algn="l"/>
                <a:tab pos="1682114" algn="l"/>
                <a:tab pos="2684780" algn="l"/>
                <a:tab pos="2963545" algn="l"/>
                <a:tab pos="3367404" algn="l"/>
                <a:tab pos="4144010" algn="l"/>
                <a:tab pos="4734560" algn="l"/>
                <a:tab pos="5015230" algn="l"/>
                <a:tab pos="5998210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спрямуванням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Шевчук,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І.В.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Клименко.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К.: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Алерта,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2011.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С.211-</a:t>
            </a:r>
            <a:r>
              <a:rPr dirty="0" sz="1400" spc="-20">
                <a:latin typeface="Times New Roman"/>
                <a:cs typeface="Times New Roman"/>
              </a:rPr>
              <a:t>235</a:t>
            </a:r>
            <a:r>
              <a:rPr dirty="0" sz="1100" spc="-20">
                <a:latin typeface="Times New Roman"/>
                <a:cs typeface="Times New Roman"/>
              </a:rPr>
              <a:t>.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ULR: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https://www.dut.edu.ua/uploads/l_666_15833608.pdf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06.02.2023)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05813" y="528979"/>
            <a:ext cx="5035550" cy="1016635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1360"/>
              </a:spcBef>
            </a:pPr>
            <a:r>
              <a:rPr dirty="0" sz="2200" b="1">
                <a:latin typeface="Arial"/>
                <a:cs typeface="Arial"/>
              </a:rPr>
              <a:t>ТЕМА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9.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dirty="0" sz="2200" b="1">
                <a:latin typeface="Times New Roman"/>
                <a:cs typeface="Times New Roman"/>
              </a:rPr>
              <a:t>Культура</a:t>
            </a:r>
            <a:r>
              <a:rPr dirty="0" sz="2200" spc="-9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усного</a:t>
            </a:r>
            <a:r>
              <a:rPr dirty="0" sz="2200" spc="-7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фахового</a:t>
            </a:r>
            <a:r>
              <a:rPr dirty="0" sz="2200" spc="-75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спілкування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4053966"/>
            <a:ext cx="6417310" cy="547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2311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ЗАНЯТТЯ№12</a:t>
            </a:r>
            <a:endParaRPr sz="1800">
              <a:latin typeface="Arial"/>
              <a:cs typeface="Arial"/>
            </a:endParaRPr>
          </a:p>
          <a:p>
            <a:pPr algn="just" marL="553720">
              <a:lnSpc>
                <a:spcPct val="100000"/>
              </a:lnSpc>
              <a:spcBef>
                <a:spcPts val="1260"/>
              </a:spcBef>
            </a:pPr>
            <a:r>
              <a:rPr dirty="0" sz="1400" b="1">
                <a:latin typeface="Times New Roman"/>
                <a:cs typeface="Times New Roman"/>
              </a:rPr>
              <a:t>Перевірка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домашнього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 marR="307340" indent="541020">
              <a:lnSpc>
                <a:spcPct val="145000"/>
              </a:lnSpc>
              <a:spcBef>
                <a:spcPts val="400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заняття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911225" indent="-212725">
              <a:lnSpc>
                <a:spcPct val="1000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Виконайте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граматичні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завдання.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Дайте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пояснення: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ts val="2420"/>
              </a:lnSpc>
              <a:spcBef>
                <a:spcPts val="195"/>
              </a:spcBef>
            </a:pPr>
            <a:r>
              <a:rPr dirty="0" sz="1400" i="1">
                <a:latin typeface="Times New Roman"/>
                <a:cs typeface="Times New Roman"/>
              </a:rPr>
              <a:t>а)</a:t>
            </a:r>
            <a:r>
              <a:rPr dirty="0" sz="1400" spc="3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утворіть</a:t>
            </a:r>
            <a:r>
              <a:rPr dirty="0" sz="1400" spc="3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</a:t>
            </a:r>
            <a:r>
              <a:rPr dirty="0" sz="1400" spc="3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іменників</a:t>
            </a:r>
            <a:r>
              <a:rPr dirty="0" sz="1400" spc="38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прикметники</a:t>
            </a:r>
            <a:r>
              <a:rPr dirty="0" sz="1400" spc="4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3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суфіксами</a:t>
            </a:r>
            <a:r>
              <a:rPr dirty="0" sz="1400" spc="4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–ськ(ий),</a:t>
            </a:r>
            <a:r>
              <a:rPr dirty="0" sz="1400" spc="3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-зьк(ий),</a:t>
            </a:r>
            <a:r>
              <a:rPr dirty="0" sz="1400" spc="390" i="1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-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цьк(ий):</a:t>
            </a:r>
            <a:endParaRPr sz="1400">
              <a:latin typeface="Times New Roman"/>
              <a:cs typeface="Times New Roman"/>
            </a:endParaRPr>
          </a:p>
          <a:p>
            <a:pPr algn="just" marL="12700" marR="8255" indent="449580">
              <a:lnSpc>
                <a:spcPts val="241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Прага,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Сиваш,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Дамаск,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Запоріжжя,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Лейпциг,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парубок,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турист,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Рига,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Цюрих, </a:t>
            </a:r>
            <a:r>
              <a:rPr dirty="0" sz="1400">
                <a:latin typeface="Times New Roman"/>
                <a:cs typeface="Times New Roman"/>
              </a:rPr>
              <a:t>Овруч,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птах,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Мекка,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Случ,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Черемош;</a:t>
            </a: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  <a:spcBef>
                <a:spcPts val="535"/>
              </a:spcBef>
            </a:pPr>
            <a:r>
              <a:rPr dirty="0" sz="1400" i="1">
                <a:latin typeface="Times New Roman"/>
                <a:cs typeface="Times New Roman"/>
              </a:rPr>
              <a:t>б)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вставте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потрібні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букви,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поясніть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написане:</a:t>
            </a:r>
            <a:endParaRPr sz="1400">
              <a:latin typeface="Times New Roman"/>
              <a:cs typeface="Times New Roman"/>
            </a:endParaRPr>
          </a:p>
          <a:p>
            <a:pPr algn="just" marL="12700" marR="8890" indent="449580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пр…лягти,</a:t>
            </a:r>
            <a:r>
              <a:rPr dirty="0" sz="1400" spc="4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пр…мудрий,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пр…славний,</a:t>
            </a:r>
            <a:r>
              <a:rPr dirty="0" sz="1400" spc="4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пр…звище,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пр…сісти,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пр…судити, </a:t>
            </a:r>
            <a:r>
              <a:rPr dirty="0" sz="1400">
                <a:latin typeface="Times New Roman"/>
                <a:cs typeface="Times New Roman"/>
              </a:rPr>
              <a:t>пр…цільний,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пр…гнутися,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п…р…тягування,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п…р…скочити,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п…р…напруження, пр…звисько;</a:t>
            </a: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  <a:spcBef>
                <a:spcPts val="735"/>
              </a:spcBef>
            </a:pPr>
            <a:r>
              <a:rPr dirty="0" sz="1400" i="1">
                <a:latin typeface="Times New Roman"/>
                <a:cs typeface="Times New Roman"/>
              </a:rPr>
              <a:t>в)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виправте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речення,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усунувши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канцелярські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вирази:</a:t>
            </a: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  <a:spcBef>
                <a:spcPts val="745"/>
              </a:spcBef>
            </a:pP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силу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несприятливих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погодних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умов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футбольний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матч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був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перенесений.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Колектив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провів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значну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роботу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напрямі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підготовки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весняної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спартакіади.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70267" y="1713102"/>
            <a:ext cx="5926455" cy="1737360"/>
            <a:chOff x="870267" y="1713102"/>
            <a:chExt cx="5926455" cy="17373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0267" y="1726437"/>
              <a:ext cx="3281299" cy="172389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0933" y="1713102"/>
              <a:ext cx="2625725" cy="1737232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4529" y="3616819"/>
            <a:ext cx="685800" cy="67870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17067"/>
            <a:ext cx="6418580" cy="9149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898525">
              <a:lnSpc>
                <a:spcPct val="144000"/>
              </a:lnSpc>
              <a:spcBef>
                <a:spcPts val="10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41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42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Поділіть</a:t>
            </a:r>
            <a:r>
              <a:rPr dirty="0" sz="1400" spc="409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</a:t>
            </a:r>
            <a:r>
              <a:rPr dirty="0" sz="1400" spc="4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4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такі,</a:t>
            </a:r>
            <a:r>
              <a:rPr dirty="0" sz="1400" spc="3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які</a:t>
            </a:r>
            <a:r>
              <a:rPr dirty="0" sz="1400" spc="4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можна</a:t>
            </a:r>
            <a:r>
              <a:rPr dirty="0" sz="1400" spc="4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вживати</a:t>
            </a:r>
            <a:r>
              <a:rPr dirty="0" sz="1400" spc="40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під</a:t>
            </a:r>
            <a:r>
              <a:rPr dirty="0" sz="1400" spc="440" i="1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час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ділового</a:t>
            </a:r>
            <a:r>
              <a:rPr dirty="0" sz="1400" spc="3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спілкування,</a:t>
            </a:r>
            <a:r>
              <a:rPr dirty="0" sz="1400" spc="3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3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такі,</a:t>
            </a:r>
            <a:r>
              <a:rPr dirty="0" sz="1400" spc="3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</a:t>
            </a:r>
            <a:r>
              <a:rPr dirty="0" sz="1400" spc="3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не</a:t>
            </a:r>
            <a:r>
              <a:rPr dirty="0" sz="1400" spc="3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можна</a:t>
            </a:r>
            <a:r>
              <a:rPr dirty="0" sz="1400" spc="3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використовувати</a:t>
            </a:r>
            <a:r>
              <a:rPr dirty="0" sz="1400" spc="3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під</a:t>
            </a:r>
            <a:r>
              <a:rPr dirty="0" sz="1400" spc="3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час</a:t>
            </a:r>
            <a:r>
              <a:rPr dirty="0" sz="1400" spc="39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ділового спілкування.</a:t>
            </a:r>
            <a:endParaRPr sz="1400">
              <a:latin typeface="Times New Roman"/>
              <a:cs typeface="Times New Roman"/>
            </a:endParaRPr>
          </a:p>
          <a:p>
            <a:pPr algn="just" marL="12700" marR="9525" indent="45720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Спорт,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магічний,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чарівний,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компенсація,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спортсмен,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документ,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рішення, </a:t>
            </a:r>
            <a:r>
              <a:rPr dirty="0" sz="1400">
                <a:latin typeface="Times New Roman"/>
                <a:cs typeface="Times New Roman"/>
              </a:rPr>
              <a:t>рапорт,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засідання,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абсолютний,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салют,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свавілля,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майданчик,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заслухати,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функція,</a:t>
            </a:r>
            <a:endParaRPr sz="1400">
              <a:latin typeface="Times New Roman"/>
              <a:cs typeface="Times New Roman"/>
            </a:endParaRPr>
          </a:p>
          <a:p>
            <a:pPr algn="just" marL="12700" marR="10160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акредитація,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особистість,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управлінці,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тарифікація,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лепетати,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жорстокість,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ухвалити, </a:t>
            </a:r>
            <a:r>
              <a:rPr dirty="0" sz="1400">
                <a:latin typeface="Times New Roman"/>
                <a:cs typeface="Times New Roman"/>
              </a:rPr>
              <a:t>вельмишановний,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легкоатлет,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рукопис,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донечка,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комісія,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університет,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сердечко, </a:t>
            </a:r>
            <a:r>
              <a:rPr dirty="0" sz="1400">
                <a:latin typeface="Times New Roman"/>
                <a:cs typeface="Times New Roman"/>
              </a:rPr>
              <a:t>норматив,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видатний,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сторона,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гостинець,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професіонал,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розгардіяш,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пропозиція, зорепад.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11430" indent="989965">
              <a:lnSpc>
                <a:spcPct val="1436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spc="17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Запишіть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числівники</a:t>
            </a:r>
            <a:r>
              <a:rPr dirty="0" sz="1400" spc="1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словами,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узгодивши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їх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1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відмінку</a:t>
            </a:r>
            <a:r>
              <a:rPr dirty="0" sz="1400" spc="170" i="1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з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поданими</a:t>
            </a:r>
            <a:r>
              <a:rPr dirty="0" sz="1400" spc="31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31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дужках</a:t>
            </a:r>
            <a:r>
              <a:rPr dirty="0" sz="1400" spc="30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іменниками.</a:t>
            </a:r>
            <a:r>
              <a:rPr dirty="0" sz="1400" spc="30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Назвіть</a:t>
            </a:r>
            <a:r>
              <a:rPr dirty="0" sz="1400" spc="31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правила,</a:t>
            </a:r>
            <a:r>
              <a:rPr dirty="0" sz="1400" spc="30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за</a:t>
            </a:r>
            <a:r>
              <a:rPr dirty="0" sz="1400" spc="31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якими</a:t>
            </a:r>
            <a:r>
              <a:rPr dirty="0" sz="1400" spc="310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числівники </a:t>
            </a:r>
            <a:r>
              <a:rPr dirty="0" sz="1400" i="1">
                <a:latin typeface="Times New Roman"/>
                <a:cs typeface="Times New Roman"/>
              </a:rPr>
              <a:t>сполучаються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іменниками.</a:t>
            </a:r>
            <a:endParaRPr sz="1400">
              <a:latin typeface="Times New Roman"/>
              <a:cs typeface="Times New Roman"/>
            </a:endParaRPr>
          </a:p>
          <a:p>
            <a:pPr algn="r" marR="10795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4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(пункт),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53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(відсоток),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1,5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(місяць),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(тиждень),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(товариш),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2,5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(метр),</a:t>
            </a:r>
            <a:endParaRPr sz="1400">
              <a:latin typeface="Times New Roman"/>
              <a:cs typeface="Times New Roman"/>
            </a:endParaRPr>
          </a:p>
          <a:p>
            <a:pPr algn="r" marR="10160">
              <a:lnSpc>
                <a:spcPct val="100000"/>
              </a:lnSpc>
              <a:spcBef>
                <a:spcPts val="740"/>
              </a:spcBef>
            </a:pP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(літр),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через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56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(день),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¼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(площа),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2/3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(територія),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0,5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(бал),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дорівнювати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588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(гривня),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5,5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(кілометри),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44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(підручник).</a:t>
            </a:r>
            <a:endParaRPr sz="1400">
              <a:latin typeface="Times New Roman"/>
              <a:cs typeface="Times New Roman"/>
            </a:endParaRPr>
          </a:p>
          <a:p>
            <a:pPr algn="just" marL="1002665" indent="-270510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словосполучення.</a:t>
            </a:r>
            <a:endParaRPr sz="1400">
              <a:latin typeface="Times New Roman"/>
              <a:cs typeface="Times New Roman"/>
            </a:endParaRPr>
          </a:p>
          <a:p>
            <a:pPr algn="just" marL="12700" indent="45720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Прийняти</a:t>
            </a:r>
            <a:r>
              <a:rPr dirty="0" sz="1400" spc="1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участь,</a:t>
            </a:r>
            <a:r>
              <a:rPr dirty="0" sz="1400" spc="1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прийняти</a:t>
            </a:r>
            <a:r>
              <a:rPr dirty="0" sz="1400" spc="2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запрошення,</a:t>
            </a:r>
            <a:r>
              <a:rPr dirty="0" sz="1400" spc="2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прийняти</a:t>
            </a:r>
            <a:r>
              <a:rPr dirty="0" sz="1400" spc="1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заходи,</a:t>
            </a:r>
            <a:r>
              <a:rPr dirty="0" sz="1400" spc="19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проводити</a:t>
            </a:r>
            <a:endParaRPr sz="1400">
              <a:latin typeface="Times New Roman"/>
              <a:cs typeface="Times New Roman"/>
            </a:endParaRPr>
          </a:p>
          <a:p>
            <a:pPr algn="just" marL="12700" marR="8890">
              <a:lnSpc>
                <a:spcPct val="1437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боротьбу,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самий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найближчий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час,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згідно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наказу,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півтора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кілограмів,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піднімати </a:t>
            </a:r>
            <a:r>
              <a:rPr dirty="0" sz="1400">
                <a:latin typeface="Times New Roman"/>
                <a:cs typeface="Times New Roman"/>
              </a:rPr>
              <a:t>питання,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заставляти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мовчати,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воєнна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тайна,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тезиси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доповіді,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чистого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серця, </a:t>
            </a:r>
            <a:r>
              <a:rPr dirty="0" sz="1400">
                <a:latin typeface="Times New Roman"/>
                <a:cs typeface="Times New Roman"/>
              </a:rPr>
              <a:t>завзятий</a:t>
            </a:r>
            <a:r>
              <a:rPr dirty="0" sz="1400" spc="22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шахматист,</a:t>
            </a:r>
            <a:r>
              <a:rPr dirty="0" sz="1400" spc="22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строїтися</a:t>
            </a:r>
            <a:r>
              <a:rPr dirty="0" sz="1400" spc="22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21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шеренгу,</a:t>
            </a:r>
            <a:r>
              <a:rPr dirty="0" sz="1400" spc="22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крупномасштабний</a:t>
            </a:r>
            <a:r>
              <a:rPr dirty="0" sz="1400" spc="220">
                <a:latin typeface="Times New Roman"/>
                <a:cs typeface="Times New Roman"/>
              </a:rPr>
              <a:t>   </a:t>
            </a:r>
            <a:r>
              <a:rPr dirty="0" sz="1400" spc="-10">
                <a:latin typeface="Times New Roman"/>
                <a:cs typeface="Times New Roman"/>
              </a:rPr>
              <a:t>проект, </a:t>
            </a:r>
            <a:r>
              <a:rPr dirty="0" sz="1400">
                <a:latin typeface="Times New Roman"/>
                <a:cs typeface="Times New Roman"/>
              </a:rPr>
              <a:t>переписуватися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партнерами,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відігравати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значення,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поділити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пополам,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нажимати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клавішу,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невірна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відповідь,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пам’ятник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Тараса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Шевченка,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переводити</a:t>
            </a:r>
            <a:r>
              <a:rPr dirty="0" sz="1400" spc="40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текст, </a:t>
            </a:r>
            <a:r>
              <a:rPr dirty="0" sz="1400">
                <a:latin typeface="Times New Roman"/>
                <a:cs typeface="Times New Roman"/>
              </a:rPr>
              <a:t>виписувати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газети,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переключати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швидкість,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редакцією,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подзвони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мені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без </a:t>
            </a:r>
            <a:r>
              <a:rPr dirty="0" sz="1400">
                <a:latin typeface="Times New Roman"/>
                <a:cs typeface="Times New Roman"/>
              </a:rPr>
              <a:t>чверті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сім.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989965">
              <a:lnSpc>
                <a:spcPct val="143600"/>
              </a:lnSpc>
              <a:spcBef>
                <a:spcPts val="154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490" b="1" i="1">
                <a:latin typeface="Times New Roman"/>
                <a:cs typeface="Times New Roman"/>
              </a:rPr>
              <a:t>   </a:t>
            </a:r>
            <a:r>
              <a:rPr dirty="0" sz="1400" b="1" i="1">
                <a:latin typeface="Times New Roman"/>
                <a:cs typeface="Times New Roman"/>
              </a:rPr>
              <a:t>5.</a:t>
            </a:r>
            <a:r>
              <a:rPr dirty="0" sz="1400" spc="490" b="1" i="1">
                <a:latin typeface="Times New Roman"/>
                <a:cs typeface="Times New Roman"/>
              </a:rPr>
              <a:t>   </a:t>
            </a:r>
            <a:r>
              <a:rPr dirty="0" sz="1400" i="1">
                <a:latin typeface="Times New Roman"/>
                <a:cs typeface="Times New Roman"/>
              </a:rPr>
              <a:t>Створіть</a:t>
            </a:r>
            <a:r>
              <a:rPr dirty="0" sz="1400" spc="484" i="1">
                <a:latin typeface="Times New Roman"/>
                <a:cs typeface="Times New Roman"/>
              </a:rPr>
              <a:t>   </a:t>
            </a:r>
            <a:r>
              <a:rPr dirty="0" sz="1400" i="1">
                <a:latin typeface="Times New Roman"/>
                <a:cs typeface="Times New Roman"/>
              </a:rPr>
              <a:t>рольову</a:t>
            </a:r>
            <a:r>
              <a:rPr dirty="0" sz="1400" spc="490" i="1">
                <a:latin typeface="Times New Roman"/>
                <a:cs typeface="Times New Roman"/>
              </a:rPr>
              <a:t>   </a:t>
            </a:r>
            <a:r>
              <a:rPr dirty="0" sz="1400" i="1">
                <a:latin typeface="Times New Roman"/>
                <a:cs typeface="Times New Roman"/>
              </a:rPr>
              <a:t>ситуацію,</a:t>
            </a:r>
            <a:r>
              <a:rPr dirty="0" sz="1400" spc="484" i="1">
                <a:latin typeface="Times New Roman"/>
                <a:cs typeface="Times New Roman"/>
              </a:rPr>
              <a:t>   </a:t>
            </a:r>
            <a:r>
              <a:rPr dirty="0" sz="1400" i="1">
                <a:latin typeface="Times New Roman"/>
                <a:cs typeface="Times New Roman"/>
              </a:rPr>
              <a:t>під</a:t>
            </a:r>
            <a:r>
              <a:rPr dirty="0" sz="1400" spc="484" i="1">
                <a:latin typeface="Times New Roman"/>
                <a:cs typeface="Times New Roman"/>
              </a:rPr>
              <a:t>   </a:t>
            </a:r>
            <a:r>
              <a:rPr dirty="0" sz="1400" spc="-25" i="1">
                <a:latin typeface="Times New Roman"/>
                <a:cs typeface="Times New Roman"/>
              </a:rPr>
              <a:t>час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обговорення</a:t>
            </a:r>
            <a:r>
              <a:rPr dirty="0" sz="1400" spc="4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розповіді</a:t>
            </a:r>
            <a:r>
              <a:rPr dirty="0" sz="1400" spc="1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звертайте</a:t>
            </a:r>
            <a:r>
              <a:rPr dirty="0" sz="1400" spc="1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увагу</a:t>
            </a:r>
            <a:r>
              <a:rPr dirty="0" sz="1400" spc="1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1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дотримання</a:t>
            </a:r>
            <a:r>
              <a:rPr dirty="0" sz="1400" spc="11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мовно-</a:t>
            </a:r>
            <a:r>
              <a:rPr dirty="0" sz="1400" i="1">
                <a:latin typeface="Times New Roman"/>
                <a:cs typeface="Times New Roman"/>
              </a:rPr>
              <a:t>етикетних</a:t>
            </a:r>
            <a:r>
              <a:rPr dirty="0" sz="1400" spc="1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правил,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жести,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інтонацію</a:t>
            </a:r>
            <a:r>
              <a:rPr dirty="0" sz="1400" spc="-1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 algn="just" marL="926465" indent="-227965">
              <a:lnSpc>
                <a:spcPct val="100000"/>
              </a:lnSpc>
              <a:spcBef>
                <a:spcPts val="730"/>
              </a:spcBef>
              <a:buSzPct val="71428"/>
              <a:buFont typeface="Symbol"/>
              <a:buChar char=""/>
              <a:tabLst>
                <a:tab pos="926465" algn="l"/>
              </a:tabLst>
            </a:pPr>
            <a:r>
              <a:rPr dirty="0" sz="1400">
                <a:latin typeface="Times New Roman"/>
                <a:cs typeface="Times New Roman"/>
              </a:rPr>
              <a:t>Ви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керівник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спортивного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закладу.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закладі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є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вакантна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посада.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71931"/>
            <a:ext cx="6412865" cy="434848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400">
                <a:latin typeface="Times New Roman"/>
                <a:cs typeface="Times New Roman"/>
              </a:rPr>
              <a:t>Якою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розмова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претендентами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-10">
                <a:latin typeface="Times New Roman"/>
                <a:cs typeface="Times New Roman"/>
              </a:rPr>
              <a:t> місце.</a:t>
            </a:r>
            <a:endParaRPr sz="1400">
              <a:latin typeface="Times New Roman"/>
              <a:cs typeface="Times New Roman"/>
            </a:endParaRPr>
          </a:p>
          <a:p>
            <a:pPr marL="927100" indent="-228600">
              <a:lnSpc>
                <a:spcPct val="100000"/>
              </a:lnSpc>
              <a:spcBef>
                <a:spcPts val="180"/>
              </a:spcBef>
              <a:buSzPct val="71428"/>
              <a:buFont typeface="Symbol"/>
              <a:buChar char=""/>
              <a:tabLst>
                <a:tab pos="927100" algn="l"/>
              </a:tabLst>
            </a:pPr>
            <a:r>
              <a:rPr dirty="0" sz="1400">
                <a:latin typeface="Times New Roman"/>
                <a:cs typeface="Times New Roman"/>
              </a:rPr>
              <a:t>Ви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тренер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дитячої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спортивної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команди.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Звертаєтеся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з</a:t>
            </a:r>
            <a:endParaRPr sz="1400">
              <a:latin typeface="Times New Roman"/>
              <a:cs typeface="Times New Roman"/>
            </a:endParaRPr>
          </a:p>
          <a:p>
            <a:pPr marL="12700" marR="6985">
              <a:lnSpc>
                <a:spcPct val="110000"/>
              </a:lnSpc>
            </a:pPr>
            <a:r>
              <a:rPr dirty="0" sz="1400">
                <a:latin typeface="Times New Roman"/>
                <a:cs typeface="Times New Roman"/>
              </a:rPr>
              <a:t>проханням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адміністрації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спортивного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закладу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(стадіону,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палацу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спорту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т.д.)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з </a:t>
            </a:r>
            <a:r>
              <a:rPr dirty="0" sz="1400">
                <a:latin typeface="Times New Roman"/>
                <a:cs typeface="Times New Roman"/>
              </a:rPr>
              <a:t>проханням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надати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місце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проведенняспортивного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заходу).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092835" indent="-360680">
              <a:lnSpc>
                <a:spcPct val="1000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1092835" algn="l"/>
              </a:tabLst>
            </a:pPr>
            <a:r>
              <a:rPr dirty="0" sz="1400">
                <a:latin typeface="Times New Roman"/>
                <a:cs typeface="Times New Roman"/>
              </a:rPr>
              <a:t>.</a:t>
            </a: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6.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словосполучення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речення.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вірніше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сказати,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автобус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замовленню,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іменно,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між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тим,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аналогічні </a:t>
            </a:r>
            <a:r>
              <a:rPr dirty="0" sz="1400">
                <a:latin typeface="Times New Roman"/>
                <a:cs typeface="Times New Roman"/>
              </a:rPr>
              <a:t>попереднім,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так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як,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то.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багаточисленні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відвідувачі,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байдуже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відносяться, </a:t>
            </a:r>
            <a:r>
              <a:rPr dirty="0" sz="1400">
                <a:latin typeface="Times New Roman"/>
                <a:cs typeface="Times New Roman"/>
              </a:rPr>
              <a:t>безбілетний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пасажир,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безвихідне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положення,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без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всяких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підстав,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без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всяких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6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сумнівів,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беззаперечні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докази,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без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оглядки,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без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пам’яті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любить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(захоплюється),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без </a:t>
            </a:r>
            <a:r>
              <a:rPr dirty="0" sz="1400">
                <a:latin typeface="Times New Roman"/>
                <a:cs typeface="Times New Roman"/>
              </a:rPr>
              <a:t>руху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(лежати),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без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толку,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безуспішно,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без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усяких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засобів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життя,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в(у)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біжучому </a:t>
            </a:r>
            <a:r>
              <a:rPr dirty="0" sz="1400">
                <a:latin typeface="Times New Roman"/>
                <a:cs typeface="Times New Roman"/>
              </a:rPr>
              <a:t>році,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в(у)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більшій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мірі,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в(у)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більшості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випадків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вважати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необхідним.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1400" b="1" i="1">
                <a:latin typeface="Times New Roman"/>
                <a:cs typeface="Times New Roman"/>
              </a:rPr>
              <a:t>Матеріал</a:t>
            </a:r>
            <a:r>
              <a:rPr dirty="0" sz="1400" spc="-1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для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довідки.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645"/>
              </a:lnSpc>
              <a:spcBef>
                <a:spcPts val="170"/>
              </a:spcBef>
            </a:pPr>
            <a:r>
              <a:rPr dirty="0" sz="1400" b="1">
                <a:latin typeface="Times New Roman"/>
                <a:cs typeface="Times New Roman"/>
              </a:rPr>
              <a:t>Зв’язок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числівників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із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іменниками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645"/>
              </a:lnSpc>
            </a:pPr>
            <a:r>
              <a:rPr dirty="0" sz="1400" spc="-10" b="1">
                <a:latin typeface="Times New Roman"/>
                <a:cs typeface="Times New Roman"/>
              </a:rPr>
              <a:t>https://ukr-lifehacks.ed-era.com/rozdil-9/zvyazok_chislivnykiv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17219" y="5021452"/>
          <a:ext cx="6495415" cy="4791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0920"/>
                <a:gridCol w="2864485"/>
              </a:tblGrid>
              <a:tr h="939165">
                <a:tc>
                  <a:txBody>
                    <a:bodyPr/>
                    <a:lstStyle/>
                    <a:p>
                      <a:pPr marL="12065" marR="518159" indent="457200">
                        <a:lnSpc>
                          <a:spcPct val="125000"/>
                        </a:lnSpc>
                        <a:spcBef>
                          <a:spcPts val="40"/>
                        </a:spcBef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1.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Числівник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один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узгоджується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з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іменником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у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роді,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числі,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відмінку;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якщо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він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входить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до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складених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числівників,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іменник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ставиться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однині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360045" indent="457200">
                        <a:lnSpc>
                          <a:spcPct val="125000"/>
                        </a:lnSpc>
                        <a:spcBef>
                          <a:spcPts val="94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одна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ручка,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одне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озеро,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одні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двері;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51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день,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кілограм,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341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кілометр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12065" marR="251460" indent="457200">
                        <a:lnSpc>
                          <a:spcPct val="12500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2.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Числівники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два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(обидва),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три,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чотири узгоджуються</a:t>
                      </a:r>
                      <a:r>
                        <a:rPr dirty="0" sz="12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з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іменниками</a:t>
                      </a:r>
                      <a:r>
                        <a:rPr dirty="0" sz="12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чоловічого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роду</a:t>
                      </a:r>
                      <a:r>
                        <a:rPr dirty="0" sz="12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у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називному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відмінку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множини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140970" indent="457200">
                        <a:lnSpc>
                          <a:spcPct val="125000"/>
                        </a:lnSpc>
                        <a:spcBef>
                          <a:spcPts val="45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два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столи,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два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тренери,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чотири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борці,обидва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дуби,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три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стільці,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чотири вчителі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12065" marR="297815" indent="457200">
                        <a:lnSpc>
                          <a:spcPct val="125000"/>
                        </a:lnSpc>
                        <a:spcBef>
                          <a:spcPts val="225"/>
                        </a:spcBef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3.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Числівники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два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(обидва),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три,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чотири узгоджуються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з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іменником,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що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множині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втрачає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суфікс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7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ин-,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у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родовому відмінку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однини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100330" indent="457200">
                        <a:lnSpc>
                          <a:spcPct val="125000"/>
                        </a:lnSpc>
                        <a:spcBef>
                          <a:spcPts val="1125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два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киянина,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три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львів’янина,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чотири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громадянина,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обидва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селянина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287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234">
                <a:tc>
                  <a:txBody>
                    <a:bodyPr/>
                    <a:lstStyle/>
                    <a:p>
                      <a:pPr marL="12065" marR="99695" indent="457200">
                        <a:lnSpc>
                          <a:spcPct val="12520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4.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Після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числівників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п’ять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і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більше іменник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уживається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родовому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відмінку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множини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п’ять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олівців,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шість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зошитів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12065" marR="13335" indent="457200">
                        <a:lnSpc>
                          <a:spcPct val="125000"/>
                        </a:lnSpc>
                        <a:spcBef>
                          <a:spcPts val="35"/>
                        </a:spcBef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5.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Числівник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півтора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(півтори)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узгоджується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з</a:t>
                      </a:r>
                      <a:r>
                        <a:rPr dirty="0" sz="12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іменником</a:t>
                      </a:r>
                      <a:r>
                        <a:rPr dirty="0" sz="12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у</a:t>
                      </a:r>
                      <a:r>
                        <a:rPr dirty="0" sz="12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родовому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відмінку</a:t>
                      </a:r>
                      <a:r>
                        <a:rPr dirty="0" sz="12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однини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півтора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місяця,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півтори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тонни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44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9930">
                <a:tc>
                  <a:txBody>
                    <a:bodyPr/>
                    <a:lstStyle/>
                    <a:p>
                      <a:pPr marL="12065" marR="313055" indent="457200">
                        <a:lnSpc>
                          <a:spcPct val="125000"/>
                        </a:lnSpc>
                        <a:spcBef>
                          <a:spcPts val="35"/>
                        </a:spcBef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6.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Іменники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при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складених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числівниках уживаються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втому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відмінку,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якого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вимагає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останнє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слово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90805" indent="457200">
                        <a:lnSpc>
                          <a:spcPct val="125000"/>
                        </a:lnSpc>
                        <a:spcBef>
                          <a:spcPts val="9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сто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один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грім,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сто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три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громи,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сто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десять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громів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6755">
                <a:tc>
                  <a:txBody>
                    <a:bodyPr/>
                    <a:lstStyle/>
                    <a:p>
                      <a:pPr marL="12065" marR="391795" indent="457200">
                        <a:lnSpc>
                          <a:spcPct val="125000"/>
                        </a:lnSpc>
                        <a:spcBef>
                          <a:spcPts val="944"/>
                        </a:spcBef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7.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Дробові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числівники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узгоджуються</a:t>
                      </a:r>
                      <a:r>
                        <a:rPr dirty="0" sz="12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з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іменниками</a:t>
                      </a:r>
                      <a:r>
                        <a:rPr dirty="0" sz="12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2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родовому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відмінку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однини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0014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48260" indent="457200">
                        <a:lnSpc>
                          <a:spcPct val="12500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п’ять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сотих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гектара,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шість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десятих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метра,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одна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друга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торта,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дві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цілі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й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одна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третя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апельсина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617219" y="725423"/>
          <a:ext cx="6495415" cy="1900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0920"/>
                <a:gridCol w="2864485"/>
              </a:tblGrid>
              <a:tr h="707390">
                <a:tc>
                  <a:txBody>
                    <a:bodyPr/>
                    <a:lstStyle/>
                    <a:p>
                      <a:pPr marL="12065" marR="222250" indent="457200">
                        <a:lnSpc>
                          <a:spcPct val="125099"/>
                        </a:lnSpc>
                        <a:spcBef>
                          <a:spcPts val="10"/>
                        </a:spcBef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8.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У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мішаних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(зі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словами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з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половиною,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із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третиною,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із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чвертю)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числівниках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іменники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узгоджуються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з цілим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числом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111125" indent="457200">
                        <a:lnSpc>
                          <a:spcPct val="125099"/>
                        </a:lnSpc>
                        <a:spcBef>
                          <a:spcPts val="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три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з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половиною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кілометри,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два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з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третиною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апельсини,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п’ять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з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чвертю літрів,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сім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з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половиною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кілограмів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12065" marR="83185" indent="457200">
                        <a:lnSpc>
                          <a:spcPct val="125000"/>
                        </a:lnSpc>
                        <a:spcBef>
                          <a:spcPts val="944"/>
                        </a:spcBef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9.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У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датах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назви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місяців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уживаються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тільки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родовому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відмінку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0014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81915" indent="457200">
                        <a:lnSpc>
                          <a:spcPct val="12500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перше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лютого,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першому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лютого,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із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першим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лютого,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із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двадцять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четвертим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серпня,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із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першим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вересня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965">
                <a:tc>
                  <a:txBody>
                    <a:bodyPr/>
                    <a:lstStyle/>
                    <a:p>
                      <a:pPr marL="12065" marR="231140" indent="457200">
                        <a:lnSpc>
                          <a:spcPct val="125000"/>
                        </a:lnSpc>
                        <a:spcBef>
                          <a:spcPts val="35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10.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Іменники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IV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відміни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можна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поєднати лише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зі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збірними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числівниками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(Р.в.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одн.)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88900" indent="457200">
                        <a:lnSpc>
                          <a:spcPct val="125000"/>
                        </a:lnSpc>
                        <a:spcBef>
                          <a:spcPts val="3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двоє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хлоп'ят,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троє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телят,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четверо курчат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618236" y="3095218"/>
            <a:ext cx="6418580" cy="634428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855344">
              <a:lnSpc>
                <a:spcPct val="100000"/>
              </a:lnSpc>
              <a:spcBef>
                <a:spcPts val="270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911860" indent="-449580">
              <a:lnSpc>
                <a:spcPct val="100000"/>
              </a:lnSpc>
              <a:spcBef>
                <a:spcPts val="170"/>
              </a:spcBef>
              <a:buFont typeface="Times New Roman"/>
              <a:buAutoNum type="arabicPeriod"/>
              <a:tabLst>
                <a:tab pos="91186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Укладіть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етикетні</a:t>
            </a:r>
            <a:r>
              <a:rPr dirty="0" sz="1400" spc="29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правила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користування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мобільним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телефоном.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5"/>
              </a:spcBef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marL="639445" indent="-1771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39445" algn="l"/>
              </a:tabLst>
            </a:pPr>
            <a:r>
              <a:rPr dirty="0" sz="1400" b="1">
                <a:latin typeface="Times New Roman"/>
                <a:cs typeface="Times New Roman"/>
              </a:rPr>
              <a:t>Підготуйте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доповіді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запропоновані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 lvl="1" marL="732155" indent="-26987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Суперечка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основа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професійної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дискутивно-</a:t>
            </a:r>
            <a:r>
              <a:rPr dirty="0" sz="1400">
                <a:latin typeface="Times New Roman"/>
                <a:cs typeface="Times New Roman"/>
              </a:rPr>
              <a:t>полемічної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мови;</a:t>
            </a:r>
            <a:endParaRPr sz="1400">
              <a:latin typeface="Times New Roman"/>
              <a:cs typeface="Times New Roman"/>
            </a:endParaRPr>
          </a:p>
          <a:p>
            <a:pPr lvl="1" marL="732155" indent="-26987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Прийоми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суперечки;</a:t>
            </a:r>
            <a:endParaRPr sz="1400">
              <a:latin typeface="Times New Roman"/>
              <a:cs typeface="Times New Roman"/>
            </a:endParaRPr>
          </a:p>
          <a:p>
            <a:pPr lvl="1" marL="732155" indent="-269875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Етика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професійного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дискутивно-</a:t>
            </a:r>
            <a:r>
              <a:rPr dirty="0" sz="1400">
                <a:latin typeface="Times New Roman"/>
                <a:cs typeface="Times New Roman"/>
              </a:rPr>
              <a:t>полемічного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спілкування.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algn="just" marL="730885" indent="-26860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730885" algn="l"/>
              </a:tabLst>
            </a:pPr>
            <a:r>
              <a:rPr dirty="0" sz="1400">
                <a:latin typeface="Times New Roman"/>
                <a:cs typeface="Times New Roman"/>
              </a:rPr>
              <a:t>Мацько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І.,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Кравець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фахової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мови: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Навч.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посіб.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ВЦ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«Академія»,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2007.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360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с.;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191-</a:t>
            </a:r>
            <a:r>
              <a:rPr dirty="0" sz="1400">
                <a:latin typeface="Times New Roman"/>
                <a:cs typeface="Times New Roman"/>
              </a:rPr>
              <a:t>198.(Альмаматер).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ISBN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http://univer.nuczu.edu.ua/tmp_metod/3685/kul%27tura_ukrains%27kogo_fahovogo_mo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vlennya.pdf</a:t>
            </a:r>
            <a:r>
              <a:rPr dirty="0" u="none" sz="1400" spc="-6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5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09.02.2023)</a:t>
            </a:r>
            <a:endParaRPr sz="1400">
              <a:latin typeface="Times New Roman"/>
              <a:cs typeface="Times New Roman"/>
            </a:endParaRPr>
          </a:p>
          <a:p>
            <a:pPr marL="12700" marR="5080" indent="719455">
              <a:lnSpc>
                <a:spcPct val="96100"/>
              </a:lnSpc>
              <a:spcBef>
                <a:spcPts val="800"/>
              </a:spcBef>
              <a:buClr>
                <a:srgbClr val="000000"/>
              </a:buClr>
              <a:buAutoNum type="arabicPeriod" startAt="2"/>
              <a:tabLst>
                <a:tab pos="732155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Український</a:t>
            </a:r>
            <a:r>
              <a:rPr dirty="0" u="sng" sz="14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правопис</a:t>
            </a:r>
            <a:r>
              <a:rPr dirty="0" u="sng" sz="14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2019.</a:t>
            </a:r>
            <a:r>
              <a:rPr dirty="0" u="none" sz="1400" spc="-3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https://mon.gov.ua/storage/app/media/zagalna%20serednya/Pravopys.2019/ukr.pravopys-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2019.pdf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7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marL="12700" marR="7620" indent="719455">
              <a:lnSpc>
                <a:spcPts val="1610"/>
              </a:lnSpc>
              <a:spcBef>
                <a:spcPts val="40"/>
              </a:spcBef>
              <a:buClr>
                <a:srgbClr val="000000"/>
              </a:buClr>
              <a:buAutoNum type="arabicPeriod" startAt="2"/>
              <a:tabLst>
                <a:tab pos="732155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Українська</a:t>
            </a:r>
            <a:r>
              <a:rPr dirty="0" u="sng" sz="1400" spc="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мова:</a:t>
            </a:r>
            <a:r>
              <a:rPr dirty="0" u="sng" sz="1400" spc="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Енциклопедія</a:t>
            </a:r>
            <a:r>
              <a:rPr dirty="0" u="none" sz="1400" spc="-2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/НАН</a:t>
            </a:r>
            <a:r>
              <a:rPr dirty="0" u="none" sz="1400" spc="3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України,</a:t>
            </a:r>
            <a:r>
              <a:rPr dirty="0" u="none" sz="1400" spc="3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Інститут</a:t>
            </a:r>
            <a:r>
              <a:rPr dirty="0" u="none" sz="1400" spc="3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мовознавства</a:t>
            </a:r>
            <a:r>
              <a:rPr dirty="0" u="none" sz="1400" spc="30">
                <a:latin typeface="Times New Roman"/>
                <a:cs typeface="Times New Roman"/>
              </a:rPr>
              <a:t> </a:t>
            </a:r>
            <a:r>
              <a:rPr dirty="0" u="none" sz="1400" spc="-25">
                <a:latin typeface="Times New Roman"/>
                <a:cs typeface="Times New Roman"/>
              </a:rPr>
              <a:t>ім.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-2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Потебні,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Інститут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української</a:t>
            </a:r>
            <a:r>
              <a:rPr dirty="0" u="none" sz="1400" spc="-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мови;</a:t>
            </a:r>
            <a:r>
              <a:rPr dirty="0" u="none" sz="1400" spc="-2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редкол.: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В.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М.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Русанівський</a:t>
            </a:r>
            <a:r>
              <a:rPr dirty="0" u="none" sz="1400" spc="-10">
                <a:latin typeface="Times New Roman"/>
                <a:cs typeface="Times New Roman"/>
              </a:rPr>
              <a:t> (співголова),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610"/>
              </a:lnSpc>
            </a:pP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Тараненко (співголова),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Зяблюк та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ін.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2-ге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вид.,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випр.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 доп.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–К.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 </a:t>
            </a:r>
            <a:r>
              <a:rPr dirty="0" sz="1400" spc="-20">
                <a:latin typeface="Times New Roman"/>
                <a:cs typeface="Times New Roman"/>
              </a:rPr>
              <a:t>Вид- </a:t>
            </a:r>
            <a:r>
              <a:rPr dirty="0" sz="1400">
                <a:latin typeface="Times New Roman"/>
                <a:cs typeface="Times New Roman"/>
              </a:rPr>
              <a:t>во</a:t>
            </a:r>
            <a:r>
              <a:rPr dirty="0" sz="1400" spc="27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«Укр.</a:t>
            </a:r>
            <a:r>
              <a:rPr dirty="0" sz="1400" spc="27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енцикл.»</a:t>
            </a:r>
            <a:r>
              <a:rPr dirty="0" sz="1400" spc="27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ім.</a:t>
            </a:r>
            <a:r>
              <a:rPr dirty="0" sz="1400" spc="27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27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П.</a:t>
            </a:r>
            <a:r>
              <a:rPr dirty="0" sz="1400" spc="27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Бажана,</a:t>
            </a:r>
            <a:r>
              <a:rPr dirty="0" sz="1400" spc="27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2004.</a:t>
            </a:r>
            <a:r>
              <a:rPr dirty="0" sz="1400" spc="28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28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824</a:t>
            </a:r>
            <a:r>
              <a:rPr dirty="0" sz="1400" spc="27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270">
                <a:latin typeface="Times New Roman"/>
                <a:cs typeface="Times New Roman"/>
              </a:rPr>
              <a:t>   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https://archive.org/details/UkrMovEnts/page/135/mode/2up?q=фахова+мова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ts val="1540"/>
              </a:lnSpc>
            </a:pP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algn="just" marL="730885" indent="-268605">
              <a:lnSpc>
                <a:spcPts val="1645"/>
              </a:lnSpc>
              <a:buAutoNum type="arabicPeriod" startAt="4"/>
              <a:tabLst>
                <a:tab pos="730885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спрямуванням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Шевчук,</a:t>
            </a:r>
            <a:r>
              <a:rPr dirty="0" sz="1400" spc="3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І.В.</a:t>
            </a:r>
            <a:r>
              <a:rPr dirty="0" sz="1400" spc="3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Клименко.</a:t>
            </a:r>
            <a:r>
              <a:rPr dirty="0" sz="1400" spc="4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3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3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2011.</a:t>
            </a:r>
            <a:r>
              <a:rPr dirty="0" sz="1400" spc="4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9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С.211-</a:t>
            </a:r>
            <a:r>
              <a:rPr dirty="0" sz="1400">
                <a:latin typeface="Times New Roman"/>
                <a:cs typeface="Times New Roman"/>
              </a:rPr>
              <a:t>235</a:t>
            </a:r>
            <a:r>
              <a:rPr dirty="0" sz="1100">
                <a:latin typeface="Times New Roman"/>
                <a:cs typeface="Times New Roman"/>
              </a:rPr>
              <a:t>.</a:t>
            </a:r>
            <a:r>
              <a:rPr dirty="0" sz="1100" spc="470">
                <a:latin typeface="Times New Roman"/>
                <a:cs typeface="Times New Roman"/>
              </a:rPr>
              <a:t>  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https://www.dut.edu.ua/uploads/l_666_15833608.pdf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06.02.2023)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9605" y="2641104"/>
            <a:ext cx="824230" cy="66559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1306048"/>
            <a:ext cx="6203950" cy="211582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marL="2151380">
              <a:lnSpc>
                <a:spcPct val="100000"/>
              </a:lnSpc>
              <a:spcBef>
                <a:spcPts val="1345"/>
              </a:spcBef>
              <a:tabLst>
                <a:tab pos="3683635" algn="l"/>
                <a:tab pos="4899660" algn="l"/>
              </a:tabLst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0" b="1" i="1">
                <a:latin typeface="Arial"/>
                <a:cs typeface="Arial"/>
              </a:rPr>
              <a:t>ЗАНЯТТЯ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25" b="1" i="1">
                <a:latin typeface="Arial"/>
                <a:cs typeface="Arial"/>
              </a:rPr>
              <a:t>№13</a:t>
            </a:r>
            <a:endParaRPr sz="1800">
              <a:latin typeface="Arial"/>
              <a:cs typeface="Arial"/>
            </a:endParaRPr>
          </a:p>
          <a:p>
            <a:pPr marL="553720">
              <a:lnSpc>
                <a:spcPct val="100000"/>
              </a:lnSpc>
              <a:spcBef>
                <a:spcPts val="975"/>
              </a:spcBef>
            </a:pPr>
            <a:r>
              <a:rPr dirty="0" sz="1400" b="1">
                <a:latin typeface="Times New Roman"/>
                <a:cs typeface="Times New Roman"/>
              </a:rPr>
              <a:t>Перевірка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домашнього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 marR="5080" indent="631190">
              <a:lnSpc>
                <a:spcPct val="110700"/>
              </a:lnSpc>
              <a:spcBef>
                <a:spcPts val="985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заняття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553720">
              <a:lnSpc>
                <a:spcPct val="100000"/>
              </a:lnSpc>
              <a:spcBef>
                <a:spcPts val="1175"/>
              </a:spcBef>
            </a:pPr>
            <a:r>
              <a:rPr dirty="0" sz="1400" b="1" i="1">
                <a:latin typeface="Times New Roman"/>
                <a:cs typeface="Times New Roman"/>
              </a:rPr>
              <a:t>Перевірка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домашнього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003300">
              <a:lnSpc>
                <a:spcPct val="100000"/>
              </a:lnSpc>
              <a:spcBef>
                <a:spcPts val="1155"/>
              </a:spcBef>
            </a:pPr>
            <a:r>
              <a:rPr dirty="0" sz="1400">
                <a:latin typeface="Times New Roman"/>
                <a:cs typeface="Times New Roman"/>
              </a:rPr>
              <a:t>Правила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користування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мобільним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телефоном.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37817" y="3482466"/>
            <a:ext cx="2063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solidFill>
                  <a:srgbClr val="C00000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869819" y="3506850"/>
            <a:ext cx="416432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14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13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Виконайте</a:t>
            </a:r>
            <a:r>
              <a:rPr dirty="0" sz="1400" spc="1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граматичні</a:t>
            </a:r>
            <a:r>
              <a:rPr dirty="0" sz="1400" spc="1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завдання.</a:t>
            </a:r>
            <a:r>
              <a:rPr dirty="0" sz="1400" spc="114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Дайте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8236" y="3720820"/>
            <a:ext cx="6412865" cy="608711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1003300">
              <a:lnSpc>
                <a:spcPct val="100000"/>
              </a:lnSpc>
              <a:spcBef>
                <a:spcPts val="830"/>
              </a:spcBef>
            </a:pPr>
            <a:r>
              <a:rPr dirty="0" sz="1400" spc="-10" i="1">
                <a:latin typeface="Times New Roman"/>
                <a:cs typeface="Times New Roman"/>
              </a:rPr>
              <a:t>пояснення: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 i="1">
                <a:latin typeface="Times New Roman"/>
                <a:cs typeface="Times New Roman"/>
              </a:rPr>
              <a:t>а)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Вставте,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де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треба,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апостроф:</a:t>
            </a:r>
            <a:endParaRPr sz="1400">
              <a:latin typeface="Times New Roman"/>
              <a:cs typeface="Times New Roman"/>
            </a:endParaRPr>
          </a:p>
          <a:p>
            <a:pPr marL="12700" marR="6350" indent="449580">
              <a:lnSpc>
                <a:spcPct val="143600"/>
              </a:lnSpc>
              <a:tabLst>
                <a:tab pos="1000125" algn="l"/>
                <a:tab pos="1612265" algn="l"/>
                <a:tab pos="2635885" algn="l"/>
                <a:tab pos="3546475" algn="l"/>
                <a:tab pos="4392930" algn="l"/>
                <a:tab pos="5702935" algn="l"/>
              </a:tabLst>
            </a:pPr>
            <a:r>
              <a:rPr dirty="0" sz="1400" spc="-10">
                <a:latin typeface="Times New Roman"/>
                <a:cs typeface="Times New Roman"/>
              </a:rPr>
              <a:t>м.яч,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м.язи,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св.ятковий,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дев.ятсот,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здоров.я,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цв.ях,прем.єра,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інтерв.ю, </a:t>
            </a:r>
            <a:r>
              <a:rPr dirty="0" sz="1400">
                <a:latin typeface="Times New Roman"/>
                <a:cs typeface="Times New Roman"/>
              </a:rPr>
              <a:t>дзв.якнути,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сер.йозний,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пів…яблука,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гар.ячий,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з.ясовано,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різдв…яний,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мавп…ячий.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45"/>
              </a:spcBef>
            </a:pPr>
            <a:r>
              <a:rPr dirty="0" sz="1400">
                <a:latin typeface="Times New Roman"/>
                <a:cs typeface="Times New Roman"/>
              </a:rPr>
              <a:t>б)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Перекладіть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українською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мовою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словосполучення: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70"/>
              </a:spcBef>
            </a:pPr>
            <a:r>
              <a:rPr dirty="0" sz="1400">
                <a:latin typeface="Times New Roman"/>
                <a:cs typeface="Times New Roman"/>
              </a:rPr>
              <a:t>к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тому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идет,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между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прочим,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преимущественно,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свести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нет,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острая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необходимость,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принимать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участие,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преподаватель,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запорожский,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студенческий, </a:t>
            </a:r>
            <a:r>
              <a:rPr dirty="0" sz="1400">
                <a:latin typeface="Times New Roman"/>
                <a:cs typeface="Times New Roman"/>
              </a:rPr>
              <a:t>миллион,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пишешь.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45"/>
              </a:spcBef>
            </a:pPr>
            <a:r>
              <a:rPr dirty="0" sz="1400">
                <a:latin typeface="Times New Roman"/>
                <a:cs typeface="Times New Roman"/>
              </a:rPr>
              <a:t>в)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поданими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паронімами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утворіть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речення.</a:t>
            </a:r>
            <a:endParaRPr sz="14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730"/>
              </a:spcBef>
              <a:buFont typeface="Wingdings"/>
              <a:buChar char=""/>
              <a:tabLst>
                <a:tab pos="2838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Дружний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згуртований,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одностайний;</a:t>
            </a:r>
            <a:endParaRPr sz="14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735"/>
              </a:spcBef>
              <a:buFont typeface="Wingdings"/>
              <a:buChar char=""/>
              <a:tabLst>
                <a:tab pos="2838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Дружній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товариський,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приязний;</a:t>
            </a:r>
            <a:endParaRPr sz="14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730"/>
              </a:spcBef>
              <a:buFont typeface="Wingdings"/>
              <a:buChar char=""/>
              <a:tabLst>
                <a:tab pos="2838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корисливий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той,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хто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прагне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наживи,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власної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вигоди;</a:t>
            </a:r>
            <a:endParaRPr sz="14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745"/>
              </a:spcBef>
              <a:buFont typeface="Wingdings"/>
              <a:buChar char=""/>
              <a:tabLst>
                <a:tab pos="2838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корисний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який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дає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користь;</a:t>
            </a:r>
            <a:endParaRPr sz="14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735"/>
              </a:spcBef>
              <a:buFont typeface="Wingdings"/>
              <a:buChar char=""/>
              <a:tabLst>
                <a:tab pos="2838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приводити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допомагати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примушувати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йти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собою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(приводити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хати);</a:t>
            </a:r>
            <a:endParaRPr sz="14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730"/>
              </a:spcBef>
              <a:buFont typeface="Wingdings"/>
              <a:buChar char=""/>
              <a:tabLst>
                <a:tab pos="2838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призводити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щось,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спричиняє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певний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(негативний)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наслідок;</a:t>
            </a:r>
            <a:endParaRPr sz="14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735"/>
              </a:spcBef>
              <a:buFont typeface="Wingdings"/>
              <a:buChar char=""/>
              <a:tabLst>
                <a:tab pos="2838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рідкий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негустий;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розташований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нещільно;</a:t>
            </a:r>
            <a:endParaRPr sz="14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730"/>
              </a:spcBef>
              <a:buFont typeface="Wingdings"/>
              <a:buChar char=""/>
              <a:tabLst>
                <a:tab pos="2838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рідкісний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інколи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трапляється,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буває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часто;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незвичайний;</a:t>
            </a:r>
            <a:endParaRPr sz="14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745"/>
              </a:spcBef>
              <a:buFont typeface="Wingdings"/>
              <a:buChar char=""/>
              <a:tabLst>
                <a:tab pos="2838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сусідній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розміщений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поруч,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поблизу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когось;</a:t>
            </a:r>
            <a:endParaRPr sz="14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730"/>
              </a:spcBef>
              <a:buFont typeface="Wingdings"/>
              <a:buChar char=""/>
              <a:tabLst>
                <a:tab pos="2838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сусідський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стосується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сусіда;</a:t>
            </a:r>
            <a:endParaRPr sz="14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730"/>
              </a:spcBef>
              <a:buFont typeface="Wingdings"/>
              <a:buChar char=""/>
              <a:tabLst>
                <a:tab pos="2838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шкірний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який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стосується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шкіри;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4323" y="1027188"/>
            <a:ext cx="685800" cy="678294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4059" y="689863"/>
            <a:ext cx="6181090" cy="1325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50215">
              <a:lnSpc>
                <a:spcPts val="2585"/>
              </a:lnSpc>
              <a:spcBef>
                <a:spcPts val="95"/>
              </a:spcBef>
            </a:pPr>
            <a:r>
              <a:rPr dirty="0" sz="2200">
                <a:latin typeface="Arial"/>
                <a:cs typeface="Arial"/>
              </a:rPr>
              <a:t>ТЕМА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1.</a:t>
            </a:r>
            <a:endParaRPr sz="2200">
              <a:latin typeface="Arial"/>
              <a:cs typeface="Arial"/>
            </a:endParaRPr>
          </a:p>
          <a:p>
            <a:pPr algn="ctr" marL="12065" marR="5080">
              <a:lnSpc>
                <a:spcPts val="2530"/>
              </a:lnSpc>
              <a:spcBef>
                <a:spcPts val="125"/>
              </a:spcBef>
            </a:pPr>
            <a:r>
              <a:rPr dirty="0" sz="2200" spc="-10" b="1">
                <a:latin typeface="Arial"/>
                <a:cs typeface="Arial"/>
              </a:rPr>
              <a:t>Нормативно-</a:t>
            </a:r>
            <a:r>
              <a:rPr dirty="0" sz="2200" b="1">
                <a:latin typeface="Arial"/>
                <a:cs typeface="Arial"/>
              </a:rPr>
              <a:t>стильові</a:t>
            </a:r>
            <a:r>
              <a:rPr dirty="0" sz="2200" spc="-9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основи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професійного </a:t>
            </a:r>
            <a:r>
              <a:rPr dirty="0" sz="2200" b="1">
                <a:latin typeface="Arial"/>
                <a:cs typeface="Arial"/>
              </a:rPr>
              <a:t>мовлення.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Державна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мова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–</a:t>
            </a:r>
            <a:r>
              <a:rPr dirty="0" sz="2200" spc="-7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мова</a:t>
            </a:r>
            <a:endParaRPr sz="2200">
              <a:latin typeface="Arial"/>
              <a:cs typeface="Arial"/>
            </a:endParaRPr>
          </a:p>
          <a:p>
            <a:pPr algn="ctr" marL="1905">
              <a:lnSpc>
                <a:spcPts val="2470"/>
              </a:lnSpc>
            </a:pPr>
            <a:r>
              <a:rPr dirty="0" sz="2200" spc="-10" b="1">
                <a:latin typeface="Arial"/>
                <a:cs typeface="Arial"/>
              </a:rPr>
              <a:t>професійного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спілкування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5024754"/>
            <a:ext cx="6417310" cy="475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5171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ЗАНЯТТЯ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№1</a:t>
            </a:r>
            <a:endParaRPr sz="1800">
              <a:latin typeface="Arial"/>
              <a:cs typeface="Arial"/>
            </a:endParaRPr>
          </a:p>
          <a:p>
            <a:pPr marL="12700" marR="6985" indent="810895">
              <a:lnSpc>
                <a:spcPct val="143600"/>
              </a:lnSpc>
              <a:spcBef>
                <a:spcPts val="1120"/>
              </a:spcBef>
              <a:buClr>
                <a:srgbClr val="C00000"/>
              </a:buClr>
              <a:buSzPct val="128571"/>
              <a:buFont typeface="Wingdings"/>
              <a:buChar char=""/>
              <a:tabLst>
                <a:tab pos="823594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434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46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Прочитайте</a:t>
            </a:r>
            <a:r>
              <a:rPr dirty="0" sz="1400" spc="4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висловлювання</a:t>
            </a:r>
            <a:r>
              <a:rPr dirty="0" sz="1400" spc="43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видатних</a:t>
            </a:r>
            <a:r>
              <a:rPr dirty="0" sz="1400" spc="4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людей</a:t>
            </a:r>
            <a:r>
              <a:rPr dirty="0" sz="1400" spc="4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</a:t>
            </a:r>
            <a:r>
              <a:rPr dirty="0" sz="1400" spc="4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мову.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Розкрийте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їх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зміст.</a:t>
            </a:r>
            <a:endParaRPr sz="1400">
              <a:latin typeface="Times New Roman"/>
              <a:cs typeface="Times New Roman"/>
            </a:endParaRPr>
          </a:p>
          <a:p>
            <a:pPr marL="643255" indent="-18097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росте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елементарно,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разом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душею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народу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00" i="1">
                <a:latin typeface="Times New Roman"/>
                <a:cs typeface="Times New Roman"/>
              </a:rPr>
              <a:t>Іван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Франко</a:t>
            </a:r>
            <a:r>
              <a:rPr dirty="0" sz="1400" spc="-1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643255" indent="-180975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найважливіший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національний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ідентифікатор,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завдяки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якому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кожна</a:t>
            </a:r>
            <a:endParaRPr sz="1400">
              <a:latin typeface="Times New Roman"/>
              <a:cs typeface="Times New Roman"/>
            </a:endParaRPr>
          </a:p>
          <a:p>
            <a:pPr marL="12700" marR="6985">
              <a:lnSpc>
                <a:spcPct val="143600"/>
              </a:lnSpc>
              <a:spcBef>
                <a:spcPts val="10"/>
              </a:spcBef>
              <a:tabLst>
                <a:tab pos="584835" algn="l"/>
                <a:tab pos="1713230" algn="l"/>
                <a:tab pos="2484120" algn="l"/>
                <a:tab pos="3164205" algn="l"/>
                <a:tab pos="4468495" algn="l"/>
                <a:tab pos="4966335" algn="l"/>
                <a:tab pos="6243955" algn="l"/>
              </a:tabLst>
            </a:pPr>
            <a:r>
              <a:rPr dirty="0" sz="1400" spc="-10">
                <a:latin typeface="Times New Roman"/>
                <a:cs typeface="Times New Roman"/>
              </a:rPr>
              <a:t>нація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вирізняється</a:t>
            </a:r>
            <a:r>
              <a:rPr dirty="0" sz="1400">
                <a:latin typeface="Times New Roman"/>
                <a:cs typeface="Times New Roman"/>
              </a:rPr>
              <a:t>	з-</a:t>
            </a:r>
            <a:r>
              <a:rPr dirty="0" sz="1400" spc="-20">
                <a:latin typeface="Times New Roman"/>
                <a:cs typeface="Times New Roman"/>
              </a:rPr>
              <a:t>поміж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інших,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усвідомлюючи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себе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самодостатнім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та </a:t>
            </a:r>
            <a:r>
              <a:rPr dirty="0" sz="1400">
                <a:latin typeface="Times New Roman"/>
                <a:cs typeface="Times New Roman"/>
              </a:rPr>
              <a:t>самочинним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суб’єктом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історії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00" i="1">
                <a:latin typeface="Times New Roman"/>
                <a:cs typeface="Times New Roman"/>
              </a:rPr>
              <a:t>Ольга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Федик).</a:t>
            </a:r>
            <a:endParaRPr sz="1400">
              <a:latin typeface="Times New Roman"/>
              <a:cs typeface="Times New Roman"/>
            </a:endParaRPr>
          </a:p>
          <a:p>
            <a:pPr marL="643255" indent="-180975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Скажи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мені</a:t>
            </a:r>
            <a:r>
              <a:rPr dirty="0" sz="1400" spc="-10">
                <a:latin typeface="Times New Roman"/>
                <a:cs typeface="Times New Roman"/>
              </a:rPr>
              <a:t> що-</a:t>
            </a:r>
            <a:r>
              <a:rPr dirty="0" sz="1400">
                <a:latin typeface="Times New Roman"/>
                <a:cs typeface="Times New Roman"/>
              </a:rPr>
              <a:t>небудь,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щоб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тебе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побачив</a:t>
            </a:r>
            <a:r>
              <a:rPr dirty="0" sz="1400" spc="-10">
                <a:latin typeface="Times New Roman"/>
                <a:cs typeface="Times New Roman"/>
              </a:rPr>
              <a:t> (</a:t>
            </a:r>
            <a:r>
              <a:rPr dirty="0" sz="1400" spc="-10" i="1">
                <a:latin typeface="Times New Roman"/>
                <a:cs typeface="Times New Roman"/>
              </a:rPr>
              <a:t>Сократ).</a:t>
            </a:r>
            <a:endParaRPr sz="1400">
              <a:latin typeface="Times New Roman"/>
              <a:cs typeface="Times New Roman"/>
            </a:endParaRPr>
          </a:p>
          <a:p>
            <a:pPr marL="12700" marR="5080" indent="630555">
              <a:lnSpc>
                <a:spcPts val="2420"/>
              </a:lnSpc>
              <a:spcBef>
                <a:spcPts val="195"/>
              </a:spcBef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наша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національна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ознака,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мові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наша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культура,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сутність </a:t>
            </a:r>
            <a:r>
              <a:rPr dirty="0" sz="1400">
                <a:latin typeface="Times New Roman"/>
                <a:cs typeface="Times New Roman"/>
              </a:rPr>
              <a:t>нашої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свідомості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00" i="1">
                <a:latin typeface="Times New Roman"/>
                <a:cs typeface="Times New Roman"/>
              </a:rPr>
              <a:t>Іван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Огієнко).</a:t>
            </a:r>
            <a:endParaRPr sz="1400">
              <a:latin typeface="Times New Roman"/>
              <a:cs typeface="Times New Roman"/>
            </a:endParaRPr>
          </a:p>
          <a:p>
            <a:pPr lvl="1" marL="12700" marR="8255" indent="899160">
              <a:lnSpc>
                <a:spcPts val="2410"/>
              </a:lnSpc>
              <a:spcBef>
                <a:spcPts val="14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86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130" b="1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Знайдіть</a:t>
            </a:r>
            <a:r>
              <a:rPr dirty="0" sz="1400" spc="11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114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виправте</a:t>
            </a:r>
            <a:r>
              <a:rPr dirty="0" sz="1400" spc="11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помилки</a:t>
            </a:r>
            <a:r>
              <a:rPr dirty="0" sz="1400" spc="12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12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наведених</a:t>
            </a:r>
            <a:r>
              <a:rPr dirty="0" sz="1400" spc="114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мовних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формулах.</a:t>
            </a:r>
            <a:r>
              <a:rPr dirty="0" sz="1400" spc="-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Правильні</a:t>
            </a:r>
            <a:r>
              <a:rPr dirty="0" sz="1400" spc="-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варіанти</a:t>
            </a:r>
            <a:r>
              <a:rPr dirty="0" sz="1400" spc="-6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запишіть.</a:t>
            </a:r>
            <a:endParaRPr sz="1400">
              <a:latin typeface="Times New Roman"/>
              <a:cs typeface="Times New Roman"/>
            </a:endParaRPr>
          </a:p>
          <a:p>
            <a:pPr marL="12700" marR="8255" indent="457200">
              <a:lnSpc>
                <a:spcPts val="2410"/>
              </a:lnSpc>
            </a:pP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вибачаюсь.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Моя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фамілія</a:t>
            </a:r>
            <a:r>
              <a:rPr dirty="0" sz="1400" spc="4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Кравченко.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Даруйте,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</a:t>
            </a:r>
            <a:r>
              <a:rPr dirty="0" sz="1400" spc="4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відповіли</a:t>
            </a:r>
            <a:r>
              <a:rPr dirty="0" sz="1400" spc="40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на </a:t>
            </a:r>
            <a:r>
              <a:rPr dirty="0" sz="1400">
                <a:latin typeface="Times New Roman"/>
                <a:cs typeface="Times New Roman"/>
              </a:rPr>
              <a:t>питання.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якому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ділу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мене?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Скажіть,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будь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ласка,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скільки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годин.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вірно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1400">
                <a:latin typeface="Times New Roman"/>
                <a:cs typeface="Times New Roman"/>
              </a:rPr>
              <a:t>вчинили.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Ви,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безперечно,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праві.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Вибачаюсь,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тут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праві.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Усього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Вам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54697" y="2209799"/>
            <a:ext cx="5761355" cy="2165985"/>
            <a:chOff x="954697" y="2209799"/>
            <a:chExt cx="5761355" cy="216598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697" y="2273807"/>
              <a:ext cx="3152775" cy="21015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5500" y="2209799"/>
              <a:ext cx="2580004" cy="2165604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7739" y="4639017"/>
            <a:ext cx="633094" cy="626021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3025">
              <a:lnSpc>
                <a:spcPts val="115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18330"/>
            <a:ext cx="6416675" cy="904811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just" marL="283845" indent="-271145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2838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шкіряний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виготовлений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зі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шкіри.</a:t>
            </a:r>
            <a:endParaRPr sz="1400">
              <a:latin typeface="Times New Roman"/>
              <a:cs typeface="Times New Roman"/>
            </a:endParaRPr>
          </a:p>
          <a:p>
            <a:pPr algn="just" lvl="1" marL="12700" marR="5080" indent="1169670">
              <a:lnSpc>
                <a:spcPct val="144300"/>
              </a:lnSpc>
              <a:spcBef>
                <a:spcPts val="13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18237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4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47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Прочитайте</a:t>
            </a:r>
            <a:r>
              <a:rPr dirty="0" sz="1400" spc="4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діалог</a:t>
            </a:r>
            <a:r>
              <a:rPr dirty="0" sz="1400" spc="459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(запис</a:t>
            </a:r>
            <a:r>
              <a:rPr dirty="0" sz="1400" spc="459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телефонної</a:t>
            </a:r>
            <a:r>
              <a:rPr dirty="0" sz="1400" spc="4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розмови),</a:t>
            </a:r>
            <a:r>
              <a:rPr dirty="0" sz="1400" spc="459" i="1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і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вкажіть</a:t>
            </a:r>
            <a:r>
              <a:rPr dirty="0" sz="1400" spc="43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43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його</a:t>
            </a:r>
            <a:r>
              <a:rPr dirty="0" sz="1400" spc="4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недоліки.</a:t>
            </a:r>
            <a:r>
              <a:rPr dirty="0" sz="1400" spc="4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43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запропонований</a:t>
            </a:r>
            <a:r>
              <a:rPr dirty="0" sz="1400" spc="43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текст,</a:t>
            </a:r>
            <a:r>
              <a:rPr dirty="0" sz="1400" spc="434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дотримуючись </a:t>
            </a:r>
            <a:r>
              <a:rPr dirty="0" sz="1400" i="1">
                <a:latin typeface="Times New Roman"/>
                <a:cs typeface="Times New Roman"/>
              </a:rPr>
              <a:t>етикетних</a:t>
            </a:r>
            <a:r>
              <a:rPr dirty="0" sz="1400" spc="1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правил;</a:t>
            </a:r>
            <a:r>
              <a:rPr dirty="0" sz="1400" spc="13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визначте</a:t>
            </a:r>
            <a:r>
              <a:rPr dirty="0" sz="1400" spc="1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зайві,</a:t>
            </a:r>
            <a:r>
              <a:rPr dirty="0" sz="1400" spc="1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1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вашудумку,</a:t>
            </a:r>
            <a:r>
              <a:rPr dirty="0" sz="1400" spc="1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репліки.</a:t>
            </a:r>
            <a:r>
              <a:rPr dirty="0" sz="1400" spc="1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Запишіть</a:t>
            </a:r>
            <a:r>
              <a:rPr dirty="0" sz="1400" spc="1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правильний варіант</a:t>
            </a:r>
            <a:r>
              <a:rPr dirty="0" sz="1400" spc="-1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855"/>
              </a:spcBef>
            </a:pPr>
            <a:r>
              <a:rPr dirty="0" sz="1400" spc="-25">
                <a:latin typeface="Times New Roman"/>
                <a:cs typeface="Times New Roman"/>
              </a:rPr>
              <a:t>а)</a:t>
            </a:r>
            <a:endParaRPr sz="1400">
              <a:latin typeface="Times New Roman"/>
              <a:cs typeface="Times New Roman"/>
            </a:endParaRPr>
          </a:p>
          <a:p>
            <a:pPr marL="572770" indent="-102870">
              <a:lnSpc>
                <a:spcPct val="100000"/>
              </a:lnSpc>
              <a:spcBef>
                <a:spcPts val="165"/>
              </a:spcBef>
              <a:buChar char="-"/>
              <a:tabLst>
                <a:tab pos="572770" algn="l"/>
              </a:tabLst>
            </a:pP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фітнес-</a:t>
            </a:r>
            <a:r>
              <a:rPr dirty="0" sz="1400" spc="-20">
                <a:latin typeface="Times New Roman"/>
                <a:cs typeface="Times New Roman"/>
              </a:rPr>
              <a:t>клуб?</a:t>
            </a:r>
            <a:endParaRPr sz="1400">
              <a:latin typeface="Times New Roman"/>
              <a:cs typeface="Times New Roman"/>
            </a:endParaRPr>
          </a:p>
          <a:p>
            <a:pPr marL="617220" indent="-102870">
              <a:lnSpc>
                <a:spcPct val="100000"/>
              </a:lnSpc>
              <a:spcBef>
                <a:spcPts val="180"/>
              </a:spcBef>
              <a:buChar char="-"/>
              <a:tabLst>
                <a:tab pos="617220" algn="l"/>
              </a:tabLst>
            </a:pPr>
            <a:r>
              <a:rPr dirty="0" sz="1400" spc="-20">
                <a:latin typeface="Times New Roman"/>
                <a:cs typeface="Times New Roman"/>
              </a:rPr>
              <a:t>Так.</a:t>
            </a:r>
            <a:endParaRPr sz="1400">
              <a:latin typeface="Times New Roman"/>
              <a:cs typeface="Times New Roman"/>
            </a:endParaRPr>
          </a:p>
          <a:p>
            <a:pPr marL="572770" indent="-102870">
              <a:lnSpc>
                <a:spcPct val="100000"/>
              </a:lnSpc>
              <a:spcBef>
                <a:spcPts val="170"/>
              </a:spcBef>
              <a:buChar char="-"/>
              <a:tabLst>
                <a:tab pos="572770" algn="l"/>
              </a:tabLst>
            </a:pP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Надію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можна?</a:t>
            </a:r>
            <a:endParaRPr sz="1400">
              <a:latin typeface="Times New Roman"/>
              <a:cs typeface="Times New Roman"/>
            </a:endParaRPr>
          </a:p>
          <a:p>
            <a:pPr marL="572770" indent="-102870">
              <a:lnSpc>
                <a:spcPct val="100000"/>
              </a:lnSpc>
              <a:spcBef>
                <a:spcPts val="170"/>
              </a:spcBef>
              <a:buChar char="-"/>
              <a:tabLst>
                <a:tab pos="572770" algn="l"/>
              </a:tabLst>
            </a:pPr>
            <a:r>
              <a:rPr dirty="0" sz="1400">
                <a:latin typeface="Times New Roman"/>
                <a:cs typeface="Times New Roman"/>
              </a:rPr>
              <a:t>Вона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вийшла.</a:t>
            </a:r>
            <a:endParaRPr sz="1400">
              <a:latin typeface="Times New Roman"/>
              <a:cs typeface="Times New Roman"/>
            </a:endParaRPr>
          </a:p>
          <a:p>
            <a:pPr marL="572770" indent="-102870">
              <a:lnSpc>
                <a:spcPct val="100000"/>
              </a:lnSpc>
              <a:spcBef>
                <a:spcPts val="170"/>
              </a:spcBef>
              <a:buChar char="-"/>
              <a:tabLst>
                <a:tab pos="572770" algn="l"/>
              </a:tabLst>
            </a:pP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куди?</a:t>
            </a:r>
            <a:endParaRPr sz="1400">
              <a:latin typeface="Times New Roman"/>
              <a:cs typeface="Times New Roman"/>
            </a:endParaRPr>
          </a:p>
          <a:p>
            <a:pPr marL="572770" indent="-102870">
              <a:lnSpc>
                <a:spcPct val="100000"/>
              </a:lnSpc>
              <a:spcBef>
                <a:spcPts val="180"/>
              </a:spcBef>
              <a:buChar char="-"/>
              <a:tabLst>
                <a:tab pos="572770" algn="l"/>
              </a:tabLst>
            </a:pPr>
            <a:r>
              <a:rPr dirty="0" sz="1400">
                <a:latin typeface="Times New Roman"/>
                <a:cs typeface="Times New Roman"/>
              </a:rPr>
              <a:t>Вибачте,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знаю.</a:t>
            </a:r>
            <a:endParaRPr sz="1400">
              <a:latin typeface="Times New Roman"/>
              <a:cs typeface="Times New Roman"/>
            </a:endParaRPr>
          </a:p>
          <a:p>
            <a:pPr marL="469900" marR="2365375" indent="102870">
              <a:lnSpc>
                <a:spcPct val="110000"/>
              </a:lnSpc>
              <a:buChar char="-"/>
              <a:tabLst>
                <a:tab pos="572770" algn="l"/>
              </a:tabLst>
            </a:pPr>
            <a:r>
              <a:rPr dirty="0" sz="1400">
                <a:latin typeface="Times New Roman"/>
                <a:cs typeface="Times New Roman"/>
              </a:rPr>
              <a:t>Подивіться,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може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вона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масажному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кабінеті. </a:t>
            </a:r>
            <a:r>
              <a:rPr dirty="0" sz="1400">
                <a:latin typeface="Times New Roman"/>
                <a:cs typeface="Times New Roman"/>
              </a:rPr>
              <a:t>Через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кілька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хвилин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розмова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продовжується.</a:t>
            </a:r>
            <a:endParaRPr sz="1400">
              <a:latin typeface="Times New Roman"/>
              <a:cs typeface="Times New Roman"/>
            </a:endParaRPr>
          </a:p>
          <a:p>
            <a:pPr marL="617220" indent="-102870">
              <a:lnSpc>
                <a:spcPct val="100000"/>
              </a:lnSpc>
              <a:spcBef>
                <a:spcPts val="165"/>
              </a:spcBef>
              <a:buChar char="-"/>
              <a:tabLst>
                <a:tab pos="617220" algn="l"/>
              </a:tabLst>
            </a:pPr>
            <a:r>
              <a:rPr dirty="0" sz="1400">
                <a:latin typeface="Times New Roman"/>
                <a:cs typeface="Times New Roman"/>
              </a:rPr>
              <a:t>Алло.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жаль,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її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там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немає.</a:t>
            </a:r>
            <a:endParaRPr sz="1400">
              <a:latin typeface="Times New Roman"/>
              <a:cs typeface="Times New Roman"/>
            </a:endParaRPr>
          </a:p>
          <a:p>
            <a:pPr marL="469900" marR="3538854" indent="102870">
              <a:lnSpc>
                <a:spcPct val="110000"/>
              </a:lnSpc>
              <a:spcBef>
                <a:spcPts val="15"/>
              </a:spcBef>
              <a:buChar char="-"/>
              <a:tabLst>
                <a:tab pos="572770" algn="l"/>
              </a:tabLst>
            </a:pPr>
            <a:r>
              <a:rPr dirty="0" sz="1400">
                <a:latin typeface="Times New Roman"/>
                <a:cs typeface="Times New Roman"/>
              </a:rPr>
              <a:t>Ну,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добре.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зателефоную. </a:t>
            </a:r>
            <a:r>
              <a:rPr dirty="0" sz="1400" spc="-25">
                <a:latin typeface="Times New Roman"/>
                <a:cs typeface="Times New Roman"/>
              </a:rPr>
              <a:t>б)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65"/>
              </a:spcBef>
            </a:pP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Ало!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хто?</a:t>
            </a:r>
            <a:endParaRPr sz="1400">
              <a:latin typeface="Times New Roman"/>
              <a:cs typeface="Times New Roman"/>
            </a:endParaRPr>
          </a:p>
          <a:p>
            <a:pPr marL="572770" indent="-102870">
              <a:lnSpc>
                <a:spcPct val="100000"/>
              </a:lnSpc>
              <a:spcBef>
                <a:spcPts val="180"/>
              </a:spcBef>
              <a:buChar char="-"/>
              <a:tabLst>
                <a:tab pos="572770" algn="l"/>
              </a:tabLst>
            </a:pPr>
            <a:r>
              <a:rPr dirty="0" sz="1400">
                <a:latin typeface="Times New Roman"/>
                <a:cs typeface="Times New Roman"/>
              </a:rPr>
              <a:t>Демиденко.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хто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треба?</a:t>
            </a:r>
            <a:endParaRPr sz="1400">
              <a:latin typeface="Times New Roman"/>
              <a:cs typeface="Times New Roman"/>
            </a:endParaRPr>
          </a:p>
          <a:p>
            <a:pPr marL="572770" indent="-102870">
              <a:lnSpc>
                <a:spcPct val="100000"/>
              </a:lnSpc>
              <a:spcBef>
                <a:spcPts val="170"/>
              </a:spcBef>
              <a:buChar char="-"/>
              <a:tabLst>
                <a:tab pos="572770" algn="l"/>
              </a:tabLst>
            </a:pPr>
            <a:r>
              <a:rPr dirty="0" sz="1400">
                <a:latin typeface="Times New Roman"/>
                <a:cs typeface="Times New Roman"/>
              </a:rPr>
              <a:t>Викладач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Петренко.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знаю,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його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ім’я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батькові.</a:t>
            </a:r>
            <a:endParaRPr sz="1400">
              <a:latin typeface="Times New Roman"/>
              <a:cs typeface="Times New Roman"/>
            </a:endParaRPr>
          </a:p>
          <a:p>
            <a:pPr marL="572770" indent="-102870">
              <a:lnSpc>
                <a:spcPct val="100000"/>
              </a:lnSpc>
              <a:spcBef>
                <a:spcPts val="170"/>
              </a:spcBef>
              <a:buChar char="-"/>
              <a:tabLst>
                <a:tab pos="572770" algn="l"/>
              </a:tabLst>
            </a:pP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хто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дзвонить?</a:t>
            </a:r>
            <a:endParaRPr sz="1400">
              <a:latin typeface="Times New Roman"/>
              <a:cs typeface="Times New Roman"/>
            </a:endParaRPr>
          </a:p>
          <a:p>
            <a:pPr marL="572770" indent="-102870">
              <a:lnSpc>
                <a:spcPct val="100000"/>
              </a:lnSpc>
              <a:spcBef>
                <a:spcPts val="165"/>
              </a:spcBef>
              <a:buChar char="-"/>
              <a:tabLst>
                <a:tab pos="572770" algn="l"/>
              </a:tabLst>
            </a:pPr>
            <a:r>
              <a:rPr dirty="0" sz="1400">
                <a:latin typeface="Times New Roman"/>
                <a:cs typeface="Times New Roman"/>
              </a:rPr>
              <a:t>Олексій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Пузанко.</a:t>
            </a:r>
            <a:endParaRPr sz="1400">
              <a:latin typeface="Times New Roman"/>
              <a:cs typeface="Times New Roman"/>
            </a:endParaRPr>
          </a:p>
          <a:p>
            <a:pPr marL="572770" indent="-102870">
              <a:lnSpc>
                <a:spcPct val="100000"/>
              </a:lnSpc>
              <a:spcBef>
                <a:spcPts val="180"/>
              </a:spcBef>
              <a:buChar char="-"/>
              <a:tabLst>
                <a:tab pos="572770" algn="l"/>
              </a:tabLst>
            </a:pPr>
            <a:r>
              <a:rPr dirty="0" sz="1400">
                <a:latin typeface="Times New Roman"/>
                <a:cs typeface="Times New Roman"/>
              </a:rPr>
              <a:t>А ви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хто </a:t>
            </a:r>
            <a:r>
              <a:rPr dirty="0" sz="1400" spc="-10">
                <a:latin typeface="Times New Roman"/>
                <a:cs typeface="Times New Roman"/>
              </a:rPr>
              <a:t>такий?</a:t>
            </a:r>
            <a:endParaRPr sz="1400">
              <a:latin typeface="Times New Roman"/>
              <a:cs typeface="Times New Roman"/>
            </a:endParaRPr>
          </a:p>
          <a:p>
            <a:pPr marL="617220" indent="-102870">
              <a:lnSpc>
                <a:spcPct val="100000"/>
              </a:lnSpc>
              <a:spcBef>
                <a:spcPts val="170"/>
              </a:spcBef>
              <a:buChar char="-"/>
              <a:tabLst>
                <a:tab pos="617220" algn="l"/>
              </a:tabLst>
            </a:pP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студент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тренерського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факультету.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Хотів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здати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борги</a:t>
            </a:r>
            <a:endParaRPr sz="1400">
              <a:latin typeface="Times New Roman"/>
              <a:cs typeface="Times New Roman"/>
            </a:endParaRPr>
          </a:p>
          <a:p>
            <a:pPr marL="572770" indent="-102870">
              <a:lnSpc>
                <a:spcPct val="100000"/>
              </a:lnSpc>
              <a:spcBef>
                <a:spcPts val="730"/>
              </a:spcBef>
              <a:buChar char="-"/>
              <a:tabLst>
                <a:tab pos="572770" algn="l"/>
              </a:tabLst>
            </a:pPr>
            <a:r>
              <a:rPr dirty="0" sz="1400">
                <a:latin typeface="Times New Roman"/>
                <a:cs typeface="Times New Roman"/>
              </a:rPr>
              <a:t>Викладачеві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ніколи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Вами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говорити.</a:t>
            </a:r>
            <a:endParaRPr sz="1400">
              <a:latin typeface="Times New Roman"/>
              <a:cs typeface="Times New Roman"/>
            </a:endParaRPr>
          </a:p>
          <a:p>
            <a:pPr algn="just" lvl="1" marL="12700" marR="8255" indent="1169670">
              <a:lnSpc>
                <a:spcPct val="144000"/>
              </a:lnSpc>
              <a:spcBef>
                <a:spcPts val="12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18237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05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spc="114" b="1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Поділіть</a:t>
            </a:r>
            <a:r>
              <a:rPr dirty="0" sz="1400" spc="11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стилістично</a:t>
            </a:r>
            <a:r>
              <a:rPr dirty="0" sz="1400" spc="10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марковані</a:t>
            </a:r>
            <a:r>
              <a:rPr dirty="0" sz="1400" spc="11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слова</a:t>
            </a:r>
            <a:r>
              <a:rPr dirty="0" sz="1400" spc="10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110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групи: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а)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публіцистична</a:t>
            </a:r>
            <a:r>
              <a:rPr dirty="0" sz="1400" spc="1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лексика;</a:t>
            </a:r>
            <a:r>
              <a:rPr dirty="0" sz="1400" spc="1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б)</a:t>
            </a:r>
            <a:r>
              <a:rPr dirty="0" sz="1400" spc="1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наукова</a:t>
            </a:r>
            <a:r>
              <a:rPr dirty="0" sz="1400" spc="1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лексика;</a:t>
            </a:r>
            <a:r>
              <a:rPr dirty="0" sz="1400" spc="1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в)</a:t>
            </a:r>
            <a:r>
              <a:rPr dirty="0" sz="1400" spc="1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ділова</a:t>
            </a:r>
            <a:r>
              <a:rPr dirty="0" sz="1400" spc="1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лексика.</a:t>
            </a:r>
            <a:r>
              <a:rPr dirty="0" sz="1400" spc="1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Запишіть</a:t>
            </a:r>
            <a:r>
              <a:rPr dirty="0" sz="1400" spc="1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їх</a:t>
            </a:r>
            <a:r>
              <a:rPr dirty="0" sz="1400" spc="180" i="1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та </a:t>
            </a:r>
            <a:r>
              <a:rPr dirty="0" sz="1400" spc="-10" i="1">
                <a:latin typeface="Times New Roman"/>
                <a:cs typeface="Times New Roman"/>
              </a:rPr>
              <a:t>проаналізуйте.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ct val="143700"/>
              </a:lnSpc>
              <a:spcBef>
                <a:spcPts val="1200"/>
              </a:spcBef>
            </a:pPr>
            <a:r>
              <a:rPr dirty="0" sz="1400">
                <a:latin typeface="Times New Roman"/>
                <a:cs typeface="Times New Roman"/>
              </a:rPr>
              <a:t>Контракт,</a:t>
            </a:r>
            <a:r>
              <a:rPr dirty="0" sz="1400" spc="4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животворящий,</a:t>
            </a:r>
            <a:r>
              <a:rPr dirty="0" sz="1400" spc="4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розпорядження,</a:t>
            </a:r>
            <a:r>
              <a:rPr dirty="0" sz="1400" spc="4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бровка,</a:t>
            </a:r>
            <a:r>
              <a:rPr dirty="0" sz="1400" spc="4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норов,</a:t>
            </a:r>
            <a:r>
              <a:rPr dirty="0" sz="1400" spc="47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сторона, </a:t>
            </a:r>
            <a:r>
              <a:rPr dirty="0" sz="1400">
                <a:latin typeface="Times New Roman"/>
                <a:cs typeface="Times New Roman"/>
              </a:rPr>
              <a:t>десятиборство,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уповноважений,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тямущий,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довідка,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норматив,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комісія,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видатний, </a:t>
            </a:r>
            <a:r>
              <a:rPr dirty="0" sz="1400">
                <a:latin typeface="Times New Roman"/>
                <a:cs typeface="Times New Roman"/>
              </a:rPr>
              <a:t>наказ,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довкілля,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дискваліфікація,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осяйний,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постановити,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допінг,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вельмишановний, </a:t>
            </a:r>
            <a:r>
              <a:rPr dirty="0" sz="1400">
                <a:latin typeface="Times New Roman"/>
                <a:cs typeface="Times New Roman"/>
              </a:rPr>
              <a:t>інтеграл,</a:t>
            </a:r>
            <a:r>
              <a:rPr dirty="0" sz="1400" spc="4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невмирущий,</a:t>
            </a:r>
            <a:r>
              <a:rPr dirty="0" sz="1400" spc="4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утвердження,</a:t>
            </a:r>
            <a:r>
              <a:rPr dirty="0" sz="1400" spc="4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антиоксидант,</a:t>
            </a:r>
            <a:r>
              <a:rPr dirty="0" sz="1400" spc="3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вегетаріанець,</a:t>
            </a:r>
            <a:r>
              <a:rPr dirty="0" sz="1400" spc="40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кияни, </a:t>
            </a:r>
            <a:r>
              <a:rPr dirty="0" sz="1400">
                <a:latin typeface="Times New Roman"/>
                <a:cs typeface="Times New Roman"/>
              </a:rPr>
              <a:t>ухвалити,</a:t>
            </a:r>
            <a:r>
              <a:rPr dirty="0" sz="1400" spc="2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просвітник,</a:t>
            </a:r>
            <a:r>
              <a:rPr dirty="0" sz="1400" spc="2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персона</a:t>
            </a:r>
            <a:r>
              <a:rPr dirty="0" sz="1400" spc="2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нон-ґрата,</a:t>
            </a:r>
            <a:r>
              <a:rPr dirty="0" sz="1400" spc="2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акредитація,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функція,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заслухати,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2865" cy="641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4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авангард,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рейд,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свавілля,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життєдайний,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рішення,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рапорт,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абсолютизм,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нісенітниця, </a:t>
            </a:r>
            <a:r>
              <a:rPr dirty="0" sz="1400">
                <a:latin typeface="Times New Roman"/>
                <a:cs typeface="Times New Roman"/>
              </a:rPr>
              <a:t>магічний, </a:t>
            </a:r>
            <a:r>
              <a:rPr dirty="0" sz="1400" spc="-10">
                <a:latin typeface="Times New Roman"/>
                <a:cs typeface="Times New Roman"/>
              </a:rPr>
              <a:t>компенсація, формуляр.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06804" y="1759965"/>
            <a:ext cx="2063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solidFill>
                  <a:srgbClr val="C00000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45534" y="1784349"/>
            <a:ext cx="25330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речення.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8236" y="1996795"/>
            <a:ext cx="6419215" cy="278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457200">
              <a:lnSpc>
                <a:spcPct val="1438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Як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дивно,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можете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мені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повірити: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був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тоді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зовсім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маленький </a:t>
            </a:r>
            <a:r>
              <a:rPr dirty="0" sz="1400">
                <a:latin typeface="Times New Roman"/>
                <a:cs typeface="Times New Roman"/>
              </a:rPr>
              <a:t>хлопчик, набагато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маліший,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ніж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00" i="1">
                <a:latin typeface="Times New Roman"/>
                <a:cs typeface="Times New Roman"/>
              </a:rPr>
              <a:t>Всеволод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Нестайко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«Тореадори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 </a:t>
            </a:r>
            <a:r>
              <a:rPr dirty="0" sz="1400" spc="-10" i="1">
                <a:latin typeface="Times New Roman"/>
                <a:cs typeface="Times New Roman"/>
              </a:rPr>
              <a:t>Васюківки»)</a:t>
            </a:r>
            <a:r>
              <a:rPr dirty="0" sz="1400" spc="-10">
                <a:latin typeface="Times New Roman"/>
                <a:cs typeface="Times New Roman"/>
              </a:rPr>
              <a:t>. </a:t>
            </a:r>
            <a:r>
              <a:rPr dirty="0" sz="1400">
                <a:latin typeface="Times New Roman"/>
                <a:cs typeface="Times New Roman"/>
              </a:rPr>
              <a:t>По-перше,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неандертальці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мали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великий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мозок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фактично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навіть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великіший,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ніж </a:t>
            </a:r>
            <a:r>
              <a:rPr dirty="0" sz="1400">
                <a:latin typeface="Times New Roman"/>
                <a:cs typeface="Times New Roman"/>
              </a:rPr>
              <a:t>наш,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середньому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1520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куб.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см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проти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наших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1350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куб.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см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(Ян</a:t>
            </a:r>
            <a:r>
              <a:rPr dirty="0" sz="1400" spc="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Моріс</a:t>
            </a:r>
            <a:r>
              <a:rPr dirty="0" sz="1400" spc="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«Чому</a:t>
            </a:r>
            <a:r>
              <a:rPr dirty="0" sz="1400" spc="8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Захід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панує</a:t>
            </a:r>
            <a:r>
              <a:rPr dirty="0" sz="1400" spc="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–</a:t>
            </a:r>
            <a:r>
              <a:rPr dirty="0" sz="1400" spc="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натепер»).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Немовби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Парижі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могло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знайтись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десятка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бальних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закладів, </a:t>
            </a:r>
            <a:r>
              <a:rPr dirty="0" sz="1400">
                <a:latin typeface="Times New Roman"/>
                <a:cs typeface="Times New Roman"/>
              </a:rPr>
              <a:t>більш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вартіших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його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уваги,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ніж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оце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збіговисько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студентів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продавчинь!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</a:t>
            </a:r>
            <a:r>
              <a:rPr dirty="0" sz="1400" spc="-10" i="1">
                <a:latin typeface="Times New Roman"/>
                <a:cs typeface="Times New Roman"/>
              </a:rPr>
              <a:t>Роберт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Луїс</a:t>
            </a:r>
            <a:r>
              <a:rPr dirty="0" sz="1400" spc="1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Стівенсон</a:t>
            </a:r>
            <a:r>
              <a:rPr dirty="0" sz="1400" spc="18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«Клуб</a:t>
            </a:r>
            <a:r>
              <a:rPr dirty="0" sz="1400" spc="1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самогубців»</a:t>
            </a:r>
            <a:r>
              <a:rPr dirty="0" sz="1400">
                <a:latin typeface="Times New Roman"/>
                <a:cs typeface="Times New Roman"/>
              </a:rPr>
              <a:t>).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Фанні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через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свою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сором'язливість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виглядала </a:t>
            </a:r>
            <a:r>
              <a:rPr dirty="0" sz="1400">
                <a:latin typeface="Times New Roman"/>
                <a:cs typeface="Times New Roman"/>
              </a:rPr>
              <a:t>ще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більш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привабливішою,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навряд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чи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бодай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хтось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цій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залі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міг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замилуватися </a:t>
            </a:r>
            <a:r>
              <a:rPr dirty="0" sz="1400">
                <a:latin typeface="Times New Roman"/>
                <a:cs typeface="Times New Roman"/>
              </a:rPr>
              <a:t>нею.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(Джейн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Остен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«Менсфілд-парк»).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06804" y="4843398"/>
            <a:ext cx="2063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solidFill>
                  <a:srgbClr val="C00000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45534" y="4867782"/>
            <a:ext cx="32772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5.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Запишіть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числівники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словами</a:t>
            </a:r>
            <a:r>
              <a:rPr dirty="0" sz="1400" spc="-10" b="1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8236" y="5083022"/>
            <a:ext cx="6417310" cy="372237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830"/>
              </a:spcBef>
            </a:pPr>
            <a:r>
              <a:rPr dirty="0" sz="1400">
                <a:latin typeface="Times New Roman"/>
                <a:cs typeface="Times New Roman"/>
              </a:rPr>
              <a:t>4-річна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дитина,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276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відняти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68,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192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837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додати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84,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заввишки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3½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до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750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додати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7,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шафа,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має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секції.</a:t>
            </a:r>
            <a:endParaRPr sz="1400">
              <a:latin typeface="Times New Roman"/>
              <a:cs typeface="Times New Roman"/>
            </a:endParaRPr>
          </a:p>
          <a:p>
            <a:pPr algn="just" marL="828675" indent="-227965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82867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6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6.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Виправте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помилки,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пов’язані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зі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вживанням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займенників.</a:t>
            </a:r>
            <a:endParaRPr sz="1400">
              <a:latin typeface="Times New Roman"/>
              <a:cs typeface="Times New Roman"/>
            </a:endParaRPr>
          </a:p>
          <a:p>
            <a:pPr algn="just" marL="12700" indent="45720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Хоч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би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куди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людину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закинуло,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скажу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тобі,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скрізь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він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дасть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собі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раду</a:t>
            </a:r>
            <a:endParaRPr sz="1400">
              <a:latin typeface="Times New Roman"/>
              <a:cs typeface="Times New Roman"/>
            </a:endParaRPr>
          </a:p>
          <a:p>
            <a:pPr algn="just" marL="12700" marR="9525">
              <a:lnSpc>
                <a:spcPct val="1436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(Роберт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Стівенсон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«Острів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Скарбів»).Не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встиг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юнак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ступити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бодай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двічі,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</a:t>
            </a:r>
            <a:r>
              <a:rPr dirty="0" sz="1400" spc="-10">
                <a:latin typeface="Times New Roman"/>
                <a:cs typeface="Times New Roman"/>
              </a:rPr>
              <a:t> раптом </a:t>
            </a:r>
            <a:r>
              <a:rPr dirty="0" sz="1400">
                <a:latin typeface="Times New Roman"/>
                <a:cs typeface="Times New Roman"/>
              </a:rPr>
              <a:t>помітив,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назустріч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ньому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того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боку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суне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якийсь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незграбний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чолов'яга </a:t>
            </a:r>
            <a:r>
              <a:rPr dirty="0" sz="1400">
                <a:latin typeface="Times New Roman"/>
                <a:cs typeface="Times New Roman"/>
              </a:rPr>
              <a:t>велетенського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зросту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(Джон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Макспедден,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Чарльз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Вільсон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«Робін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Гуд»).Є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такі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теми, </a:t>
            </a:r>
            <a:r>
              <a:rPr dirty="0" sz="1400">
                <a:latin typeface="Times New Roman"/>
                <a:cs typeface="Times New Roman"/>
              </a:rPr>
              <a:t>що,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говорячи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їх,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1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люблю</a:t>
            </a:r>
            <a:r>
              <a:rPr dirty="0" sz="1400" spc="1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вдаватися</a:t>
            </a:r>
            <a:r>
              <a:rPr dirty="0" sz="1400" spc="1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подробиці</a:t>
            </a:r>
            <a:r>
              <a:rPr dirty="0" sz="1400" spc="1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(Едгар</a:t>
            </a:r>
            <a:r>
              <a:rPr dirty="0" sz="1400" spc="1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Аллан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По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«Побачення»).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Сказати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паризьке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летовище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Шарль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Ґолль,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він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повний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6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футуризм,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ще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нічого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нього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сказати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(Ірена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Карпа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«Фройд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би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плакав»). </a:t>
            </a:r>
            <a:r>
              <a:rPr dirty="0" sz="1400">
                <a:latin typeface="Times New Roman"/>
                <a:cs typeface="Times New Roman"/>
              </a:rPr>
              <a:t>Перед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їм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знову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проїздили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вершники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розкішних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костюмах,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убрані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неначе </a:t>
            </a:r>
            <a:r>
              <a:rPr dirty="0" sz="1400">
                <a:latin typeface="Times New Roman"/>
                <a:cs typeface="Times New Roman"/>
              </a:rPr>
              <a:t>спеціально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його,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нагоди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свята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(Мігель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Сервантес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«Дон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Кіхот»).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1100683"/>
            <a:ext cx="6418580" cy="706628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855344">
              <a:lnSpc>
                <a:spcPct val="100000"/>
              </a:lnSpc>
              <a:spcBef>
                <a:spcPts val="840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639445" indent="-17716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639445" algn="l"/>
              </a:tabLst>
            </a:pPr>
            <a:r>
              <a:rPr dirty="0" sz="1400" b="1">
                <a:latin typeface="Times New Roman"/>
                <a:cs typeface="Times New Roman"/>
              </a:rPr>
              <a:t>Підготуйте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доповіді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запропоновані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 lvl="1" marL="643255" indent="-173355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Мистецтво</a:t>
            </a:r>
            <a:r>
              <a:rPr dirty="0" sz="1400" spc="-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перемовин.</a:t>
            </a:r>
            <a:endParaRPr sz="1400">
              <a:latin typeface="Times New Roman"/>
              <a:cs typeface="Times New Roman"/>
            </a:endParaRPr>
          </a:p>
          <a:p>
            <a:pPr lvl="1" marL="643255" indent="-17335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Збори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форма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прийняття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колективного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рішення</a:t>
            </a:r>
            <a:endParaRPr sz="1400">
              <a:latin typeface="Times New Roman"/>
              <a:cs typeface="Times New Roman"/>
            </a:endParaRPr>
          </a:p>
          <a:p>
            <a:pPr lvl="1" marL="643255" indent="-173355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643255" algn="l"/>
              </a:tabLst>
            </a:pPr>
            <a:r>
              <a:rPr dirty="0" sz="1400">
                <a:latin typeface="Times New Roman"/>
                <a:cs typeface="Times New Roman"/>
              </a:rPr>
              <a:t>Нарада.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Дискусія.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7620" indent="702945">
              <a:lnSpc>
                <a:spcPct val="144500"/>
              </a:lnSpc>
              <a:buAutoNum type="arabicPeriod" startAt="2"/>
              <a:tabLst>
                <a:tab pos="7156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Складіть</a:t>
            </a:r>
            <a:r>
              <a:rPr dirty="0" sz="1400" spc="8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монолог</a:t>
            </a:r>
            <a:r>
              <a:rPr dirty="0" sz="1400" spc="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на</a:t>
            </a:r>
            <a:r>
              <a:rPr dirty="0" sz="1400" spc="7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тему:</a:t>
            </a:r>
            <a:r>
              <a:rPr dirty="0" sz="1400" spc="8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«Висока</a:t>
            </a:r>
            <a:r>
              <a:rPr dirty="0" sz="1400" spc="7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мовна</a:t>
            </a:r>
            <a:r>
              <a:rPr dirty="0" sz="1400" spc="7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культура:</a:t>
            </a:r>
            <a:r>
              <a:rPr dirty="0" sz="1400" spc="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мовлення</a:t>
            </a:r>
            <a:r>
              <a:rPr dirty="0" sz="1400" spc="6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в</a:t>
            </a:r>
            <a:r>
              <a:rPr dirty="0" sz="1400" spc="65" b="1" i="1">
                <a:latin typeface="Times New Roman"/>
                <a:cs typeface="Times New Roman"/>
              </a:rPr>
              <a:t> </a:t>
            </a:r>
            <a:r>
              <a:rPr dirty="0" sz="1400" spc="-20" b="1" i="1">
                <a:latin typeface="Times New Roman"/>
                <a:cs typeface="Times New Roman"/>
              </a:rPr>
              <a:t>моїй</a:t>
            </a:r>
            <a:r>
              <a:rPr dirty="0" sz="1400" spc="-2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родині».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2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5"/>
              </a:spcBef>
              <a:buFont typeface="Times New Roman"/>
              <a:buAutoNum type="arabicPeriod" startAt="2"/>
            </a:pP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algn="just" lvl="1" marL="642620" indent="-18034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Мацько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І.,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Кравець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фахової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мови: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Навч.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посіб.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ВЦ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«Академія»,</a:t>
            </a:r>
            <a:r>
              <a:rPr dirty="0" sz="1400" spc="2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2007.</a:t>
            </a:r>
            <a:r>
              <a:rPr dirty="0" sz="1400" spc="2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2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360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с.;</a:t>
            </a:r>
            <a:r>
              <a:rPr dirty="0" sz="1400" spc="2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(Альмаматер).</a:t>
            </a:r>
            <a:r>
              <a:rPr dirty="0" sz="1400" spc="28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ISBNULR: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http://univer.nuczu.edu.ua/tmp_metod/3685/kul%27tura_ukrains%27kogo_fahovogo_mo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vlennya.pdf</a:t>
            </a:r>
            <a:r>
              <a:rPr dirty="0" u="none" sz="1400" spc="-6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5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09.02.2023)</a:t>
            </a:r>
            <a:endParaRPr sz="1400">
              <a:latin typeface="Times New Roman"/>
              <a:cs typeface="Times New Roman"/>
            </a:endParaRPr>
          </a:p>
          <a:p>
            <a:pPr lvl="1" marL="12700" marR="5080" indent="629920">
              <a:lnSpc>
                <a:spcPct val="96100"/>
              </a:lnSpc>
              <a:spcBef>
                <a:spcPts val="800"/>
              </a:spcBef>
              <a:buClr>
                <a:srgbClr val="000000"/>
              </a:buClr>
              <a:buAutoNum type="arabicPeriod" startAt="2"/>
              <a:tabLst>
                <a:tab pos="642620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Український</a:t>
            </a:r>
            <a:r>
              <a:rPr dirty="0" u="sng" sz="14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правопис</a:t>
            </a:r>
            <a:r>
              <a:rPr dirty="0" u="sng" sz="14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2019.</a:t>
            </a:r>
            <a:r>
              <a:rPr dirty="0" u="none" sz="1400" spc="-3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https://mon.gov.ua/storage/app/media/zagalna%20serednya/Pravopys.2019/ukr.pravopys-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2019.pdf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7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algn="just" lvl="1" marL="12700" marR="5715" indent="629920">
              <a:lnSpc>
                <a:spcPts val="1610"/>
              </a:lnSpc>
              <a:spcBef>
                <a:spcPts val="40"/>
              </a:spcBef>
              <a:buClr>
                <a:srgbClr val="000000"/>
              </a:buClr>
              <a:buAutoNum type="arabicPeriod" startAt="2"/>
              <a:tabLst>
                <a:tab pos="642620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Українська</a:t>
            </a:r>
            <a:r>
              <a:rPr dirty="0" u="sng" sz="1400" spc="4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мова:</a:t>
            </a:r>
            <a:r>
              <a:rPr dirty="0" u="sng" sz="1400" spc="4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Енциклопедія</a:t>
            </a:r>
            <a:r>
              <a:rPr dirty="0" u="none" sz="1400" spc="-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/</a:t>
            </a:r>
            <a:r>
              <a:rPr dirty="0" u="none" sz="1400" spc="44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НАН</a:t>
            </a:r>
            <a:r>
              <a:rPr dirty="0" u="none" sz="1400" spc="434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України,</a:t>
            </a:r>
            <a:r>
              <a:rPr dirty="0" u="none" sz="1400" spc="434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Інститут</a:t>
            </a:r>
            <a:r>
              <a:rPr dirty="0" u="none" sz="1400" spc="434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мовознавства </a:t>
            </a:r>
            <a:r>
              <a:rPr dirty="0" u="none" sz="1400">
                <a:latin typeface="Times New Roman"/>
                <a:cs typeface="Times New Roman"/>
              </a:rPr>
              <a:t>імені</a:t>
            </a:r>
            <a:r>
              <a:rPr dirty="0" u="none" sz="1400" spc="459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45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44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Потебні,</a:t>
            </a:r>
            <a:r>
              <a:rPr dirty="0" u="none" sz="1400" spc="45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Інститут</a:t>
            </a:r>
            <a:r>
              <a:rPr dirty="0" u="none" sz="1400" spc="45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української</a:t>
            </a:r>
            <a:r>
              <a:rPr dirty="0" u="none" sz="1400" spc="45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мови;</a:t>
            </a:r>
            <a:r>
              <a:rPr dirty="0" u="none" sz="1400" spc="459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редкол.:</a:t>
            </a:r>
            <a:r>
              <a:rPr dirty="0" u="none" sz="1400" spc="45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В.</a:t>
            </a:r>
            <a:r>
              <a:rPr dirty="0" u="none" sz="1400" spc="45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М.</a:t>
            </a:r>
            <a:r>
              <a:rPr dirty="0" u="none" sz="1400" spc="4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Русанівський </a:t>
            </a:r>
            <a:r>
              <a:rPr dirty="0" u="none" sz="1400">
                <a:latin typeface="Times New Roman"/>
                <a:cs typeface="Times New Roman"/>
              </a:rPr>
              <a:t>(співголова),</a:t>
            </a:r>
            <a:r>
              <a:rPr dirty="0" u="none" sz="1400" spc="6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6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7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Тараненко</a:t>
            </a:r>
            <a:r>
              <a:rPr dirty="0" u="none" sz="1400" spc="7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(співголова),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М.</a:t>
            </a:r>
            <a:r>
              <a:rPr dirty="0" u="none" sz="1400" spc="7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П.</a:t>
            </a:r>
            <a:r>
              <a:rPr dirty="0" u="none" sz="1400" spc="6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Зяблюк</a:t>
            </a:r>
            <a:r>
              <a:rPr dirty="0" u="none" sz="1400" spc="7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та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ін.</a:t>
            </a:r>
            <a:r>
              <a:rPr dirty="0" u="none" sz="1400" spc="13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–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2-</a:t>
            </a:r>
            <a:r>
              <a:rPr dirty="0" u="none" sz="1400">
                <a:latin typeface="Times New Roman"/>
                <a:cs typeface="Times New Roman"/>
              </a:rPr>
              <a:t>ге</a:t>
            </a:r>
            <a:r>
              <a:rPr dirty="0" u="none" sz="1400" spc="8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вид.,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випр.</a:t>
            </a:r>
            <a:r>
              <a:rPr dirty="0" u="none" sz="1400" spc="65">
                <a:latin typeface="Times New Roman"/>
                <a:cs typeface="Times New Roman"/>
              </a:rPr>
              <a:t> </a:t>
            </a:r>
            <a:r>
              <a:rPr dirty="0" u="none" sz="1400" spc="-50">
                <a:latin typeface="Times New Roman"/>
                <a:cs typeface="Times New Roman"/>
              </a:rPr>
              <a:t>і </a:t>
            </a:r>
            <a:r>
              <a:rPr dirty="0" u="none" sz="1400">
                <a:latin typeface="Times New Roman"/>
                <a:cs typeface="Times New Roman"/>
              </a:rPr>
              <a:t>доп.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–К.</a:t>
            </a:r>
            <a:r>
              <a:rPr dirty="0" u="none" sz="1400" spc="15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:</a:t>
            </a:r>
            <a:r>
              <a:rPr dirty="0" u="none" sz="1400" spc="160">
                <a:latin typeface="Times New Roman"/>
                <a:cs typeface="Times New Roman"/>
              </a:rPr>
              <a:t>  </a:t>
            </a:r>
            <a:r>
              <a:rPr dirty="0" u="none" sz="1400" spc="-10">
                <a:latin typeface="Times New Roman"/>
                <a:cs typeface="Times New Roman"/>
              </a:rPr>
              <a:t>Вид-</a:t>
            </a:r>
            <a:r>
              <a:rPr dirty="0" u="none" sz="1400">
                <a:latin typeface="Times New Roman"/>
                <a:cs typeface="Times New Roman"/>
              </a:rPr>
              <a:t>во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«Укр.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енцикл.»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ім.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М.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П.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Бажана,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2004.</a:t>
            </a:r>
            <a:r>
              <a:rPr dirty="0" u="none" sz="1400" spc="17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–</a:t>
            </a:r>
            <a:r>
              <a:rPr dirty="0" u="none" sz="1400" spc="160">
                <a:latin typeface="Times New Roman"/>
                <a:cs typeface="Times New Roman"/>
              </a:rPr>
              <a:t>  </a:t>
            </a:r>
            <a:r>
              <a:rPr dirty="0" u="none" sz="1400">
                <a:latin typeface="Times New Roman"/>
                <a:cs typeface="Times New Roman"/>
              </a:rPr>
              <a:t>824</a:t>
            </a:r>
            <a:r>
              <a:rPr dirty="0" u="none" sz="1400" spc="155">
                <a:latin typeface="Times New Roman"/>
                <a:cs typeface="Times New Roman"/>
              </a:rPr>
              <a:t>  </a:t>
            </a:r>
            <a:r>
              <a:rPr dirty="0" u="none" sz="1400" spc="-10">
                <a:latin typeface="Times New Roman"/>
                <a:cs typeface="Times New Roman"/>
              </a:rPr>
              <a:t>сULR: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https://archive.org/details/UkrMovEnts/page/135/mode/2up?q=фахова+мова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ts val="1535"/>
              </a:lnSpc>
            </a:pP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algn="just" lvl="1" marL="642620" indent="-180340">
              <a:lnSpc>
                <a:spcPts val="1645"/>
              </a:lnSpc>
              <a:buAutoNum type="arabicPeriod" startAt="4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спрямуванням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</a:t>
            </a:r>
            <a:endParaRPr sz="1400">
              <a:latin typeface="Times New Roman"/>
              <a:cs typeface="Times New Roman"/>
            </a:endParaRPr>
          </a:p>
          <a:p>
            <a:pPr algn="just" marL="12700" marR="394970">
              <a:lnSpc>
                <a:spcPts val="2420"/>
              </a:lnSpc>
              <a:spcBef>
                <a:spcPts val="90"/>
              </a:spcBef>
            </a:pP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Шевчук,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І.В.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Клименко.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2011.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https://www.dut.edu.ua/uploads/l_666_15833608.pdf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06.02.2023).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9605" y="720102"/>
            <a:ext cx="824230" cy="665721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8080" y="542695"/>
            <a:ext cx="6063615" cy="1358265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algn="ctr" marL="450850">
              <a:lnSpc>
                <a:spcPct val="100000"/>
              </a:lnSpc>
              <a:spcBef>
                <a:spcPts val="1255"/>
              </a:spcBef>
            </a:pPr>
            <a:r>
              <a:rPr dirty="0" sz="2200" b="1">
                <a:latin typeface="Arial"/>
                <a:cs typeface="Arial"/>
              </a:rPr>
              <a:t>ТЕМА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10.</a:t>
            </a:r>
            <a:endParaRPr sz="2200">
              <a:latin typeface="Arial"/>
              <a:cs typeface="Arial"/>
            </a:endParaRPr>
          </a:p>
          <a:p>
            <a:pPr marL="2543810" marR="5080" indent="-2531745">
              <a:lnSpc>
                <a:spcPct val="110000"/>
              </a:lnSpc>
              <a:spcBef>
                <a:spcPts val="890"/>
              </a:spcBef>
            </a:pPr>
            <a:r>
              <a:rPr dirty="0" sz="2200" b="1">
                <a:latin typeface="Times New Roman"/>
                <a:cs typeface="Times New Roman"/>
              </a:rPr>
              <a:t>Форми</a:t>
            </a:r>
            <a:r>
              <a:rPr dirty="0" sz="2200" spc="-10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колективного</a:t>
            </a:r>
            <a:r>
              <a:rPr dirty="0" sz="2200" spc="-9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обговорення</a:t>
            </a:r>
            <a:r>
              <a:rPr dirty="0" sz="2200" spc="-95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професійних проблем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5561691"/>
            <a:ext cx="6416040" cy="418846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marL="2215515">
              <a:lnSpc>
                <a:spcPct val="100000"/>
              </a:lnSpc>
              <a:spcBef>
                <a:spcPts val="1345"/>
              </a:spcBef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ЗАНЯТТЯ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№14</a:t>
            </a:r>
            <a:endParaRPr sz="1800">
              <a:latin typeface="Arial"/>
              <a:cs typeface="Arial"/>
            </a:endParaRPr>
          </a:p>
          <a:p>
            <a:pPr marL="553720">
              <a:lnSpc>
                <a:spcPct val="100000"/>
              </a:lnSpc>
              <a:spcBef>
                <a:spcPts val="975"/>
              </a:spcBef>
            </a:pPr>
            <a:r>
              <a:rPr dirty="0" sz="1400" b="1">
                <a:latin typeface="Times New Roman"/>
                <a:cs typeface="Times New Roman"/>
              </a:rPr>
              <a:t>Перевірка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домашнього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02235" marR="5080" indent="631190">
              <a:lnSpc>
                <a:spcPct val="143600"/>
              </a:lnSpc>
              <a:spcBef>
                <a:spcPts val="430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1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1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1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1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заняття</a:t>
            </a:r>
            <a:r>
              <a:rPr dirty="0" sz="1400" spc="13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5"/>
              </a:spcBef>
            </a:pPr>
            <a:r>
              <a:rPr dirty="0" sz="1400" b="1" i="1">
                <a:latin typeface="Times New Roman"/>
                <a:cs typeface="Times New Roman"/>
              </a:rPr>
              <a:t>Перевірка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домашнього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Монолог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тему: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«Висока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мовна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культура: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мовлення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моїй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родині».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400">
              <a:latin typeface="Times New Roman"/>
              <a:cs typeface="Times New Roman"/>
            </a:endParaRPr>
          </a:p>
          <a:p>
            <a:pPr marL="828675" indent="-227965">
              <a:lnSpc>
                <a:spcPct val="10000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82867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Виконайте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граматичні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завдання.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Дайте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пояснення: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  <a:spcBef>
                <a:spcPts val="5"/>
              </a:spcBef>
            </a:pPr>
            <a:r>
              <a:rPr dirty="0" sz="1400" b="1" i="1">
                <a:latin typeface="Times New Roman"/>
                <a:cs typeface="Times New Roman"/>
              </a:rPr>
              <a:t>а)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перепишіть,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добираючи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дужок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потрібні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букви,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поясніть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написане:</a:t>
            </a:r>
            <a:endParaRPr sz="1400">
              <a:latin typeface="Times New Roman"/>
              <a:cs typeface="Times New Roman"/>
            </a:endParaRPr>
          </a:p>
          <a:p>
            <a:pPr algn="just" marL="12700" marR="6985" indent="449580">
              <a:lnSpc>
                <a:spcPct val="143900"/>
              </a:lnSpc>
              <a:spcBef>
                <a:spcPts val="990"/>
              </a:spcBef>
            </a:pPr>
            <a:r>
              <a:rPr dirty="0" sz="1400">
                <a:latin typeface="Times New Roman"/>
                <a:cs typeface="Times New Roman"/>
              </a:rPr>
              <a:t>Вечір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срібній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млі</a:t>
            </a:r>
            <a:r>
              <a:rPr dirty="0" sz="1400" spc="1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ро(з,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с)танув,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ніч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(з,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с)пустилася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землю.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Бе(з, </a:t>
            </a:r>
            <a:r>
              <a:rPr dirty="0" sz="1400">
                <a:latin typeface="Times New Roman"/>
                <a:cs typeface="Times New Roman"/>
              </a:rPr>
              <a:t>с)смертний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той,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хто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все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своє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життя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долю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людства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голос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підніма.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Заржавіють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від </a:t>
            </a:r>
            <a:r>
              <a:rPr dirty="0" sz="1400">
                <a:latin typeface="Times New Roman"/>
                <a:cs typeface="Times New Roman"/>
              </a:rPr>
              <a:t>сліз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кайдани,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самі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ніколи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(з,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с)падуть.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58558" y="2014600"/>
            <a:ext cx="6152515" cy="2551430"/>
            <a:chOff x="758558" y="2014600"/>
            <a:chExt cx="6152515" cy="255143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558" y="2014600"/>
              <a:ext cx="2945371" cy="255142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0243" y="2026693"/>
              <a:ext cx="3180588" cy="2539337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7823" y="5282209"/>
            <a:ext cx="685800" cy="678154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1068120" y="694435"/>
            <a:ext cx="5969000" cy="1160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</a:pPr>
            <a:r>
              <a:rPr dirty="0" sz="1400" i="1">
                <a:latin typeface="Times New Roman"/>
                <a:cs typeface="Times New Roman"/>
              </a:rPr>
              <a:t>б)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підберіть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поданих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слів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кілька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синонімів: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50"/>
              </a:lnSpc>
            </a:pPr>
            <a:r>
              <a:rPr dirty="0" sz="1400">
                <a:latin typeface="Times New Roman"/>
                <a:cs typeface="Times New Roman"/>
              </a:rPr>
              <a:t>скоро,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спокійно,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важко;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1400" i="1">
                <a:latin typeface="Times New Roman"/>
                <a:cs typeface="Times New Roman"/>
              </a:rPr>
              <a:t>в)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перекладіть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українською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мовою: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Сложность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эстафетном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беге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состоит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передаче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эстафетной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палочки,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99670" y="1827631"/>
            <a:ext cx="1358265" cy="94741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62865">
              <a:lnSpc>
                <a:spcPct val="143900"/>
              </a:lnSpc>
              <a:spcBef>
                <a:spcPts val="105"/>
              </a:spcBef>
              <a:tabLst>
                <a:tab pos="921385" algn="l"/>
                <a:tab pos="1178560" algn="l"/>
              </a:tabLst>
            </a:pPr>
            <a:r>
              <a:rPr dirty="0" sz="1400" spc="-10">
                <a:latin typeface="Times New Roman"/>
                <a:cs typeface="Times New Roman"/>
              </a:rPr>
              <a:t>скорости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в </a:t>
            </a:r>
            <a:r>
              <a:rPr dirty="0" sz="1400" spc="-10">
                <a:latin typeface="Times New Roman"/>
                <a:cs typeface="Times New Roman"/>
              </a:rPr>
              <a:t>десятиметрового десятиметрового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12830" y="1827631"/>
            <a:ext cx="1517015" cy="94741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6830" marR="5080" indent="-24765">
              <a:lnSpc>
                <a:spcPct val="1439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точно</a:t>
            </a:r>
            <a:r>
              <a:rPr dirty="0" sz="1400" spc="27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очерченной </a:t>
            </a:r>
            <a:r>
              <a:rPr dirty="0" sz="1400">
                <a:latin typeface="Times New Roman"/>
                <a:cs typeface="Times New Roman"/>
              </a:rPr>
              <a:t>отрезка,</a:t>
            </a:r>
            <a:r>
              <a:rPr dirty="0" sz="1400" spc="22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которым </a:t>
            </a:r>
            <a:r>
              <a:rPr dirty="0" sz="1400">
                <a:latin typeface="Times New Roman"/>
                <a:cs typeface="Times New Roman"/>
              </a:rPr>
              <a:t>отрезка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начале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8236" y="1827631"/>
            <a:ext cx="3407410" cy="1254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38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поскольку</a:t>
            </a:r>
            <a:r>
              <a:rPr dirty="0" sz="1400" spc="2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это</a:t>
            </a:r>
            <a:r>
              <a:rPr dirty="0" sz="1400" spc="2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происходит</a:t>
            </a:r>
            <a:r>
              <a:rPr dirty="0" sz="1400" spc="2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27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высокой </a:t>
            </a:r>
            <a:r>
              <a:rPr dirty="0" sz="1400">
                <a:latin typeface="Times New Roman"/>
                <a:cs typeface="Times New Roman"/>
              </a:rPr>
              <a:t>двадцатиметровой</a:t>
            </a:r>
            <a:r>
              <a:rPr dirty="0" sz="1400" spc="21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зоне,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что</a:t>
            </a:r>
            <a:r>
              <a:rPr dirty="0" sz="1400" spc="21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состоит</a:t>
            </a:r>
            <a:r>
              <a:rPr dirty="0" sz="1400" spc="204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из </a:t>
            </a:r>
            <a:r>
              <a:rPr dirty="0" sz="1400">
                <a:latin typeface="Times New Roman"/>
                <a:cs typeface="Times New Roman"/>
              </a:rPr>
              <a:t>заканчивается</a:t>
            </a:r>
            <a:r>
              <a:rPr dirty="0" sz="1400" spc="20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предварительный</a:t>
            </a:r>
            <a:r>
              <a:rPr dirty="0" sz="1400" spc="2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этап,</a:t>
            </a:r>
            <a:r>
              <a:rPr dirty="0" sz="1400" spc="204">
                <a:latin typeface="Times New Roman"/>
                <a:cs typeface="Times New Roman"/>
              </a:rPr>
              <a:t>  </a:t>
            </a:r>
            <a:r>
              <a:rPr dirty="0" sz="1400" spc="-50">
                <a:latin typeface="Times New Roman"/>
                <a:cs typeface="Times New Roman"/>
              </a:rPr>
              <a:t>и </a:t>
            </a:r>
            <a:r>
              <a:rPr dirty="0" sz="1400">
                <a:latin typeface="Times New Roman"/>
                <a:cs typeface="Times New Roman"/>
              </a:rPr>
              <a:t>следующего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этапа.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8236" y="3071596"/>
            <a:ext cx="6418580" cy="62122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8255" indent="898525">
              <a:lnSpc>
                <a:spcPct val="143900"/>
              </a:lnSpc>
              <a:spcBef>
                <a:spcPts val="10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4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45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Уявіть</a:t>
            </a:r>
            <a:r>
              <a:rPr dirty="0" sz="1400" spc="43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собі</a:t>
            </a:r>
            <a:r>
              <a:rPr dirty="0" sz="1400" spc="43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таку</a:t>
            </a:r>
            <a:r>
              <a:rPr dirty="0" sz="1400" spc="43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тему</a:t>
            </a:r>
            <a:r>
              <a:rPr dirty="0" sz="1400" spc="4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дискусії:</a:t>
            </a:r>
            <a:r>
              <a:rPr dirty="0" sz="1400" spc="4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«Спортом</a:t>
            </a:r>
            <a:r>
              <a:rPr dirty="0" sz="1400" spc="4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потрібно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займатись,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навіть</a:t>
            </a:r>
            <a:r>
              <a:rPr dirty="0" sz="1400" spc="1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під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час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війни».</a:t>
            </a:r>
            <a:r>
              <a:rPr dirty="0" sz="1400" spc="1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Кожен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має</a:t>
            </a:r>
            <a:r>
              <a:rPr dirty="0" sz="1400" spc="1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написати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один</a:t>
            </a:r>
            <a:r>
              <a:rPr dirty="0" sz="1400" spc="1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варіант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вирішення проблеми:</a:t>
            </a:r>
            <a:endParaRPr sz="1400">
              <a:latin typeface="Times New Roman"/>
              <a:cs typeface="Times New Roman"/>
            </a:endParaRPr>
          </a:p>
          <a:p>
            <a:pPr marL="642620" indent="-180340">
              <a:lnSpc>
                <a:spcPct val="100000"/>
              </a:lnSpc>
              <a:spcBef>
                <a:spcPts val="730"/>
              </a:spcBef>
              <a:buSzPct val="71428"/>
              <a:buFont typeface="Symbol"/>
              <a:buChar char="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абсолютно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згоден;</a:t>
            </a:r>
            <a:endParaRPr sz="1400">
              <a:latin typeface="Times New Roman"/>
              <a:cs typeface="Times New Roman"/>
            </a:endParaRPr>
          </a:p>
          <a:p>
            <a:pPr marL="642620" indent="-180340">
              <a:lnSpc>
                <a:spcPct val="100000"/>
              </a:lnSpc>
              <a:spcBef>
                <a:spcPts val="735"/>
              </a:spcBef>
              <a:buSzPct val="71428"/>
              <a:buFont typeface="Symbol"/>
              <a:buChar char=""/>
              <a:tabLst>
                <a:tab pos="642620" algn="l"/>
              </a:tabLst>
            </a:pPr>
            <a:r>
              <a:rPr dirty="0" sz="1400" spc="-10">
                <a:latin typeface="Times New Roman"/>
                <a:cs typeface="Times New Roman"/>
              </a:rPr>
              <a:t>згоден;</a:t>
            </a:r>
            <a:endParaRPr sz="1400">
              <a:latin typeface="Times New Roman"/>
              <a:cs typeface="Times New Roman"/>
            </a:endParaRPr>
          </a:p>
          <a:p>
            <a:pPr marL="642620" indent="-180340">
              <a:lnSpc>
                <a:spcPct val="100000"/>
              </a:lnSpc>
              <a:spcBef>
                <a:spcPts val="730"/>
              </a:spcBef>
              <a:buSzPct val="71428"/>
              <a:buFont typeface="Symbol"/>
              <a:buChar char="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10">
                <a:latin typeface="Times New Roman"/>
                <a:cs typeface="Times New Roman"/>
              </a:rPr>
              <a:t> згоден;</a:t>
            </a:r>
            <a:endParaRPr sz="1400">
              <a:latin typeface="Times New Roman"/>
              <a:cs typeface="Times New Roman"/>
            </a:endParaRPr>
          </a:p>
          <a:p>
            <a:pPr marL="642620" indent="-180340">
              <a:lnSpc>
                <a:spcPct val="100000"/>
              </a:lnSpc>
              <a:spcBef>
                <a:spcPts val="745"/>
              </a:spcBef>
              <a:buSzPct val="71428"/>
              <a:buFont typeface="Symbol"/>
              <a:buChar char="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зовсім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 </a:t>
            </a:r>
            <a:r>
              <a:rPr dirty="0" sz="1400" spc="-10">
                <a:latin typeface="Times New Roman"/>
                <a:cs typeface="Times New Roman"/>
              </a:rPr>
              <a:t>згоден.</a:t>
            </a:r>
            <a:endParaRPr sz="1400">
              <a:latin typeface="Times New Roman"/>
              <a:cs typeface="Times New Roman"/>
            </a:endParaRPr>
          </a:p>
          <a:p>
            <a:pPr algn="just" lvl="1" marL="1002665" indent="-270510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словосполучення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сполучення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слів</a:t>
            </a:r>
            <a:r>
              <a:rPr dirty="0" sz="1400" spc="-1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Моя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автобіографія;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внести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внески;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закону;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іспит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 історії;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завершенню </a:t>
            </a:r>
            <a:r>
              <a:rPr dirty="0" sz="1400">
                <a:latin typeface="Times New Roman"/>
                <a:cs typeface="Times New Roman"/>
              </a:rPr>
              <a:t>занять;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студент,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перемігший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олімпіаді;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учений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степінь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кандидата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наук;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довідка,</a:t>
            </a:r>
            <a:endParaRPr sz="1400">
              <a:latin typeface="Times New Roman"/>
              <a:cs typeface="Times New Roman"/>
            </a:endParaRPr>
          </a:p>
          <a:p>
            <a:pPr algn="just" marL="12700" marR="12065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видана</a:t>
            </a:r>
            <a:r>
              <a:rPr dirty="0" sz="1400" spc="4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Паненко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Олексію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Івановичу;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привітати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п’ятидесятиріччям;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змістовна </a:t>
            </a:r>
            <a:r>
              <a:rPr dirty="0" sz="1400">
                <a:latin typeface="Times New Roman"/>
                <a:cs typeface="Times New Roman"/>
              </a:rPr>
              <a:t>відповідь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питанню;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закрити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двері;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включити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світло;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згідно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наказу;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слідуючий </a:t>
            </a:r>
            <a:r>
              <a:rPr dirty="0" sz="1400">
                <a:latin typeface="Times New Roman"/>
                <a:cs typeface="Times New Roman"/>
              </a:rPr>
              <a:t>пацієнт;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приймати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участь;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заключити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угоду.</a:t>
            </a:r>
            <a:endParaRPr sz="1400">
              <a:latin typeface="Times New Roman"/>
              <a:cs typeface="Times New Roman"/>
            </a:endParaRPr>
          </a:p>
          <a:p>
            <a:pPr algn="just" lvl="1" marL="911225" indent="-220345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2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spc="-10" b="1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Провідміняйте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числівники</a:t>
            </a:r>
            <a:r>
              <a:rPr dirty="0" sz="1400" spc="-1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12700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Сорок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шість,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тридцять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п’ять,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тисяча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триста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сорок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вісім.</a:t>
            </a:r>
            <a:endParaRPr sz="1400">
              <a:latin typeface="Times New Roman"/>
              <a:cs typeface="Times New Roman"/>
            </a:endParaRPr>
          </a:p>
          <a:p>
            <a:pPr lvl="1" marL="911225" indent="-220345">
              <a:lnSpc>
                <a:spcPct val="100000"/>
              </a:lnSpc>
              <a:spcBef>
                <a:spcPts val="88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Завдання5.</a:t>
            </a:r>
            <a:r>
              <a:rPr dirty="0" sz="1400" i="1">
                <a:latin typeface="Times New Roman"/>
                <a:cs typeface="Times New Roman"/>
              </a:rPr>
              <a:t>Доберіть</a:t>
            </a:r>
            <a:r>
              <a:rPr dirty="0" sz="1400" spc="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запишіть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3-4</a:t>
            </a:r>
            <a:r>
              <a:rPr dirty="0" sz="1400" spc="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аргументи,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щоб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підтвердити</a:t>
            </a:r>
            <a:r>
              <a:rPr dirty="0" sz="1400" spc="20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такі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400" spc="-10" i="1">
                <a:latin typeface="Times New Roman"/>
                <a:cs typeface="Times New Roman"/>
              </a:rPr>
              <a:t>думки:</a:t>
            </a:r>
            <a:endParaRPr sz="1400">
              <a:latin typeface="Times New Roman"/>
              <a:cs typeface="Times New Roman"/>
            </a:endParaRPr>
          </a:p>
          <a:p>
            <a:pPr marL="652780" indent="-19050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652780" algn="l"/>
              </a:tabLst>
            </a:pPr>
            <a:r>
              <a:rPr dirty="0" sz="1400">
                <a:latin typeface="Times New Roman"/>
                <a:cs typeface="Times New Roman"/>
              </a:rPr>
              <a:t>Людина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відчуває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свій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обов’язок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лише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тоді,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коли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вона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вільна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(А.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Бергсон).</a:t>
            </a:r>
            <a:endParaRPr sz="1400">
              <a:latin typeface="Times New Roman"/>
              <a:cs typeface="Times New Roman"/>
            </a:endParaRPr>
          </a:p>
          <a:p>
            <a:pPr marL="12700" marR="6985" indent="200660">
              <a:lnSpc>
                <a:spcPts val="2420"/>
              </a:lnSpc>
              <a:spcBef>
                <a:spcPts val="95"/>
              </a:spcBef>
              <a:buAutoNum type="arabicPeriod"/>
              <a:tabLst>
                <a:tab pos="213360" algn="l"/>
              </a:tabLst>
            </a:pPr>
            <a:r>
              <a:rPr dirty="0" sz="1400">
                <a:latin typeface="Times New Roman"/>
                <a:cs typeface="Times New Roman"/>
              </a:rPr>
              <a:t>Свобода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воля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особистої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відповідальності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(Ф.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Ніцше).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3.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Світ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належить </a:t>
            </a:r>
            <a:r>
              <a:rPr dirty="0" sz="1400">
                <a:latin typeface="Times New Roman"/>
                <a:cs typeface="Times New Roman"/>
              </a:rPr>
              <a:t>тим,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хто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вміє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хотіти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(Д. </a:t>
            </a:r>
            <a:r>
              <a:rPr dirty="0" sz="1400" spc="-10">
                <a:latin typeface="Times New Roman"/>
                <a:cs typeface="Times New Roman"/>
              </a:rPr>
              <a:t>Донцов).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617067"/>
            <a:ext cx="6416040" cy="3110865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algn="just" marL="911225" indent="-220345">
              <a:lnSpc>
                <a:spcPct val="100000"/>
              </a:lnSpc>
              <a:spcBef>
                <a:spcPts val="844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6.</a:t>
            </a:r>
            <a:r>
              <a:rPr dirty="0" sz="1400" spc="-1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поданих</a:t>
            </a:r>
            <a:r>
              <a:rPr dirty="0" sz="1400" spc="-10" i="1">
                <a:latin typeface="Times New Roman"/>
                <a:cs typeface="Times New Roman"/>
              </a:rPr>
              <a:t> словосполучень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доберіть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слова-синоніми.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Ставити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питання,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ставити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запитання,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давати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оцінку,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надавати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інформацію, </a:t>
            </a:r>
            <a:r>
              <a:rPr dirty="0" sz="1400">
                <a:latin typeface="Times New Roman"/>
                <a:cs typeface="Times New Roman"/>
              </a:rPr>
              <a:t>узяти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борг,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приймати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рішення,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надати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допомогу,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велика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кількість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варіантів,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узяти </a:t>
            </a:r>
            <a:r>
              <a:rPr dirty="0" sz="1400">
                <a:latin typeface="Times New Roman"/>
                <a:cs typeface="Times New Roman"/>
              </a:rPr>
              <a:t>зобов’язання,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вести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контроль,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відповідальність.</a:t>
            </a:r>
            <a:endParaRPr sz="1400">
              <a:latin typeface="Times New Roman"/>
              <a:cs typeface="Times New Roman"/>
            </a:endParaRPr>
          </a:p>
          <a:p>
            <a:pPr algn="just" marL="102235" marR="5080" indent="808355">
              <a:lnSpc>
                <a:spcPct val="144300"/>
              </a:lnSpc>
              <a:spcBef>
                <a:spcPts val="12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059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8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7.</a:t>
            </a:r>
            <a:r>
              <a:rPr dirty="0" sz="1400" spc="8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Розкрийте</a:t>
            </a:r>
            <a:r>
              <a:rPr dirty="0" sz="1400" spc="7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дужки,</a:t>
            </a:r>
            <a:r>
              <a:rPr dirty="0" sz="1400" spc="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утворіть</a:t>
            </a:r>
            <a:r>
              <a:rPr dirty="0" sz="1400" spc="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словосполучення.</a:t>
            </a:r>
            <a:r>
              <a:rPr dirty="0" sz="1400" spc="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</a:t>
            </a:r>
            <a:r>
              <a:rPr dirty="0" sz="1400" spc="7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потреби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вживайте</a:t>
            </a:r>
            <a:r>
              <a:rPr dirty="0" sz="1400" spc="-6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прийменники.</a:t>
            </a:r>
            <a:endParaRPr sz="1400">
              <a:latin typeface="Times New Roman"/>
              <a:cs typeface="Times New Roman"/>
            </a:endParaRPr>
          </a:p>
          <a:p>
            <a:pPr algn="just" marL="12700" marR="7620" indent="34290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Додержати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(слово),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оволодіти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(ситуація),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опанувати</a:t>
            </a:r>
            <a:r>
              <a:rPr dirty="0" sz="1400" spc="1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(професія),</a:t>
            </a:r>
            <a:r>
              <a:rPr dirty="0" sz="1400" spc="18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завдати </a:t>
            </a:r>
            <a:r>
              <a:rPr dirty="0" sz="1400">
                <a:latin typeface="Times New Roman"/>
                <a:cs typeface="Times New Roman"/>
              </a:rPr>
              <a:t>(шкода),</a:t>
            </a:r>
            <a:r>
              <a:rPr dirty="0" sz="1400" spc="4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називати</a:t>
            </a:r>
            <a:r>
              <a:rPr dirty="0" sz="1400" spc="4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(ім’я),</a:t>
            </a:r>
            <a:r>
              <a:rPr dirty="0" sz="1400" spc="4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ввести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(склад),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радіти</a:t>
            </a:r>
            <a:r>
              <a:rPr dirty="0" sz="1400" spc="45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(успіхи),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зрадити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(принципи),</a:t>
            </a:r>
            <a:endParaRPr sz="14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436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комісія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(складання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проєкту),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звернутися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(адреса),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надсилати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(адреса),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мешкати </a:t>
            </a:r>
            <a:r>
              <a:rPr dirty="0" sz="1400">
                <a:latin typeface="Times New Roman"/>
                <a:cs typeface="Times New Roman"/>
              </a:rPr>
              <a:t>(адреса),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спілкуватися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(Інтернет),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згідно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(закон),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півтора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(рік).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4297806"/>
            <a:ext cx="6418580" cy="5275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55344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639445" indent="-177165">
              <a:lnSpc>
                <a:spcPct val="100000"/>
              </a:lnSpc>
              <a:spcBef>
                <a:spcPts val="1160"/>
              </a:spcBef>
              <a:buAutoNum type="arabicPeriod"/>
              <a:tabLst>
                <a:tab pos="639445" algn="l"/>
              </a:tabLst>
            </a:pPr>
            <a:r>
              <a:rPr dirty="0" sz="1400" b="1">
                <a:latin typeface="Times New Roman"/>
                <a:cs typeface="Times New Roman"/>
              </a:rPr>
              <a:t>Підготуйте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доповіді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запропоновані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Times New Roman"/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lvl="1" marL="732155" indent="-269875">
              <a:lnSpc>
                <a:spcPct val="100000"/>
              </a:lnSpc>
              <a:buFont typeface="Wingdings"/>
              <a:buChar char="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Види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документів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їх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класифікація.</a:t>
            </a:r>
            <a:endParaRPr sz="1400">
              <a:latin typeface="Times New Roman"/>
              <a:cs typeface="Times New Roman"/>
            </a:endParaRPr>
          </a:p>
          <a:p>
            <a:pPr lvl="1" marL="12700" marR="11430" indent="719455">
              <a:lnSpc>
                <a:spcPts val="2420"/>
              </a:lnSpc>
              <a:spcBef>
                <a:spcPts val="200"/>
              </a:spcBef>
              <a:buFont typeface="Wingdings"/>
              <a:buChar char=""/>
              <a:tabLst>
                <a:tab pos="732155" algn="l"/>
                <a:tab pos="1489710" algn="l"/>
                <a:tab pos="2351405" algn="l"/>
                <a:tab pos="3387090" algn="l"/>
                <a:tab pos="4107179" algn="l"/>
                <a:tab pos="4425315" algn="l"/>
                <a:tab pos="5040630" algn="l"/>
                <a:tab pos="5332730" algn="l"/>
              </a:tabLst>
            </a:pPr>
            <a:r>
              <a:rPr dirty="0" sz="1400" spc="-10">
                <a:latin typeface="Times New Roman"/>
                <a:cs typeface="Times New Roman"/>
              </a:rPr>
              <a:t>Основні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реквізити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документів.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Вимоги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до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змісту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та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розташування </a:t>
            </a:r>
            <a:r>
              <a:rPr dirty="0" sz="1400">
                <a:latin typeface="Times New Roman"/>
                <a:cs typeface="Times New Roman"/>
              </a:rPr>
              <a:t>реквізитів.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Національний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стандарт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України.</a:t>
            </a:r>
            <a:endParaRPr sz="1400">
              <a:latin typeface="Times New Roman"/>
              <a:cs typeface="Times New Roman"/>
            </a:endParaRPr>
          </a:p>
          <a:p>
            <a:pPr lvl="1" marL="732155" indent="-269875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732155" algn="l"/>
              </a:tabLst>
            </a:pPr>
            <a:r>
              <a:rPr dirty="0" sz="1400">
                <a:latin typeface="Times New Roman"/>
                <a:cs typeface="Times New Roman"/>
              </a:rPr>
              <a:t>Оформлення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сторінки.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Вимоги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тексту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документа.</a:t>
            </a:r>
            <a:endParaRPr sz="1400">
              <a:latin typeface="Times New Roman"/>
              <a:cs typeface="Times New Roman"/>
            </a:endParaRPr>
          </a:p>
          <a:p>
            <a:pPr marL="12700" marR="5715" indent="899160">
              <a:lnSpc>
                <a:spcPts val="2420"/>
              </a:lnSpc>
              <a:spcBef>
                <a:spcPts val="195"/>
              </a:spcBef>
              <a:buAutoNum type="arabicPeriod" startAt="2"/>
              <a:tabLst>
                <a:tab pos="91186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Складіть</a:t>
            </a:r>
            <a:r>
              <a:rPr dirty="0" sz="1400" spc="28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монолог</a:t>
            </a:r>
            <a:r>
              <a:rPr dirty="0" sz="1400" spc="2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на</a:t>
            </a:r>
            <a:r>
              <a:rPr dirty="0" sz="1400" spc="28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тему:</a:t>
            </a:r>
            <a:r>
              <a:rPr dirty="0" sz="1400" spc="27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«Тренування</a:t>
            </a:r>
            <a:r>
              <a:rPr dirty="0" sz="1400" spc="28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</a:t>
            </a:r>
            <a:r>
              <a:rPr dirty="0" sz="1400" spc="27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мого</a:t>
            </a:r>
            <a:r>
              <a:rPr dirty="0" sz="1400" spc="28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виду</a:t>
            </a:r>
            <a:r>
              <a:rPr dirty="0" sz="1400" spc="27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спорту.</a:t>
            </a:r>
            <a:r>
              <a:rPr dirty="0" sz="1400" spc="2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Я</a:t>
            </a:r>
            <a:r>
              <a:rPr dirty="0" sz="1400" spc="280" b="1" i="1">
                <a:latin typeface="Times New Roman"/>
                <a:cs typeface="Times New Roman"/>
              </a:rPr>
              <a:t> </a:t>
            </a:r>
            <a:r>
              <a:rPr dirty="0" sz="1400" spc="-50" b="1" i="1">
                <a:latin typeface="Times New Roman"/>
                <a:cs typeface="Times New Roman"/>
              </a:rPr>
              <a:t>–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тренер».</a:t>
            </a: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  <a:spcBef>
                <a:spcPts val="1540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algn="just" lvl="1" marL="12700" marR="5715" indent="629920">
              <a:lnSpc>
                <a:spcPct val="143900"/>
              </a:lnSpc>
              <a:spcBef>
                <a:spcPts val="980"/>
              </a:spcBef>
              <a:buAutoNum type="arabicPeriod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Мацько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І.,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Кравець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фахової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мови: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Навч. </a:t>
            </a:r>
            <a:r>
              <a:rPr dirty="0" sz="1400">
                <a:latin typeface="Times New Roman"/>
                <a:cs typeface="Times New Roman"/>
              </a:rPr>
              <a:t>посіб.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ВЦ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«Академія»,</a:t>
            </a:r>
            <a:r>
              <a:rPr dirty="0" sz="1400" spc="2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2007.</a:t>
            </a:r>
            <a:r>
              <a:rPr dirty="0" sz="1400" spc="2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2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360</a:t>
            </a:r>
            <a:r>
              <a:rPr dirty="0" sz="1400" spc="2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с.;</a:t>
            </a:r>
            <a:r>
              <a:rPr dirty="0" sz="1400" spc="2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(Альмаматер).</a:t>
            </a:r>
            <a:r>
              <a:rPr dirty="0" sz="1400" spc="28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ISBNULR: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http://univer.nuczu.edu.ua/tmp_metod/3685/kul%27tura_ukrains%27kogo_fahovogo_mo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vlennya.pdf</a:t>
            </a:r>
            <a:r>
              <a:rPr dirty="0" u="none" sz="1400" spc="-6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5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09.02.2023)</a:t>
            </a:r>
            <a:endParaRPr sz="1400">
              <a:latin typeface="Times New Roman"/>
              <a:cs typeface="Times New Roman"/>
            </a:endParaRPr>
          </a:p>
          <a:p>
            <a:pPr algn="just" lvl="1" marL="642620" indent="-180340">
              <a:lnSpc>
                <a:spcPct val="100000"/>
              </a:lnSpc>
              <a:spcBef>
                <a:spcPts val="730"/>
              </a:spcBef>
              <a:buClr>
                <a:srgbClr val="000000"/>
              </a:buClr>
              <a:buAutoNum type="arabicPeriod"/>
              <a:tabLst>
                <a:tab pos="642620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Український</a:t>
            </a:r>
            <a:r>
              <a:rPr dirty="0" u="sng" sz="14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правопис</a:t>
            </a:r>
            <a:r>
              <a:rPr dirty="0" u="sng" sz="14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2019.</a:t>
            </a:r>
            <a:r>
              <a:rPr dirty="0" u="none" sz="1400" spc="-3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20">
                <a:latin typeface="Times New Roman"/>
                <a:cs typeface="Times New Roman"/>
              </a:rPr>
              <a:t>ULR: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500"/>
              </a:lnSpc>
              <a:spcBef>
                <a:spcPts val="15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https://mon.gov.ua/storage/app/media/zagalna%20serednya/Pravopys.2019/ukr.pravopys-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2019.pdf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7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605" y="3820616"/>
            <a:ext cx="824230" cy="66527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8580" cy="27882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629920">
              <a:lnSpc>
                <a:spcPct val="143900"/>
              </a:lnSpc>
              <a:spcBef>
                <a:spcPts val="105"/>
              </a:spcBef>
              <a:buClr>
                <a:srgbClr val="000000"/>
              </a:buClr>
              <a:buAutoNum type="arabicPeriod" startAt="3"/>
              <a:tabLst>
                <a:tab pos="454025" algn="l"/>
                <a:tab pos="642620" algn="l"/>
                <a:tab pos="1157605" algn="l"/>
                <a:tab pos="2097405" algn="l"/>
                <a:tab pos="2572385" algn="l"/>
                <a:tab pos="3042920" algn="l"/>
                <a:tab pos="3484879" algn="l"/>
                <a:tab pos="4354195" algn="l"/>
                <a:tab pos="5027295" algn="l"/>
                <a:tab pos="5384165" algn="l"/>
                <a:tab pos="5920105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Українська</a:t>
            </a:r>
            <a:r>
              <a:rPr dirty="0" u="sng" sz="1400" spc="6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мова:</a:t>
            </a:r>
            <a:r>
              <a:rPr dirty="0" u="sng" sz="1400" spc="7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Енциклопедія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/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НАН</a:t>
            </a:r>
            <a:r>
              <a:rPr dirty="0" u="none" sz="1400" spc="7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України,</a:t>
            </a:r>
            <a:r>
              <a:rPr dirty="0" u="none" sz="1400" spc="8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Інститут</a:t>
            </a:r>
            <a:r>
              <a:rPr dirty="0" u="none" sz="1400" spc="7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мовознавства</a:t>
            </a:r>
            <a:r>
              <a:rPr dirty="0" u="none" sz="1400" spc="8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25">
                <a:solidFill>
                  <a:srgbClr val="2C2C2C"/>
                </a:solidFill>
                <a:latin typeface="Times New Roman"/>
                <a:cs typeface="Times New Roman"/>
              </a:rPr>
              <a:t>ім.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О.</a:t>
            </a:r>
            <a:r>
              <a:rPr dirty="0" u="none" sz="1400" spc="-1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О.</a:t>
            </a:r>
            <a:r>
              <a:rPr dirty="0" u="none" sz="1400" spc="-2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Потебні,</a:t>
            </a:r>
            <a:r>
              <a:rPr dirty="0" u="none" sz="1400" spc="-1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Інститут</a:t>
            </a:r>
            <a:r>
              <a:rPr dirty="0" u="none" sz="1400" spc="-1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української</a:t>
            </a:r>
            <a:r>
              <a:rPr dirty="0" u="none" sz="1400" spc="-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мови;</a:t>
            </a:r>
            <a:r>
              <a:rPr dirty="0" u="none" sz="1400" spc="-2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редкол.: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В.</a:t>
            </a:r>
            <a:r>
              <a:rPr dirty="0" u="none" sz="1400" spc="-1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М.</a:t>
            </a:r>
            <a:r>
              <a:rPr dirty="0" u="none" sz="1400" spc="-1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Русанівський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 (співголова),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О.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О.</a:t>
            </a:r>
            <a:r>
              <a:rPr dirty="0" u="none" sz="1400" spc="-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Тараненко (співголова),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М.</a:t>
            </a:r>
            <a:r>
              <a:rPr dirty="0" u="none" sz="1400" spc="-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П.</a:t>
            </a:r>
            <a:r>
              <a:rPr dirty="0" u="none" sz="1400" spc="-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Зяблюк та</a:t>
            </a:r>
            <a:r>
              <a:rPr dirty="0" u="none" sz="1400" spc="-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ін.</a:t>
            </a:r>
            <a:r>
              <a:rPr dirty="0" u="none" sz="1400" spc="3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–</a:t>
            </a:r>
            <a:r>
              <a:rPr dirty="0" u="none" sz="1400" spc="5"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2-ге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вид.,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випр.</a:t>
            </a:r>
            <a:r>
              <a:rPr dirty="0" u="none" sz="1400" spc="-5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і доп.</a:t>
            </a:r>
            <a:r>
              <a:rPr dirty="0" u="none" sz="1400" spc="1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–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К.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: </a:t>
            </a:r>
            <a:r>
              <a:rPr dirty="0" u="none" sz="1400" spc="-20">
                <a:solidFill>
                  <a:srgbClr val="2C2C2C"/>
                </a:solidFill>
                <a:latin typeface="Times New Roman"/>
                <a:cs typeface="Times New Roman"/>
              </a:rPr>
              <a:t>Вид- </a:t>
            </a:r>
            <a:r>
              <a:rPr dirty="0" u="none" sz="1400" spc="-25">
                <a:solidFill>
                  <a:srgbClr val="2C2C2C"/>
                </a:solidFill>
                <a:latin typeface="Times New Roman"/>
                <a:cs typeface="Times New Roman"/>
              </a:rPr>
              <a:t>во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«Укр.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енцикл.»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25">
                <a:solidFill>
                  <a:srgbClr val="2C2C2C"/>
                </a:solidFill>
                <a:latin typeface="Times New Roman"/>
                <a:cs typeface="Times New Roman"/>
              </a:rPr>
              <a:t>ім.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25">
                <a:solidFill>
                  <a:srgbClr val="2C2C2C"/>
                </a:solidFill>
                <a:latin typeface="Times New Roman"/>
                <a:cs typeface="Times New Roman"/>
              </a:rPr>
              <a:t>М.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25">
                <a:solidFill>
                  <a:srgbClr val="2C2C2C"/>
                </a:solidFill>
                <a:latin typeface="Times New Roman"/>
                <a:cs typeface="Times New Roman"/>
              </a:rPr>
              <a:t>П.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Бажана,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2004.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50">
                <a:latin typeface="Times New Roman"/>
                <a:cs typeface="Times New Roman"/>
              </a:rPr>
              <a:t>–</a:t>
            </a:r>
            <a:r>
              <a:rPr dirty="0" u="none" sz="1400">
                <a:latin typeface="Times New Roman"/>
                <a:cs typeface="Times New Roman"/>
              </a:rPr>
              <a:t>	</a:t>
            </a:r>
            <a:r>
              <a:rPr dirty="0" u="none" sz="1400" spc="-25">
                <a:solidFill>
                  <a:srgbClr val="2C2C2C"/>
                </a:solidFill>
                <a:latin typeface="Times New Roman"/>
                <a:cs typeface="Times New Roman"/>
              </a:rPr>
              <a:t>824</a:t>
            </a:r>
            <a:r>
              <a:rPr dirty="0" u="none" sz="1400">
                <a:solidFill>
                  <a:srgbClr val="2C2C2C"/>
                </a:solidFill>
                <a:latin typeface="Times New Roman"/>
                <a:cs typeface="Times New Roman"/>
              </a:rPr>
              <a:t>	</a:t>
            </a:r>
            <a:r>
              <a:rPr dirty="0" u="none" sz="1400" spc="-10">
                <a:solidFill>
                  <a:srgbClr val="2C2C2C"/>
                </a:solidFill>
                <a:latin typeface="Times New Roman"/>
                <a:cs typeface="Times New Roman"/>
              </a:rPr>
              <a:t>с</a:t>
            </a:r>
            <a:r>
              <a:rPr dirty="0" u="none" sz="1400" spc="-1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https://archive.org/details/UkrMovEnts/page/135/mode/2up?q=фахова+мова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marL="12700" marR="107314" indent="629920">
              <a:lnSpc>
                <a:spcPct val="143600"/>
              </a:lnSpc>
              <a:buAutoNum type="arabicPeriod" startAt="3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спрямуванням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Шевчук,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І.В.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Клименко.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2011.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ULR: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https://www.dut.edu.ua/uploads/l_666_15833608.pdf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06.02.2023)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0208" y="655472"/>
            <a:ext cx="5628005" cy="113284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365"/>
              </a:spcBef>
            </a:pPr>
            <a:r>
              <a:rPr dirty="0" sz="2200" b="1">
                <a:latin typeface="Arial"/>
                <a:cs typeface="Arial"/>
              </a:rPr>
              <a:t>ТЕМА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11</a:t>
            </a:r>
            <a:endParaRPr sz="2200">
              <a:latin typeface="Arial"/>
              <a:cs typeface="Arial"/>
            </a:endParaRPr>
          </a:p>
          <a:p>
            <a:pPr algn="ctr" marL="12065" marR="5080">
              <a:lnSpc>
                <a:spcPct val="110000"/>
              </a:lnSpc>
            </a:pPr>
            <a:r>
              <a:rPr dirty="0" sz="2200" b="1">
                <a:latin typeface="Times New Roman"/>
                <a:cs typeface="Times New Roman"/>
              </a:rPr>
              <a:t>Ділові</a:t>
            </a:r>
            <a:r>
              <a:rPr dirty="0" sz="2200" spc="-4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папери</a:t>
            </a:r>
            <a:r>
              <a:rPr dirty="0" sz="2200" spc="-4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як</a:t>
            </a:r>
            <a:r>
              <a:rPr dirty="0" sz="2200" spc="-4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засіб</a:t>
            </a:r>
            <a:r>
              <a:rPr dirty="0" sz="2200" spc="-3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писемної</a:t>
            </a:r>
            <a:r>
              <a:rPr dirty="0" sz="2200" spc="-40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професійної комунікації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5530976"/>
            <a:ext cx="6414770" cy="195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64715">
              <a:lnSpc>
                <a:spcPct val="100000"/>
              </a:lnSpc>
              <a:spcBef>
                <a:spcPts val="100"/>
              </a:spcBef>
              <a:tabLst>
                <a:tab pos="4849495" algn="l"/>
              </a:tabLst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55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ЗАНЯТТЯ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25" b="1" i="1">
                <a:latin typeface="Arial"/>
                <a:cs typeface="Arial"/>
              </a:rPr>
              <a:t>№15</a:t>
            </a:r>
            <a:endParaRPr sz="1800">
              <a:latin typeface="Arial"/>
              <a:cs typeface="Arial"/>
            </a:endParaRPr>
          </a:p>
          <a:p>
            <a:pPr marL="553720">
              <a:lnSpc>
                <a:spcPct val="100000"/>
              </a:lnSpc>
              <a:spcBef>
                <a:spcPts val="1250"/>
              </a:spcBef>
            </a:pPr>
            <a:r>
              <a:rPr dirty="0" sz="1400" b="1">
                <a:latin typeface="Times New Roman"/>
                <a:cs typeface="Times New Roman"/>
              </a:rPr>
              <a:t>Перевірка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домашнього</a:t>
            </a:r>
            <a:r>
              <a:rPr dirty="0" sz="1400" spc="-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 marR="5080" indent="816610">
              <a:lnSpc>
                <a:spcPct val="143600"/>
              </a:lnSpc>
              <a:spcBef>
                <a:spcPts val="430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-1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-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-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-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заняття</a:t>
            </a:r>
            <a:r>
              <a:rPr dirty="0" sz="1400" spc="-10" b="1" i="1">
                <a:latin typeface="Times New Roman"/>
                <a:cs typeface="Times New Roman"/>
              </a:rPr>
              <a:t> (обговорення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5"/>
              </a:spcBef>
            </a:pPr>
            <a:r>
              <a:rPr dirty="0" sz="1400" b="1" i="1">
                <a:latin typeface="Times New Roman"/>
                <a:cs typeface="Times New Roman"/>
              </a:rPr>
              <a:t>Перевірка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домашнього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829310">
              <a:lnSpc>
                <a:spcPct val="100000"/>
              </a:lnSpc>
              <a:spcBef>
                <a:spcPts val="745"/>
              </a:spcBef>
            </a:pPr>
            <a:r>
              <a:rPr dirty="0" sz="1400">
                <a:latin typeface="Times New Roman"/>
                <a:cs typeface="Times New Roman"/>
              </a:rPr>
              <a:t>Монолог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тему: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«Тренування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мого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спорту.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тренер».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9994" y="2197988"/>
            <a:ext cx="3876675" cy="27336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5251" y="5131891"/>
            <a:ext cx="646430" cy="63974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1325625"/>
            <a:ext cx="6413500" cy="44386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899160">
              <a:lnSpc>
                <a:spcPts val="1610"/>
              </a:lnSpc>
              <a:spcBef>
                <a:spcPts val="21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86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29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i="1">
                <a:latin typeface="Times New Roman"/>
                <a:cs typeface="Times New Roman"/>
              </a:rPr>
              <a:t>Прочитайте</a:t>
            </a:r>
            <a:r>
              <a:rPr dirty="0" sz="1400" spc="2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текст.</a:t>
            </a:r>
            <a:r>
              <a:rPr dirty="0" sz="1400" spc="2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Визначте,</a:t>
            </a:r>
            <a:r>
              <a:rPr dirty="0" sz="1400" spc="28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який</a:t>
            </a:r>
            <a:r>
              <a:rPr dirty="0" sz="1400" spc="2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це</a:t>
            </a:r>
            <a:r>
              <a:rPr dirty="0" sz="1400" spc="2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документ:</a:t>
            </a:r>
            <a:r>
              <a:rPr dirty="0" sz="1400" spc="2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1)</a:t>
            </a:r>
            <a:r>
              <a:rPr dirty="0" sz="1400" spc="290" i="1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за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походженнням;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2)за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місцем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виникнення;3)за</a:t>
            </a:r>
            <a:r>
              <a:rPr dirty="0" sz="1400" spc="-10" i="1">
                <a:latin typeface="Times New Roman"/>
                <a:cs typeface="Times New Roman"/>
              </a:rPr>
              <a:t> спрямуванням; </a:t>
            </a:r>
            <a:r>
              <a:rPr dirty="0" sz="1400" i="1">
                <a:latin typeface="Times New Roman"/>
                <a:cs typeface="Times New Roman"/>
              </a:rPr>
              <a:t>4)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найменуванням.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26616" y="1734057"/>
            <a:ext cx="2032635" cy="228536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31495">
              <a:lnSpc>
                <a:spcPts val="1610"/>
              </a:lnSpc>
              <a:spcBef>
                <a:spcPts val="215"/>
              </a:spcBef>
            </a:pPr>
            <a:r>
              <a:rPr dirty="0" sz="1400" spc="-10">
                <a:latin typeface="Times New Roman"/>
                <a:cs typeface="Times New Roman"/>
              </a:rPr>
              <a:t>Міністерствоосвіти </a:t>
            </a:r>
            <a:r>
              <a:rPr dirty="0" sz="1400">
                <a:latin typeface="Times New Roman"/>
                <a:cs typeface="Times New Roman"/>
              </a:rPr>
              <a:t>і </a:t>
            </a:r>
            <a:r>
              <a:rPr dirty="0" sz="1400" spc="-10">
                <a:latin typeface="Times New Roman"/>
                <a:cs typeface="Times New Roman"/>
              </a:rPr>
              <a:t>наукиУкраїни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Національний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університет </a:t>
            </a:r>
            <a:r>
              <a:rPr dirty="0" sz="1400">
                <a:latin typeface="Times New Roman"/>
                <a:cs typeface="Times New Roman"/>
              </a:rPr>
              <a:t>фізичного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виховання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України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>
                <a:latin typeface="Times New Roman"/>
                <a:cs typeface="Times New Roman"/>
              </a:rPr>
              <a:t>вул.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Фізкультури,</a:t>
            </a:r>
            <a:r>
              <a:rPr dirty="0" sz="1400" spc="-25">
                <a:latin typeface="Times New Roman"/>
                <a:cs typeface="Times New Roman"/>
              </a:rPr>
              <a:t> 1,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Київ,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03150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>
                <a:latin typeface="Times New Roman"/>
                <a:cs typeface="Times New Roman"/>
              </a:rPr>
              <a:t>тел.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454-</a:t>
            </a:r>
            <a:r>
              <a:rPr dirty="0" sz="1400" spc="-10">
                <a:latin typeface="Times New Roman"/>
                <a:cs typeface="Times New Roman"/>
              </a:rPr>
              <a:t>02-</a:t>
            </a:r>
            <a:r>
              <a:rPr dirty="0" sz="1400" spc="-25">
                <a:latin typeface="Times New Roman"/>
                <a:cs typeface="Times New Roman"/>
              </a:rPr>
              <a:t>13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</a:pPr>
            <a:r>
              <a:rPr dirty="0" sz="1400">
                <a:latin typeface="Times New Roman"/>
                <a:cs typeface="Times New Roman"/>
              </a:rPr>
              <a:t>02.06.2023.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№450</a:t>
            </a:r>
            <a:endParaRPr sz="1400">
              <a:latin typeface="Times New Roman"/>
              <a:cs typeface="Times New Roman"/>
            </a:endParaRPr>
          </a:p>
          <a:p>
            <a:pPr marL="12700" marR="120650">
              <a:lnSpc>
                <a:spcPts val="1610"/>
              </a:lnSpc>
              <a:spcBef>
                <a:spcPts val="80"/>
              </a:spcBef>
            </a:pP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видання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навчальних посібників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14596" y="1734057"/>
            <a:ext cx="2279650" cy="44386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dirty="0" sz="1400">
                <a:latin typeface="Times New Roman"/>
                <a:cs typeface="Times New Roman"/>
              </a:rPr>
              <a:t>Ректорам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вищих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наавчальних закладів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8236" y="4095724"/>
            <a:ext cx="6416040" cy="454025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algn="just" marL="2785110">
              <a:lnSpc>
                <a:spcPct val="100000"/>
              </a:lnSpc>
              <a:spcBef>
                <a:spcPts val="830"/>
              </a:spcBef>
            </a:pPr>
            <a:r>
              <a:rPr dirty="0" sz="1400">
                <a:latin typeface="Times New Roman"/>
                <a:cs typeface="Times New Roman"/>
              </a:rPr>
              <a:t>Шановні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панове!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96100"/>
              </a:lnSpc>
              <a:spcBef>
                <a:spcPts val="795"/>
              </a:spcBef>
            </a:pPr>
            <a:r>
              <a:rPr dirty="0" sz="1400">
                <a:latin typeface="Times New Roman"/>
                <a:cs typeface="Times New Roman"/>
              </a:rPr>
              <a:t>Видавництво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нашого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університету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«Олімпійська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література»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пропонує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вашій </a:t>
            </a:r>
            <a:r>
              <a:rPr dirty="0" sz="1400">
                <a:latin typeface="Times New Roman"/>
                <a:cs typeface="Times New Roman"/>
              </a:rPr>
              <a:t>увазі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посібники,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підручники,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словники,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монографії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зі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спортивної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тематики,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що </a:t>
            </a:r>
            <a:r>
              <a:rPr dirty="0" sz="1400">
                <a:latin typeface="Times New Roman"/>
                <a:cs typeface="Times New Roman"/>
              </a:rPr>
              <a:t>вийдуть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друком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початку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2024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року.</a:t>
            </a:r>
            <a:endParaRPr sz="1400">
              <a:latin typeface="Times New Roman"/>
              <a:cs typeface="Times New Roman"/>
            </a:endParaRPr>
          </a:p>
          <a:p>
            <a:pPr algn="just" marL="372110" marR="516890" indent="-360045">
              <a:lnSpc>
                <a:spcPts val="1610"/>
              </a:lnSpc>
              <a:spcBef>
                <a:spcPts val="40"/>
              </a:spcBef>
            </a:pPr>
            <a:r>
              <a:rPr dirty="0" sz="1400">
                <a:latin typeface="Times New Roman"/>
                <a:cs typeface="Times New Roman"/>
              </a:rPr>
              <a:t>Ознайомитися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виданнями,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замовити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придбати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їх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можна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адресою: НУФВСУ</a:t>
            </a:r>
            <a:endParaRPr sz="1400">
              <a:latin typeface="Times New Roman"/>
              <a:cs typeface="Times New Roman"/>
            </a:endParaRPr>
          </a:p>
          <a:p>
            <a:pPr marL="372110">
              <a:lnSpc>
                <a:spcPts val="1530"/>
              </a:lnSpc>
            </a:pPr>
            <a:r>
              <a:rPr dirty="0" sz="1400">
                <a:latin typeface="Times New Roman"/>
                <a:cs typeface="Times New Roman"/>
              </a:rPr>
              <a:t>Видавництво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«Олімпійська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література»,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корп.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372110">
              <a:lnSpc>
                <a:spcPts val="1610"/>
              </a:lnSpc>
            </a:pPr>
            <a:r>
              <a:rPr dirty="0" sz="1400">
                <a:latin typeface="Times New Roman"/>
                <a:cs typeface="Times New Roman"/>
              </a:rPr>
              <a:t>вул.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Фізкультури,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372110">
              <a:lnSpc>
                <a:spcPts val="1614"/>
              </a:lnSpc>
            </a:pP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Київ,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03150</a:t>
            </a:r>
            <a:endParaRPr sz="1400">
              <a:latin typeface="Times New Roman"/>
              <a:cs typeface="Times New Roman"/>
            </a:endParaRPr>
          </a:p>
          <a:p>
            <a:pPr marL="372110" marR="3232150">
              <a:lnSpc>
                <a:spcPts val="1610"/>
              </a:lnSpc>
              <a:spcBef>
                <a:spcPts val="85"/>
              </a:spcBef>
            </a:pPr>
            <a:r>
              <a:rPr dirty="0" sz="1400">
                <a:latin typeface="Times New Roman"/>
                <a:cs typeface="Times New Roman"/>
              </a:rPr>
              <a:t>Кількість</a:t>
            </a:r>
            <a:r>
              <a:rPr dirty="0" sz="1400" spc="-10">
                <a:latin typeface="Times New Roman"/>
                <a:cs typeface="Times New Roman"/>
              </a:rPr>
              <a:t> замовлень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обмежена. </a:t>
            </a:r>
            <a:r>
              <a:rPr dirty="0" sz="1400">
                <a:latin typeface="Times New Roman"/>
                <a:cs typeface="Times New Roman"/>
              </a:rPr>
              <a:t>Телефон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довідок: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(044)454-02-</a:t>
            </a:r>
            <a:r>
              <a:rPr dirty="0" sz="1400" spc="-25">
                <a:latin typeface="Times New Roman"/>
                <a:cs typeface="Times New Roman"/>
              </a:rPr>
              <a:t>13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958715" algn="l"/>
              </a:tabLst>
            </a:pPr>
            <a:r>
              <a:rPr dirty="0" sz="1400">
                <a:latin typeface="Times New Roman"/>
                <a:cs typeface="Times New Roman"/>
              </a:rPr>
              <a:t>Ректор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університету</a:t>
            </a:r>
            <a:r>
              <a:rPr dirty="0" sz="1400">
                <a:latin typeface="Times New Roman"/>
                <a:cs typeface="Times New Roman"/>
              </a:rPr>
              <a:t>	Є.В.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Імас</a:t>
            </a:r>
            <a:endParaRPr sz="1400">
              <a:latin typeface="Times New Roman"/>
              <a:cs typeface="Times New Roman"/>
            </a:endParaRPr>
          </a:p>
          <a:p>
            <a:pPr marL="822960" indent="-269240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82296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Оформіть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«Гриф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затвердження».</a:t>
            </a:r>
            <a:endParaRPr sz="1400">
              <a:latin typeface="Times New Roman"/>
              <a:cs typeface="Times New Roman"/>
            </a:endParaRPr>
          </a:p>
          <a:p>
            <a:pPr marL="12700" marR="398780" indent="740410">
              <a:lnSpc>
                <a:spcPts val="2430"/>
              </a:lnSpc>
              <a:spcBef>
                <a:spcPts val="185"/>
              </a:spcBef>
              <a:buAutoNum type="arabicParenR"/>
              <a:tabLst>
                <a:tab pos="753110" algn="l"/>
              </a:tabLst>
            </a:pPr>
            <a:r>
              <a:rPr dirty="0" sz="1400">
                <a:latin typeface="Times New Roman"/>
                <a:cs typeface="Times New Roman"/>
              </a:rPr>
              <a:t>документ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затверджує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конкретна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посадова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особа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Вашого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навчального закладу;</a:t>
            </a:r>
            <a:endParaRPr sz="1400">
              <a:latin typeface="Times New Roman"/>
              <a:cs typeface="Times New Roman"/>
            </a:endParaRPr>
          </a:p>
          <a:p>
            <a:pPr marL="753745" indent="-192405">
              <a:lnSpc>
                <a:spcPct val="100000"/>
              </a:lnSpc>
              <a:spcBef>
                <a:spcPts val="525"/>
              </a:spcBef>
              <a:buAutoNum type="arabicParenR"/>
              <a:tabLst>
                <a:tab pos="753745" algn="l"/>
              </a:tabLst>
            </a:pPr>
            <a:r>
              <a:rPr dirty="0" sz="1400">
                <a:latin typeface="Times New Roman"/>
                <a:cs typeface="Times New Roman"/>
              </a:rPr>
              <a:t>документ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затверджено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постановою,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наказом,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протоколом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вищого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навчального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закладу.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68120" y="9204197"/>
            <a:ext cx="3739515" cy="602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400" b="1">
                <a:latin typeface="Times New Roman"/>
                <a:cs typeface="Times New Roman"/>
              </a:rPr>
              <a:t>1.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Підготуйте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доповіді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запропоновані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8727071"/>
            <a:ext cx="824230" cy="665721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8580" cy="6416675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911860" indent="-267970">
              <a:lnSpc>
                <a:spcPct val="100000"/>
              </a:lnSpc>
              <a:spcBef>
                <a:spcPts val="844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Заява.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заяв,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основні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реквізити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правила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оформлювання.</a:t>
            </a:r>
            <a:endParaRPr sz="1400">
              <a:latin typeface="Times New Roman"/>
              <a:cs typeface="Times New Roman"/>
            </a:endParaRPr>
          </a:p>
          <a:p>
            <a:pPr marL="911860" indent="-267970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Резюме.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Основні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реквізити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правила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оформлювання.</a:t>
            </a:r>
            <a:endParaRPr sz="1400">
              <a:latin typeface="Times New Roman"/>
              <a:cs typeface="Times New Roman"/>
            </a:endParaRPr>
          </a:p>
          <a:p>
            <a:pPr marL="955675" indent="-31178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955675" algn="l"/>
              </a:tabLst>
            </a:pPr>
            <a:r>
              <a:rPr dirty="0" sz="1400" spc="-10">
                <a:latin typeface="Times New Roman"/>
                <a:cs typeface="Times New Roman"/>
              </a:rPr>
              <a:t>Автобіографія.</a:t>
            </a:r>
            <a:endParaRPr sz="1400">
              <a:latin typeface="Times New Roman"/>
              <a:cs typeface="Times New Roman"/>
            </a:endParaRPr>
          </a:p>
          <a:p>
            <a:pPr marL="911860" indent="-267970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 spc="-10">
                <a:latin typeface="Times New Roman"/>
                <a:cs typeface="Times New Roman"/>
              </a:rPr>
              <a:t>Характеристика.</a:t>
            </a:r>
            <a:endParaRPr sz="1400">
              <a:latin typeface="Times New Roman"/>
              <a:cs typeface="Times New Roman"/>
            </a:endParaRPr>
          </a:p>
          <a:p>
            <a:pPr marL="12700" marR="12700" indent="449580">
              <a:lnSpc>
                <a:spcPts val="2420"/>
              </a:lnSpc>
              <a:spcBef>
                <a:spcPts val="195"/>
              </a:spcBef>
            </a:pP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19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Напишіть</a:t>
            </a:r>
            <a:r>
              <a:rPr dirty="0" sz="1400" spc="19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автобіографію,</a:t>
            </a:r>
            <a:r>
              <a:rPr dirty="0" sz="1400" spc="20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дотримуючись</a:t>
            </a:r>
            <a:r>
              <a:rPr dirty="0" sz="1400" spc="204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вимог</a:t>
            </a:r>
            <a:r>
              <a:rPr dirty="0" sz="1400" spc="19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</a:t>
            </a:r>
            <a:r>
              <a:rPr dirty="0" sz="1400" spc="19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оформлення</a:t>
            </a:r>
            <a:r>
              <a:rPr dirty="0" sz="1400" spc="20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цього</a:t>
            </a:r>
            <a:r>
              <a:rPr dirty="0" sz="1400" spc="-10" b="1" i="1">
                <a:latin typeface="Times New Roman"/>
                <a:cs typeface="Times New Roman"/>
              </a:rPr>
              <a:t> документа.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marL="12700" marR="199390" indent="536575">
              <a:lnSpc>
                <a:spcPct val="143600"/>
              </a:lnSpc>
              <a:spcBef>
                <a:spcPts val="1000"/>
              </a:spcBef>
              <a:buAutoNum type="arabicPeriod"/>
              <a:tabLst>
                <a:tab pos="549275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спрямуванням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Шевчук,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І.В.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Клименко.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2022.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–536</a:t>
            </a:r>
            <a:r>
              <a:rPr dirty="0" sz="1400" spc="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652780" indent="-28067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652780" algn="l"/>
                <a:tab pos="1673225" algn="l"/>
                <a:tab pos="2187575" algn="l"/>
                <a:tab pos="2482850" algn="l"/>
                <a:tab pos="3649979" algn="l"/>
                <a:tab pos="4972050" algn="l"/>
                <a:tab pos="5520055" algn="l"/>
                <a:tab pos="6123940" algn="l"/>
              </a:tabLst>
            </a:pP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Українська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20">
                <a:solidFill>
                  <a:srgbClr val="212121"/>
                </a:solidFill>
                <a:latin typeface="Times New Roman"/>
                <a:cs typeface="Times New Roman"/>
              </a:rPr>
              <a:t>мова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за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професійним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спрямуванням: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навч,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посіб.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для</a:t>
            </a:r>
            <a:endParaRPr sz="1400">
              <a:latin typeface="Times New Roman"/>
              <a:cs typeface="Times New Roman"/>
            </a:endParaRPr>
          </a:p>
          <a:p>
            <a:pPr marL="12700" marR="20320">
              <a:lnSpc>
                <a:spcPct val="143600"/>
              </a:lnSpc>
              <a:spcBef>
                <a:spcPts val="15"/>
              </a:spcBef>
            </a:pP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студентів</a:t>
            </a:r>
            <a:r>
              <a:rPr dirty="0" sz="1400" spc="3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закладів</a:t>
            </a:r>
            <a:r>
              <a:rPr dirty="0" sz="1400" spc="37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вищої</a:t>
            </a:r>
            <a:r>
              <a:rPr dirty="0" sz="1400" spc="39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освіти</a:t>
            </a:r>
            <a:r>
              <a:rPr dirty="0" sz="1400" spc="3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/</a:t>
            </a:r>
            <a:r>
              <a:rPr dirty="0" sz="1400" spc="3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А.</a:t>
            </a:r>
            <a:r>
              <a:rPr dirty="0" sz="1400" spc="38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А.</a:t>
            </a:r>
            <a:r>
              <a:rPr dirty="0" sz="1400" spc="3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Берестова,</a:t>
            </a:r>
            <a:r>
              <a:rPr dirty="0" sz="1400" spc="37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Н.</a:t>
            </a:r>
            <a:r>
              <a:rPr dirty="0" sz="1400" spc="3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О.</a:t>
            </a:r>
            <a:r>
              <a:rPr dirty="0" sz="1400" spc="3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Лисенко,</a:t>
            </a:r>
            <a:r>
              <a:rPr dirty="0" sz="1400" spc="38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Л.</a:t>
            </a:r>
            <a:r>
              <a:rPr dirty="0" sz="1400" spc="3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І.</a:t>
            </a:r>
            <a:r>
              <a:rPr dirty="0" sz="1400" spc="36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12121"/>
                </a:solidFill>
                <a:latin typeface="Times New Roman"/>
                <a:cs typeface="Times New Roman"/>
              </a:rPr>
              <a:t>Пац,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А.</a:t>
            </a:r>
            <a:r>
              <a:rPr dirty="0" sz="140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О.</a:t>
            </a:r>
            <a:r>
              <a:rPr dirty="0" sz="140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Тимченко.</a:t>
            </a:r>
            <a:r>
              <a:rPr dirty="0" sz="1400" spc="1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dirty="0" sz="140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Харків:</a:t>
            </a:r>
            <a:r>
              <a:rPr dirty="0" sz="1400" spc="1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НФаУ,</a:t>
            </a:r>
            <a:r>
              <a:rPr dirty="0" sz="1400" spc="10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2021.</a:t>
            </a:r>
            <a:r>
              <a:rPr dirty="0" sz="1400" spc="10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—</a:t>
            </a:r>
            <a:r>
              <a:rPr dirty="0" sz="1400" spc="10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344</a:t>
            </a:r>
            <a:r>
              <a:rPr dirty="0" sz="140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12700" marR="9525" indent="653415">
              <a:lnSpc>
                <a:spcPct val="143600"/>
              </a:lnSpc>
              <a:buClr>
                <a:srgbClr val="212121"/>
              </a:buClr>
              <a:buAutoNum type="arabicPeriod" startAt="3"/>
              <a:tabLst>
                <a:tab pos="666115" algn="l"/>
                <a:tab pos="1670050" algn="l"/>
                <a:tab pos="2235835" algn="l"/>
                <a:tab pos="2728595" algn="l"/>
                <a:tab pos="2931160" algn="l"/>
                <a:tab pos="3762375" algn="l"/>
                <a:tab pos="4426585" algn="l"/>
                <a:tab pos="5603875" algn="l"/>
                <a:tab pos="5923280" algn="l"/>
              </a:tabLst>
            </a:pPr>
            <a:r>
              <a:rPr dirty="0" sz="1400" spc="-10">
                <a:latin typeface="Times New Roman"/>
                <a:cs typeface="Times New Roman"/>
              </a:rPr>
              <a:t>Українська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мова: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усна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писемна.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Ділове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спрямування.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За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новим </a:t>
            </a:r>
            <a:r>
              <a:rPr dirty="0" sz="1400">
                <a:latin typeface="Times New Roman"/>
                <a:cs typeface="Times New Roman"/>
              </a:rPr>
              <a:t>українським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правописом/Р.С.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Кацавець.–К.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2020.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–264</a:t>
            </a:r>
            <a:r>
              <a:rPr dirty="0" sz="140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12700" marR="8890" indent="617220">
              <a:lnSpc>
                <a:spcPct val="143600"/>
              </a:lnSpc>
              <a:spcBef>
                <a:spcPts val="10"/>
              </a:spcBef>
              <a:buAutoNum type="arabicPeriod" startAt="3"/>
              <a:tabLst>
                <a:tab pos="629920" algn="l"/>
                <a:tab pos="3188970" algn="l"/>
              </a:tabLst>
            </a:pPr>
            <a:r>
              <a:rPr dirty="0" sz="1400">
                <a:latin typeface="Times New Roman"/>
                <a:cs typeface="Times New Roman"/>
              </a:rPr>
              <a:t>Ділова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мова: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сучасний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 spc="-20">
                <a:latin typeface="Times New Roman"/>
                <a:cs typeface="Times New Roman"/>
              </a:rPr>
              <a:t>вимір</a:t>
            </a:r>
            <a:r>
              <a:rPr dirty="0" sz="1400">
                <a:latin typeface="Times New Roman"/>
                <a:cs typeface="Times New Roman"/>
              </a:rPr>
              <a:t>	/Р.С.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Кацавець.–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Центр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навчальної </a:t>
            </a:r>
            <a:r>
              <a:rPr dirty="0" sz="1400">
                <a:latin typeface="Times New Roman"/>
                <a:cs typeface="Times New Roman"/>
              </a:rPr>
              <a:t>літератури,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2017.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dirty="0" sz="1400" spc="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196</a:t>
            </a:r>
            <a:r>
              <a:rPr dirty="0" sz="1400" spc="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12700" marR="5080" indent="536575">
              <a:lnSpc>
                <a:spcPct val="143600"/>
              </a:lnSpc>
              <a:buClr>
                <a:srgbClr val="000000"/>
              </a:buClr>
              <a:buAutoNum type="arabicPeriod" startAt="3"/>
              <a:tabLst>
                <a:tab pos="549275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Український</a:t>
            </a:r>
            <a:r>
              <a:rPr dirty="0" u="sng" sz="14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правопис</a:t>
            </a:r>
            <a:r>
              <a:rPr dirty="0" u="sng" sz="1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2019.</a:t>
            </a:r>
            <a:r>
              <a:rPr dirty="0" u="sng" sz="1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–С.</a:t>
            </a:r>
            <a:r>
              <a:rPr dirty="0" u="sng" sz="14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167-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177</a:t>
            </a:r>
            <a:r>
              <a:rPr dirty="0" u="sng" sz="14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https://mon.gov.ua/storage/app/media/zagalna%20serednya/Pravopys.2019/ukr.pravopys-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2019.pdf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/>
          <p:nvPr/>
        </p:nvSpPr>
        <p:spPr>
          <a:xfrm>
            <a:off x="3778122" y="9917379"/>
            <a:ext cx="965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 spc="-50"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7310" cy="9262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1430">
              <a:lnSpc>
                <a:spcPct val="1444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самого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найкращого.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Чи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можна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Вас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поспитати?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Зустрінемося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через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пару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днів.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Ви </a:t>
            </a:r>
            <a:r>
              <a:rPr dirty="0" sz="1400">
                <a:latin typeface="Times New Roman"/>
                <a:cs typeface="Times New Roman"/>
              </a:rPr>
              <a:t>перепутали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адрес.</a:t>
            </a:r>
            <a:endParaRPr sz="1400">
              <a:latin typeface="Times New Roman"/>
              <a:cs typeface="Times New Roman"/>
            </a:endParaRPr>
          </a:p>
          <a:p>
            <a:pPr algn="just" marL="12700" marR="8255" indent="899794">
              <a:lnSpc>
                <a:spcPct val="143600"/>
              </a:lnSpc>
              <a:spcBef>
                <a:spcPts val="13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2494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14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spc="114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Прочитайте,</a:t>
            </a:r>
            <a:r>
              <a:rPr dirty="0" sz="1400" spc="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запишіть</a:t>
            </a:r>
            <a:r>
              <a:rPr dirty="0" sz="1400" spc="9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нормативні</a:t>
            </a:r>
            <a:r>
              <a:rPr dirty="0" sz="1400" spc="1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форми</a:t>
            </a:r>
            <a:r>
              <a:rPr dirty="0" sz="1400" spc="10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виділених</a:t>
            </a:r>
            <a:r>
              <a:rPr dirty="0" sz="1400" spc="100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слів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ісловосполучень.Обґрунтуйте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лексичне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значення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слова </a:t>
            </a:r>
            <a:r>
              <a:rPr dirty="0" sz="1400" spc="-10" i="1">
                <a:latin typeface="Times New Roman"/>
                <a:cs typeface="Times New Roman"/>
              </a:rPr>
              <a:t>лінгвоцид.</a:t>
            </a:r>
            <a:endParaRPr sz="1400">
              <a:latin typeface="Times New Roman"/>
              <a:cs typeface="Times New Roman"/>
            </a:endParaRPr>
          </a:p>
          <a:p>
            <a:pPr algn="just" marL="12700" indent="35941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Четверте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покоління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українства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послуговується скалькованими кліше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зразок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43700"/>
              </a:lnSpc>
              <a:spcBef>
                <a:spcPts val="10"/>
              </a:spcBef>
            </a:pPr>
            <a:r>
              <a:rPr dirty="0" sz="1400" i="1">
                <a:latin typeface="Times New Roman"/>
                <a:cs typeface="Times New Roman"/>
              </a:rPr>
              <a:t>міроприємства,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рішати</a:t>
            </a:r>
            <a:r>
              <a:rPr dirty="0" sz="1400" spc="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задачі,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приймати</a:t>
            </a:r>
            <a:r>
              <a:rPr dirty="0" sz="1400" spc="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участь,</a:t>
            </a:r>
            <a:r>
              <a:rPr dirty="0" sz="1400" spc="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учбовий</a:t>
            </a:r>
            <a:r>
              <a:rPr dirty="0" sz="1400" spc="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план,</a:t>
            </a:r>
            <a:r>
              <a:rPr dirty="0" sz="1400" spc="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багаточисленний,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марширувати,</a:t>
            </a:r>
            <a:r>
              <a:rPr dirty="0" sz="1400" spc="3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3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протязі</a:t>
            </a:r>
            <a:r>
              <a:rPr dirty="0" sz="1400" spc="3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суток,</a:t>
            </a:r>
            <a:r>
              <a:rPr dirty="0" sz="1400" spc="3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довжиною</a:t>
            </a:r>
            <a:r>
              <a:rPr dirty="0" sz="1400" spc="3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>
                <a:latin typeface="Times New Roman"/>
                <a:cs typeface="Times New Roman"/>
              </a:rPr>
              <a:t>…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под.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Між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наведеними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вище </a:t>
            </a:r>
            <a:r>
              <a:rPr dirty="0" sz="1400">
                <a:latin typeface="Times New Roman"/>
                <a:cs typeface="Times New Roman"/>
              </a:rPr>
              <a:t>прикладами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мовою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сучасних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“сердючок”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різниця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ілюзорна.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Нація,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яка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попри </a:t>
            </a:r>
            <a:r>
              <a:rPr dirty="0" sz="1400">
                <a:latin typeface="Times New Roman"/>
                <a:cs typeface="Times New Roman"/>
              </a:rPr>
              <a:t>сторіччя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лінґвоциду</a:t>
            </a:r>
            <a:r>
              <a:rPr dirty="0" sz="1400" spc="455" i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спромоглася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зберегти</a:t>
            </a:r>
            <a:r>
              <a:rPr dirty="0" sz="1400" spc="4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мовну</a:t>
            </a:r>
            <a:r>
              <a:rPr dirty="0" sz="1400" spc="4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неповторність,</a:t>
            </a:r>
            <a:r>
              <a:rPr dirty="0" sz="1400" spc="45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має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право</a:t>
            </a:r>
            <a:r>
              <a:rPr dirty="0" sz="1400" spc="459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на </a:t>
            </a:r>
            <a:r>
              <a:rPr dirty="0" sz="1400">
                <a:latin typeface="Times New Roman"/>
                <a:cs typeface="Times New Roman"/>
              </a:rPr>
              <a:t>власну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наукову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мову,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узявши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взірець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Чехію,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Францію,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Латвію,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Литву,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Естонію, </a:t>
            </a:r>
            <a:r>
              <a:rPr dirty="0" sz="1400">
                <a:latin typeface="Times New Roman"/>
                <a:cs typeface="Times New Roman"/>
              </a:rPr>
              <a:t>Ізраїль,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які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попелу,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небуття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підняли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свої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трепетно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оберігають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їх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від </a:t>
            </a:r>
            <a:r>
              <a:rPr dirty="0" sz="1400">
                <a:latin typeface="Times New Roman"/>
                <a:cs typeface="Times New Roman"/>
              </a:rPr>
              <a:t>чужинських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впливів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(За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М.Зубковим).</a:t>
            </a:r>
            <a:endParaRPr sz="1400">
              <a:latin typeface="Times New Roman"/>
              <a:cs typeface="Times New Roman"/>
            </a:endParaRPr>
          </a:p>
          <a:p>
            <a:pPr algn="just" marL="12700" marR="8255" indent="898525">
              <a:lnSpc>
                <a:spcPct val="143600"/>
              </a:lnSpc>
              <a:spcBef>
                <a:spcPts val="13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spc="4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Прочитайте</a:t>
            </a:r>
            <a:r>
              <a:rPr dirty="0" sz="1400" spc="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текст</a:t>
            </a:r>
            <a:r>
              <a:rPr dirty="0" sz="1400" spc="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з’ясуйте,</a:t>
            </a:r>
            <a:r>
              <a:rPr dirty="0" sz="1400" spc="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</a:t>
            </a:r>
            <a:r>
              <a:rPr dirty="0" sz="1400" spc="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є</a:t>
            </a:r>
            <a:r>
              <a:rPr dirty="0" sz="1400" spc="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важливим</a:t>
            </a:r>
            <a:r>
              <a:rPr dirty="0" sz="1400" spc="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для</a:t>
            </a:r>
            <a:r>
              <a:rPr dirty="0" sz="1400" spc="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ділової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людини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досягненні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успіху.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1438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Вибір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професії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передбачає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вільне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володіння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українською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літературною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мовою </a:t>
            </a:r>
            <a:r>
              <a:rPr dirty="0" sz="1400">
                <a:latin typeface="Times New Roman"/>
                <a:cs typeface="Times New Roman"/>
              </a:rPr>
              <a:t>взагалі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мовою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певної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професії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зокрема,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забезпечення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високого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рівня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культури </a:t>
            </a:r>
            <a:r>
              <a:rPr dirty="0" sz="1400">
                <a:latin typeface="Times New Roman"/>
                <a:cs typeface="Times New Roman"/>
              </a:rPr>
              <a:t>мовлення.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Сучасна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ділова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людина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має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пам’ятати,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вона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представляє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молоду </a:t>
            </a:r>
            <a:r>
              <a:rPr dirty="0" sz="1400">
                <a:latin typeface="Times New Roman"/>
                <a:cs typeface="Times New Roman"/>
              </a:rPr>
              <a:t>державу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світовому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рівні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розбудовує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її,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будь-якої</a:t>
            </a:r>
            <a:r>
              <a:rPr dirty="0" sz="1400" spc="3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держави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її </a:t>
            </a:r>
            <a:r>
              <a:rPr dirty="0" sz="1400">
                <a:latin typeface="Times New Roman"/>
                <a:cs typeface="Times New Roman"/>
              </a:rPr>
              <a:t>візитівка.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нами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говоритимуть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рівних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лише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тоді,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коли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ми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доведемо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словом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і </a:t>
            </a:r>
            <a:r>
              <a:rPr dirty="0" sz="1400">
                <a:latin typeface="Times New Roman"/>
                <a:cs typeface="Times New Roman"/>
              </a:rPr>
              <a:t>ділом,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Україна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спроможна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посісти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належне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їй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місце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Європі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світі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як </a:t>
            </a:r>
            <a:r>
              <a:rPr dirty="0" sz="1400">
                <a:latin typeface="Times New Roman"/>
                <a:cs typeface="Times New Roman"/>
              </a:rPr>
              <a:t>держава,</a:t>
            </a:r>
            <a:r>
              <a:rPr dirty="0" sz="1400" spc="3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громадяни</a:t>
            </a:r>
            <a:r>
              <a:rPr dirty="0" sz="1400" spc="3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якої</a:t>
            </a:r>
            <a:r>
              <a:rPr dirty="0" sz="1400" spc="3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себе</a:t>
            </a:r>
            <a:r>
              <a:rPr dirty="0" sz="1400" spc="3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поважають,</a:t>
            </a:r>
            <a:r>
              <a:rPr dirty="0" sz="1400" spc="3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усвідомлюють</a:t>
            </a:r>
            <a:r>
              <a:rPr dirty="0" sz="1400" spc="3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себе</a:t>
            </a:r>
            <a:r>
              <a:rPr dirty="0" sz="1400" spc="34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народом, </a:t>
            </a:r>
            <a:r>
              <a:rPr dirty="0" sz="1400">
                <a:latin typeface="Times New Roman"/>
                <a:cs typeface="Times New Roman"/>
              </a:rPr>
              <a:t>покликаним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самою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історією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відродитися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гідно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увійти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цивілізований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світ.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І </a:t>
            </a:r>
            <a:r>
              <a:rPr dirty="0" sz="1400">
                <a:latin typeface="Times New Roman"/>
                <a:cs typeface="Times New Roman"/>
              </a:rPr>
              <a:t>державна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цьому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процесі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відіграє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дуже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важливу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роль.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«Яка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мова,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така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й </a:t>
            </a:r>
            <a:r>
              <a:rPr dirty="0" sz="1400">
                <a:latin typeface="Times New Roman"/>
                <a:cs typeface="Times New Roman"/>
              </a:rPr>
              <a:t>рада»,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засвідчує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народна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мудрість.</a:t>
            </a:r>
            <a:endParaRPr sz="1400">
              <a:latin typeface="Times New Roman"/>
              <a:cs typeface="Times New Roman"/>
            </a:endParaRPr>
          </a:p>
          <a:p>
            <a:pPr algn="just" marL="12700" marR="11430" indent="35941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Корисно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дослухатися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думки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корифеїв,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зокрема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видатного</a:t>
            </a:r>
            <a:r>
              <a:rPr dirty="0" sz="1400" spc="19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українського </a:t>
            </a:r>
            <a:r>
              <a:rPr dirty="0" sz="1400">
                <a:latin typeface="Times New Roman"/>
                <a:cs typeface="Times New Roman"/>
              </a:rPr>
              <a:t>мовознавця</a:t>
            </a:r>
            <a:r>
              <a:rPr dirty="0" sz="1400" spc="3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31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Потебні,</a:t>
            </a:r>
            <a:r>
              <a:rPr dirty="0" sz="1400" spc="3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який</a:t>
            </a:r>
            <a:r>
              <a:rPr dirty="0" sz="1400" spc="3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ще</a:t>
            </a:r>
            <a:r>
              <a:rPr dirty="0" sz="1400" spc="3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3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минулому</a:t>
            </a:r>
            <a:r>
              <a:rPr dirty="0" sz="1400" spc="3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столітті</a:t>
            </a:r>
            <a:r>
              <a:rPr dirty="0" sz="1400" spc="3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пророче</a:t>
            </a:r>
            <a:r>
              <a:rPr dirty="0" sz="1400" spc="32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сказав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«Денаціоналізація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(українства)</a:t>
            </a:r>
            <a:r>
              <a:rPr dirty="0" sz="1400" spc="3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зводиться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поганого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виховання,</a:t>
            </a:r>
            <a:r>
              <a:rPr dirty="0" sz="1400" spc="3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моральної</a:t>
            </a:r>
            <a:endParaRPr sz="1400">
              <a:latin typeface="Times New Roman"/>
              <a:cs typeface="Times New Roman"/>
            </a:endParaRPr>
          </a:p>
          <a:p>
            <a:pPr algn="just" marL="12700" marR="10160">
              <a:lnSpc>
                <a:spcPct val="1436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хвороби,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неповного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користування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наявними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засобами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сприймання,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засвоєння, </a:t>
            </a:r>
            <a:r>
              <a:rPr dirty="0" sz="1400">
                <a:latin typeface="Times New Roman"/>
                <a:cs typeface="Times New Roman"/>
              </a:rPr>
              <a:t>впливу,</a:t>
            </a:r>
            <a:r>
              <a:rPr dirty="0" sz="1400" spc="1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послаблення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енергії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думки,</a:t>
            </a:r>
            <a:r>
              <a:rPr dirty="0" sz="1400" spc="1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мерзенності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запустіння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4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місці </a:t>
            </a:r>
            <a:r>
              <a:rPr dirty="0" sz="1400">
                <a:latin typeface="Times New Roman"/>
                <a:cs typeface="Times New Roman"/>
              </a:rPr>
              <a:t>витіснених,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нічим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замінених</a:t>
            </a:r>
            <a:r>
              <a:rPr dirty="0" sz="1400" spc="4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форм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свідомості,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4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послаблення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зв’язку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3340" y="655472"/>
            <a:ext cx="5803265" cy="76390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 marL="459740">
              <a:lnSpc>
                <a:spcPct val="100000"/>
              </a:lnSpc>
              <a:spcBef>
                <a:spcPts val="365"/>
              </a:spcBef>
            </a:pPr>
            <a:r>
              <a:rPr dirty="0" sz="2200" b="1">
                <a:latin typeface="Arial"/>
                <a:cs typeface="Arial"/>
              </a:rPr>
              <a:t>ТЕМА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12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200" b="1">
                <a:latin typeface="Times New Roman"/>
                <a:cs typeface="Times New Roman"/>
              </a:rPr>
              <a:t>Документація</a:t>
            </a:r>
            <a:r>
              <a:rPr dirty="0" sz="2200" spc="-3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з</a:t>
            </a:r>
            <a:r>
              <a:rPr dirty="0" sz="2200" spc="-15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кадрово-</a:t>
            </a:r>
            <a:r>
              <a:rPr dirty="0" sz="2200" b="1">
                <a:latin typeface="Times New Roman"/>
                <a:cs typeface="Times New Roman"/>
              </a:rPr>
              <a:t>контрактних</a:t>
            </a:r>
            <a:r>
              <a:rPr dirty="0" sz="2200" spc="-25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питань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4901310"/>
            <a:ext cx="6414770" cy="2224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2965">
              <a:lnSpc>
                <a:spcPct val="100000"/>
              </a:lnSpc>
              <a:spcBef>
                <a:spcPts val="100"/>
              </a:spcBef>
              <a:tabLst>
                <a:tab pos="3665854" algn="l"/>
                <a:tab pos="4881245" algn="l"/>
              </a:tabLst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10" b="1" i="1">
                <a:latin typeface="Arial"/>
                <a:cs typeface="Arial"/>
              </a:rPr>
              <a:t>ЗАНЯТТЯ</a:t>
            </a:r>
            <a:r>
              <a:rPr dirty="0" sz="1800" b="1" i="1">
                <a:latin typeface="Arial"/>
                <a:cs typeface="Arial"/>
              </a:rPr>
              <a:t>	</a:t>
            </a:r>
            <a:r>
              <a:rPr dirty="0" sz="1800" spc="-25" b="1" i="1">
                <a:latin typeface="Arial"/>
                <a:cs typeface="Arial"/>
              </a:rPr>
              <a:t>№16</a:t>
            </a:r>
            <a:endParaRPr sz="1800">
              <a:latin typeface="Arial"/>
              <a:cs typeface="Arial"/>
            </a:endParaRPr>
          </a:p>
          <a:p>
            <a:pPr marL="12700" marR="5080" indent="816610">
              <a:lnSpc>
                <a:spcPct val="144400"/>
              </a:lnSpc>
              <a:spcBef>
                <a:spcPts val="495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-1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-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-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-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заняття</a:t>
            </a:r>
            <a:r>
              <a:rPr dirty="0" sz="1400" spc="-10" b="1" i="1">
                <a:latin typeface="Times New Roman"/>
                <a:cs typeface="Times New Roman"/>
              </a:rPr>
              <a:t> (обговорення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 b="1" i="1">
                <a:latin typeface="Times New Roman"/>
                <a:cs typeface="Times New Roman"/>
              </a:rPr>
              <a:t>Перевірка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домашнього</a:t>
            </a:r>
            <a:r>
              <a:rPr dirty="0" sz="1400" spc="-6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r>
              <a:rPr dirty="0" sz="1400" spc="-10">
                <a:latin typeface="Times New Roman"/>
                <a:cs typeface="Times New Roman"/>
              </a:rPr>
              <a:t>автобіографія.</a:t>
            </a:r>
            <a:endParaRPr sz="1400">
              <a:latin typeface="Times New Roman"/>
              <a:cs typeface="Times New Roman"/>
            </a:endParaRPr>
          </a:p>
          <a:p>
            <a:pPr marL="12700" marR="38735" indent="899160">
              <a:lnSpc>
                <a:spcPct val="144300"/>
              </a:lnSpc>
              <a:spcBef>
                <a:spcPts val="12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86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Прочитайте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текст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заяви.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Знайдіть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помилки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оформленні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документа.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Визначте,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який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це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документ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походженням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складністю.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Запишіть </a:t>
            </a:r>
            <a:r>
              <a:rPr dirty="0" sz="1400" i="1">
                <a:latin typeface="Times New Roman"/>
                <a:cs typeface="Times New Roman"/>
              </a:rPr>
              <a:t>виправлений</a:t>
            </a:r>
            <a:r>
              <a:rPr dirty="0" sz="1400" spc="-7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варіант.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40504" y="7296378"/>
            <a:ext cx="2825750" cy="167195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400">
                <a:latin typeface="Times New Roman"/>
                <a:cs typeface="Times New Roman"/>
              </a:rPr>
              <a:t>Директору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фітнес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центру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>
                <a:latin typeface="Times New Roman"/>
                <a:cs typeface="Times New Roman"/>
              </a:rPr>
              <a:t>«5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елемент»</a:t>
            </a:r>
            <a:endParaRPr sz="1400">
              <a:latin typeface="Times New Roman"/>
              <a:cs typeface="Times New Roman"/>
            </a:endParaRPr>
          </a:p>
          <a:p>
            <a:pPr marL="12700" marR="1193165">
              <a:lnSpc>
                <a:spcPct val="1100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Петренку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Г. </a:t>
            </a:r>
            <a:r>
              <a:rPr dirty="0" sz="1400">
                <a:latin typeface="Times New Roman"/>
                <a:cs typeface="Times New Roman"/>
              </a:rPr>
              <a:t>Іванова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Ф. </a:t>
            </a:r>
            <a:r>
              <a:rPr dirty="0" sz="1400">
                <a:latin typeface="Times New Roman"/>
                <a:cs typeface="Times New Roman"/>
              </a:rPr>
              <a:t>(мешкаю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адресою: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860"/>
              </a:lnSpc>
              <a:spcBef>
                <a:spcPts val="80"/>
              </a:spcBef>
            </a:pP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Київ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Оболоньский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проспект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36-</a:t>
            </a:r>
            <a:r>
              <a:rPr dirty="0" sz="1400" spc="-25">
                <a:latin typeface="Times New Roman"/>
                <a:cs typeface="Times New Roman"/>
              </a:rPr>
              <a:t>А, </a:t>
            </a:r>
            <a:r>
              <a:rPr dirty="0" sz="1400">
                <a:latin typeface="Times New Roman"/>
                <a:cs typeface="Times New Roman"/>
              </a:rPr>
              <a:t>кв.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44)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78204" y="8871101"/>
            <a:ext cx="5191125" cy="94488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2641600">
              <a:lnSpc>
                <a:spcPct val="100000"/>
              </a:lnSpc>
              <a:spcBef>
                <a:spcPts val="830"/>
              </a:spcBef>
            </a:pPr>
            <a:r>
              <a:rPr dirty="0" sz="1400" spc="-10">
                <a:latin typeface="Times New Roman"/>
                <a:cs typeface="Times New Roman"/>
              </a:rPr>
              <a:t>Заява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Прошу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зарахувати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мене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роботу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інструктора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сучасним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танцям.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заяви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додається: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7716" y="1458467"/>
            <a:ext cx="4586481" cy="235992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3501" y="4502479"/>
            <a:ext cx="646430" cy="63974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600303"/>
            <a:ext cx="1482090" cy="948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 marR="5080">
              <a:lnSpc>
                <a:spcPct val="1444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копія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диплома автобіографія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4.10.2023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р.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316351" y="1308861"/>
            <a:ext cx="27571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1020" algn="l"/>
              </a:tabLst>
            </a:pPr>
            <a:r>
              <a:rPr dirty="0" sz="1400" spc="-10" i="1">
                <a:latin typeface="Times New Roman"/>
                <a:cs typeface="Times New Roman"/>
              </a:rPr>
              <a:t>підпис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/Іванов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С.Ф.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8236" y="1842871"/>
            <a:ext cx="6414135" cy="2861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670" indent="898525">
              <a:lnSpc>
                <a:spcPct val="145000"/>
              </a:lnSpc>
              <a:spcBef>
                <a:spcPts val="10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речення,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можуть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бути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використані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під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час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формулювання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мети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резюме.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400">
              <a:latin typeface="Times New Roman"/>
              <a:cs typeface="Times New Roman"/>
            </a:endParaRPr>
          </a:p>
          <a:p>
            <a:pPr marL="791845" indent="-192405">
              <a:lnSpc>
                <a:spcPct val="100000"/>
              </a:lnSpc>
              <a:buAutoNum type="arabicParenR"/>
              <a:tabLst>
                <a:tab pos="791845" algn="l"/>
              </a:tabLst>
            </a:pPr>
            <a:r>
              <a:rPr dirty="0" sz="1400">
                <a:latin typeface="Times New Roman"/>
                <a:cs typeface="Times New Roman"/>
              </a:rPr>
              <a:t>Заснувати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мережу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фітнес-</a:t>
            </a:r>
            <a:r>
              <a:rPr dirty="0" sz="1400">
                <a:latin typeface="Times New Roman"/>
                <a:cs typeface="Times New Roman"/>
              </a:rPr>
              <a:t>клубів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заняттях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різними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видами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спорту.</a:t>
            </a:r>
            <a:endParaRPr sz="1400">
              <a:latin typeface="Times New Roman"/>
              <a:cs typeface="Times New Roman"/>
            </a:endParaRPr>
          </a:p>
          <a:p>
            <a:pPr marL="791845" indent="-192405">
              <a:lnSpc>
                <a:spcPct val="100000"/>
              </a:lnSpc>
              <a:spcBef>
                <a:spcPts val="730"/>
              </a:spcBef>
              <a:buAutoNum type="arabicParenR"/>
              <a:tabLst>
                <a:tab pos="791845" algn="l"/>
              </a:tabLst>
            </a:pPr>
            <a:r>
              <a:rPr dirty="0" sz="1400">
                <a:latin typeface="Times New Roman"/>
                <a:cs typeface="Times New Roman"/>
              </a:rPr>
              <a:t>Отримати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посаду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директора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реабілітаційного центра.</a:t>
            </a:r>
            <a:endParaRPr sz="1400">
              <a:latin typeface="Times New Roman"/>
              <a:cs typeface="Times New Roman"/>
            </a:endParaRPr>
          </a:p>
          <a:p>
            <a:pPr marL="791845" indent="-192405">
              <a:lnSpc>
                <a:spcPct val="100000"/>
              </a:lnSpc>
              <a:spcBef>
                <a:spcPts val="750"/>
              </a:spcBef>
              <a:buAutoNum type="arabicParenR"/>
              <a:tabLst>
                <a:tab pos="791845" algn="l"/>
              </a:tabLst>
            </a:pPr>
            <a:r>
              <a:rPr dirty="0" sz="1400">
                <a:latin typeface="Times New Roman"/>
                <a:cs typeface="Times New Roman"/>
              </a:rPr>
              <a:t>Хочу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отримати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посаду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міжнародній,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швидко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зростаючій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компанії;</a:t>
            </a:r>
            <a:endParaRPr sz="1400">
              <a:latin typeface="Times New Roman"/>
              <a:cs typeface="Times New Roman"/>
            </a:endParaRPr>
          </a:p>
          <a:p>
            <a:pPr marL="599440" marR="897890" indent="192405">
              <a:lnSpc>
                <a:spcPct val="143600"/>
              </a:lnSpc>
              <a:buAutoNum type="arabicParenR"/>
              <a:tabLst>
                <a:tab pos="791845" algn="l"/>
              </a:tabLst>
            </a:pPr>
            <a:r>
              <a:rPr dirty="0" sz="1400">
                <a:latin typeface="Times New Roman"/>
                <a:cs typeface="Times New Roman"/>
              </a:rPr>
              <a:t>Особливо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зацікавлений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гідрокінеозітерапії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фізкультурно- </a:t>
            </a:r>
            <a:r>
              <a:rPr dirty="0" sz="1400">
                <a:latin typeface="Times New Roman"/>
                <a:cs typeface="Times New Roman"/>
              </a:rPr>
              <a:t>спортивною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реабілітацією.</a:t>
            </a:r>
            <a:endParaRPr sz="1400">
              <a:latin typeface="Times New Roman"/>
              <a:cs typeface="Times New Roman"/>
            </a:endParaRPr>
          </a:p>
          <a:p>
            <a:pPr lvl="1" marL="102235" marR="5080" indent="809625">
              <a:lnSpc>
                <a:spcPct val="110700"/>
              </a:lnSpc>
              <a:spcBef>
                <a:spcPts val="68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860" algn="l"/>
                <a:tab pos="1851660" algn="l"/>
                <a:tab pos="2199640" algn="l"/>
                <a:tab pos="3128645" algn="l"/>
                <a:tab pos="4613910" algn="l"/>
                <a:tab pos="5001895" algn="l"/>
                <a:tab pos="5617210" algn="l"/>
              </a:tabLst>
            </a:pPr>
            <a:r>
              <a:rPr dirty="0" sz="1400" spc="-10" b="1" i="1">
                <a:latin typeface="Times New Roman"/>
                <a:cs typeface="Times New Roman"/>
              </a:rPr>
              <a:t>Завдання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25" b="1" i="1">
                <a:latin typeface="Times New Roman"/>
                <a:cs typeface="Times New Roman"/>
              </a:rPr>
              <a:t>3.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Складіть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характеристику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25" i="1">
                <a:latin typeface="Times New Roman"/>
                <a:cs typeface="Times New Roman"/>
              </a:rPr>
              <a:t>на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свого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товариша</a:t>
            </a:r>
            <a:r>
              <a:rPr dirty="0" sz="1400" spc="-10" i="1">
                <a:latin typeface="Times New Roman"/>
                <a:cs typeface="Times New Roman"/>
              </a:rPr>
              <a:t> (одногрупника),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дотримуючись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вимог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оформлення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цього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документа.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8236" y="5799200"/>
            <a:ext cx="6419850" cy="2873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55344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639445" indent="-177165">
              <a:lnSpc>
                <a:spcPct val="100000"/>
              </a:lnSpc>
              <a:spcBef>
                <a:spcPts val="1160"/>
              </a:spcBef>
              <a:buAutoNum type="arabicPeriod"/>
              <a:tabLst>
                <a:tab pos="639445" algn="l"/>
              </a:tabLst>
            </a:pPr>
            <a:r>
              <a:rPr dirty="0" sz="1400" b="1">
                <a:latin typeface="Times New Roman"/>
                <a:cs typeface="Times New Roman"/>
              </a:rPr>
              <a:t>Підготуйте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доповіді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запропоновані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lvl="1" marL="911860" indent="-267970">
              <a:lnSpc>
                <a:spcPct val="100000"/>
              </a:lnSpc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Службові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записки,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їх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правила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оформлювання.</a:t>
            </a:r>
            <a:endParaRPr sz="1400">
              <a:latin typeface="Times New Roman"/>
              <a:cs typeface="Times New Roman"/>
            </a:endParaRPr>
          </a:p>
          <a:p>
            <a:pPr lvl="1" marL="911860" indent="-267970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Довідка.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Основні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реквізити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правила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оформлювання.</a:t>
            </a:r>
            <a:endParaRPr sz="1400">
              <a:latin typeface="Times New Roman"/>
              <a:cs typeface="Times New Roman"/>
            </a:endParaRPr>
          </a:p>
          <a:p>
            <a:pPr lvl="1" marL="911860" indent="-267970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Протокол.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Витяг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протоколу.</a:t>
            </a:r>
            <a:endParaRPr sz="1400">
              <a:latin typeface="Times New Roman"/>
              <a:cs typeface="Times New Roman"/>
            </a:endParaRPr>
          </a:p>
          <a:p>
            <a:pPr lvl="1" marL="911860" indent="-267970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Звіти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їх </a:t>
            </a:r>
            <a:r>
              <a:rPr dirty="0" sz="1400" spc="-20">
                <a:latin typeface="Times New Roman"/>
                <a:cs typeface="Times New Roman"/>
              </a:rPr>
              <a:t>види.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652145">
              <a:lnSpc>
                <a:spcPct val="143600"/>
              </a:lnSpc>
              <a:buAutoNum type="arabicPeriod"/>
              <a:tabLst>
                <a:tab pos="66484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Напишіть</a:t>
            </a:r>
            <a:r>
              <a:rPr dirty="0" sz="1400" spc="1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протокол</a:t>
            </a:r>
            <a:r>
              <a:rPr dirty="0" sz="1400" spc="1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загальних</a:t>
            </a:r>
            <a:r>
              <a:rPr dirty="0" sz="1400" spc="16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зборів</a:t>
            </a:r>
            <a:r>
              <a:rPr dirty="0" sz="1400" spc="19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студентів</a:t>
            </a:r>
            <a:r>
              <a:rPr dirty="0" sz="1400" spc="16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вашої</a:t>
            </a:r>
            <a:r>
              <a:rPr dirty="0" sz="1400" spc="16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групи</a:t>
            </a:r>
            <a:r>
              <a:rPr dirty="0" sz="1400" spc="1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</a:t>
            </a:r>
            <a:r>
              <a:rPr dirty="0" sz="1400" spc="1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таким</a:t>
            </a:r>
            <a:r>
              <a:rPr dirty="0" sz="1400" spc="-1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порядком</a:t>
            </a:r>
            <a:r>
              <a:rPr dirty="0" sz="1400" spc="254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денним:</a:t>
            </a:r>
            <a:r>
              <a:rPr dirty="0" sz="1400" spc="2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spc="254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Звіт</a:t>
            </a:r>
            <a:r>
              <a:rPr dirty="0" sz="1400" spc="26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старости</a:t>
            </a:r>
            <a:r>
              <a:rPr dirty="0" sz="1400" spc="2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групи</a:t>
            </a:r>
            <a:r>
              <a:rPr dirty="0" sz="1400" spc="254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про</a:t>
            </a:r>
            <a:r>
              <a:rPr dirty="0" sz="1400" spc="254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результати</a:t>
            </a:r>
            <a:r>
              <a:rPr dirty="0" sz="1400" spc="254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літньої</a:t>
            </a:r>
            <a:r>
              <a:rPr dirty="0" sz="1400" spc="2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заліково- </a:t>
            </a:r>
            <a:r>
              <a:rPr dirty="0" sz="1400" b="1" i="1">
                <a:latin typeface="Times New Roman"/>
                <a:cs typeface="Times New Roman"/>
              </a:rPr>
              <a:t>екзаменаційної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сесії.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Рейттинг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успішності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студентів.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05" y="5321871"/>
            <a:ext cx="824230" cy="66528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54733" y="4100194"/>
            <a:ext cx="5062220" cy="9525"/>
          </a:xfrm>
          <a:custGeom>
            <a:avLst/>
            <a:gdLst/>
            <a:ahLst/>
            <a:cxnLst/>
            <a:rect l="l" t="t" r="r" b="b"/>
            <a:pathLst>
              <a:path w="5062220" h="9525">
                <a:moveTo>
                  <a:pt x="5062093" y="0"/>
                </a:moveTo>
                <a:lnTo>
                  <a:pt x="0" y="0"/>
                </a:lnTo>
                <a:lnTo>
                  <a:pt x="0" y="9144"/>
                </a:lnTo>
                <a:lnTo>
                  <a:pt x="5062093" y="9144"/>
                </a:lnTo>
                <a:lnTo>
                  <a:pt x="50620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18236" y="695959"/>
            <a:ext cx="6418580" cy="4047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6228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algn="just" marL="12700" marR="155575" indent="580390">
              <a:lnSpc>
                <a:spcPct val="143600"/>
              </a:lnSpc>
              <a:spcBef>
                <a:spcPts val="1000"/>
              </a:spcBef>
              <a:buAutoNum type="arabicPeriod"/>
              <a:tabLst>
                <a:tab pos="593090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спрямуванням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Шевчук,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І.В.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Клименко.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2022.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–536</a:t>
            </a:r>
            <a:r>
              <a:rPr dirty="0" sz="1400" spc="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algn="just" marL="12700" marR="12700" indent="638810">
              <a:lnSpc>
                <a:spcPct val="143600"/>
              </a:lnSpc>
              <a:spcBef>
                <a:spcPts val="10"/>
              </a:spcBef>
              <a:buAutoNum type="arabicPeriod"/>
              <a:tabLst>
                <a:tab pos="651510" algn="l"/>
              </a:tabLst>
            </a:pP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Українська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мова</a:t>
            </a:r>
            <a:r>
              <a:rPr dirty="0" sz="1400" spc="27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за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професійним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спрямуванням:</a:t>
            </a:r>
            <a:r>
              <a:rPr dirty="0" sz="1400" spc="26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навч,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посіб.</a:t>
            </a:r>
            <a:r>
              <a:rPr dirty="0" sz="1400" spc="26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для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студентів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закладів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вищої</a:t>
            </a:r>
            <a:r>
              <a:rPr dirty="0" sz="1400" spc="23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освіти</a:t>
            </a:r>
            <a:r>
              <a:rPr dirty="0" sz="1400" spc="2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/</a:t>
            </a:r>
            <a:r>
              <a:rPr dirty="0" sz="1400" spc="23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А.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А.</a:t>
            </a:r>
            <a:r>
              <a:rPr dirty="0" sz="1400" spc="2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Берестова,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Н.</a:t>
            </a:r>
            <a:r>
              <a:rPr dirty="0" sz="1400" spc="2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О.</a:t>
            </a:r>
            <a:r>
              <a:rPr dirty="0" sz="1400" spc="3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Лисенко,</a:t>
            </a:r>
            <a:r>
              <a:rPr dirty="0" sz="1400" spc="2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Л.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І.</a:t>
            </a:r>
            <a:r>
              <a:rPr dirty="0" sz="1400" spc="2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Пац,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А.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О.</a:t>
            </a:r>
            <a:r>
              <a:rPr dirty="0" sz="140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Тимченко.</a:t>
            </a:r>
            <a:r>
              <a:rPr dirty="0" sz="1400" spc="1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dirty="0" sz="1400" spc="1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Харків:</a:t>
            </a:r>
            <a:r>
              <a:rPr dirty="0" sz="1400" spc="1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НФаУ,</a:t>
            </a:r>
            <a:r>
              <a:rPr dirty="0" sz="1400" spc="10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2021.</a:t>
            </a:r>
            <a:r>
              <a:rPr dirty="0" sz="1400" spc="9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dirty="0" sz="1400" spc="1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344</a:t>
            </a:r>
            <a:r>
              <a:rPr dirty="0" sz="1400" spc="10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algn="just" marL="12700" marR="9525" indent="652145">
              <a:lnSpc>
                <a:spcPct val="143600"/>
              </a:lnSpc>
              <a:buClr>
                <a:srgbClr val="212121"/>
              </a:buClr>
              <a:buAutoNum type="arabicPeriod"/>
              <a:tabLst>
                <a:tab pos="664845" algn="l"/>
              </a:tabLst>
            </a:pP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мова: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усна</a:t>
            </a:r>
            <a:r>
              <a:rPr dirty="0" sz="1400" spc="2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писемна.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Ділове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спрямування.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новим </a:t>
            </a:r>
            <a:r>
              <a:rPr dirty="0" sz="1400">
                <a:latin typeface="Times New Roman"/>
                <a:cs typeface="Times New Roman"/>
              </a:rPr>
              <a:t>українським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правописом/Р.С.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Кацавець.–К.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2020.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–264</a:t>
            </a:r>
            <a:r>
              <a:rPr dirty="0" sz="140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algn="just" marL="12700" marR="8890" indent="617220">
              <a:lnSpc>
                <a:spcPct val="143600"/>
              </a:lnSpc>
              <a:spcBef>
                <a:spcPts val="15"/>
              </a:spcBef>
              <a:buAutoNum type="arabicPeriod"/>
              <a:tabLst>
                <a:tab pos="629920" algn="l"/>
              </a:tabLst>
            </a:pPr>
            <a:r>
              <a:rPr dirty="0" sz="1400">
                <a:latin typeface="Times New Roman"/>
                <a:cs typeface="Times New Roman"/>
              </a:rPr>
              <a:t>Ділова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мова: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сучасний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вимір</a:t>
            </a:r>
            <a:r>
              <a:rPr dirty="0" sz="1400" spc="1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/Р.С.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Кацавець.–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Центр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навчальної </a:t>
            </a:r>
            <a:r>
              <a:rPr dirty="0" sz="1400">
                <a:latin typeface="Times New Roman"/>
                <a:cs typeface="Times New Roman"/>
              </a:rPr>
              <a:t>літератури,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2017.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dirty="0" sz="1400" spc="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196</a:t>
            </a:r>
            <a:r>
              <a:rPr dirty="0" sz="1400" spc="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922019">
              <a:lnSpc>
                <a:spcPct val="143600"/>
              </a:lnSpc>
              <a:buClr>
                <a:srgbClr val="000000"/>
              </a:buClr>
              <a:buAutoNum type="arabicPeriod"/>
              <a:tabLst>
                <a:tab pos="934719" algn="l"/>
              </a:tabLst>
            </a:pP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Український</a:t>
            </a:r>
            <a:r>
              <a:rPr dirty="0" sz="1400" spc="484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правопис</a:t>
            </a:r>
            <a:r>
              <a:rPr dirty="0" sz="1400" spc="49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2019.</a:t>
            </a:r>
            <a:r>
              <a:rPr dirty="0" sz="1400" spc="495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–С.</a:t>
            </a:r>
            <a:r>
              <a:rPr dirty="0" sz="1400" spc="48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dirty="0" sz="1400" spc="-10">
                <a:solidFill>
                  <a:srgbClr val="0000FF"/>
                </a:solidFill>
                <a:latin typeface="Times New Roman"/>
                <a:cs typeface="Times New Roman"/>
              </a:rPr>
              <a:t>167-</a:t>
            </a:r>
            <a:r>
              <a:rPr dirty="0" sz="1400">
                <a:solidFill>
                  <a:srgbClr val="0000FF"/>
                </a:solidFill>
                <a:latin typeface="Times New Roman"/>
                <a:cs typeface="Times New Roman"/>
              </a:rPr>
              <a:t>177</a:t>
            </a:r>
            <a:r>
              <a:rPr dirty="0" sz="1400" spc="484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https://mon.gov.ua/storage/app/media/zagalna%20serednya/Pravopys.2019/ukr.pravopys-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2019.pdf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87398" y="6124726"/>
            <a:ext cx="4530725" cy="76327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365"/>
              </a:spcBef>
            </a:pPr>
            <a:r>
              <a:rPr dirty="0" sz="2200" b="1">
                <a:latin typeface="Arial"/>
                <a:cs typeface="Arial"/>
              </a:rPr>
              <a:t>ТЕМА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13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2200" spc="-10" b="1">
                <a:latin typeface="Times New Roman"/>
                <a:cs typeface="Times New Roman"/>
              </a:rPr>
              <a:t>Довідково-</a:t>
            </a:r>
            <a:r>
              <a:rPr dirty="0" sz="2200" b="1">
                <a:latin typeface="Times New Roman"/>
                <a:cs typeface="Times New Roman"/>
              </a:rPr>
              <a:t>інформаційні</a:t>
            </a:r>
            <a:r>
              <a:rPr dirty="0" sz="2200" spc="-90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документи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2847" y="6970248"/>
            <a:ext cx="4475755" cy="290400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1118361"/>
            <a:ext cx="6418580" cy="8424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9710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ЗАНЯТТЯ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№17</a:t>
            </a:r>
            <a:endParaRPr sz="1800">
              <a:latin typeface="Arial"/>
              <a:cs typeface="Arial"/>
            </a:endParaRPr>
          </a:p>
          <a:p>
            <a:pPr marL="12700" marR="7620" indent="541020">
              <a:lnSpc>
                <a:spcPct val="144300"/>
              </a:lnSpc>
              <a:spcBef>
                <a:spcPts val="495"/>
              </a:spcBef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4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4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4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4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заняття</a:t>
            </a:r>
            <a:r>
              <a:rPr dirty="0" sz="1400" spc="4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730"/>
              </a:spcBef>
            </a:pPr>
            <a:r>
              <a:rPr dirty="0" sz="1400" b="1" i="1">
                <a:latin typeface="Times New Roman"/>
                <a:cs typeface="Times New Roman"/>
              </a:rPr>
              <a:t>Перевірка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домашнього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r>
              <a:rPr dirty="0" sz="1400" spc="-10">
                <a:latin typeface="Times New Roman"/>
                <a:cs typeface="Times New Roman"/>
              </a:rPr>
              <a:t>протокол.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715" indent="899160">
              <a:lnSpc>
                <a:spcPts val="1620"/>
              </a:lnSpc>
              <a:buClr>
                <a:srgbClr val="C00000"/>
              </a:buClr>
              <a:buSzPct val="114285"/>
              <a:buFont typeface="Wingdings"/>
              <a:buChar char=""/>
              <a:tabLst>
                <a:tab pos="91186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39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i="1">
                <a:latin typeface="Times New Roman"/>
                <a:cs typeface="Times New Roman"/>
              </a:rPr>
              <a:t>Знайдіть</a:t>
            </a:r>
            <a:r>
              <a:rPr dirty="0" sz="1400" spc="38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помилки</a:t>
            </a:r>
            <a:r>
              <a:rPr dirty="0" sz="1400" spc="3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3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оформленні</a:t>
            </a:r>
            <a:r>
              <a:rPr dirty="0" sz="1400" spc="3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пояснювальної</a:t>
            </a:r>
            <a:r>
              <a:rPr dirty="0" sz="1400" spc="39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записки.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текст,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обґрунтуйте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виправлені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помилки.</a:t>
            </a:r>
            <a:endParaRPr sz="1400">
              <a:latin typeface="Times New Roman"/>
              <a:cs typeface="Times New Roman"/>
            </a:endParaRPr>
          </a:p>
          <a:p>
            <a:pPr marL="12700" marR="477520" indent="359410">
              <a:lnSpc>
                <a:spcPct val="110000"/>
              </a:lnSpc>
              <a:spcBef>
                <a:spcPts val="1330"/>
              </a:spcBef>
            </a:pPr>
            <a:r>
              <a:rPr dirty="0" sz="1400">
                <a:latin typeface="Times New Roman"/>
                <a:cs typeface="Times New Roman"/>
              </a:rPr>
              <a:t>Декану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факультета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НУФВСУпану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Литвиненку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Ю.В.від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студента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13-</a:t>
            </a:r>
            <a:r>
              <a:rPr dirty="0" sz="1400" spc="-25">
                <a:latin typeface="Times New Roman"/>
                <a:cs typeface="Times New Roman"/>
              </a:rPr>
              <a:t>ФТ2 </a:t>
            </a:r>
            <a:r>
              <a:rPr dirty="0" sz="1400">
                <a:latin typeface="Times New Roman"/>
                <a:cs typeface="Times New Roman"/>
              </a:rPr>
              <a:t>групи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Бутейко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Миколая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Іл'їча.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400">
              <a:latin typeface="Times New Roman"/>
              <a:cs typeface="Times New Roman"/>
            </a:endParaRPr>
          </a:p>
          <a:p>
            <a:pPr marL="2315845">
              <a:lnSpc>
                <a:spcPts val="1645"/>
              </a:lnSpc>
            </a:pPr>
            <a:r>
              <a:rPr dirty="0" sz="1400">
                <a:latin typeface="Times New Roman"/>
                <a:cs typeface="Times New Roman"/>
              </a:rPr>
              <a:t>Пояснювальна</a:t>
            </a:r>
            <a:r>
              <a:rPr dirty="0" sz="1400" spc="-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записка.</a:t>
            </a:r>
            <a:endParaRPr sz="1400">
              <a:latin typeface="Times New Roman"/>
              <a:cs typeface="Times New Roman"/>
            </a:endParaRPr>
          </a:p>
          <a:p>
            <a:pPr marL="372110">
              <a:lnSpc>
                <a:spcPts val="1645"/>
              </a:lnSpc>
            </a:pPr>
            <a:r>
              <a:rPr dirty="0" sz="1400">
                <a:latin typeface="Times New Roman"/>
                <a:cs typeface="Times New Roman"/>
              </a:rPr>
              <a:t>Я,</a:t>
            </a:r>
            <a:r>
              <a:rPr dirty="0" sz="1400" spc="2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студент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Бутейко,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був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присутнім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заняттях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15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квітня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завдяки</a:t>
            </a:r>
            <a:endParaRPr sz="1400">
              <a:latin typeface="Times New Roman"/>
              <a:cs typeface="Times New Roman"/>
            </a:endParaRPr>
          </a:p>
          <a:p>
            <a:pPr marL="12700" marR="10795">
              <a:lnSpc>
                <a:spcPct val="110000"/>
              </a:lnSpc>
            </a:pPr>
            <a:r>
              <a:rPr dirty="0" sz="1400">
                <a:latin typeface="Times New Roman"/>
                <a:cs typeface="Times New Roman"/>
              </a:rPr>
              <a:t>хворобі.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Справка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18-05/106,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видана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травматологом,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працює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поліклініці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2 </a:t>
            </a:r>
            <a:r>
              <a:rPr dirty="0" sz="1400">
                <a:latin typeface="Times New Roman"/>
                <a:cs typeface="Times New Roman"/>
              </a:rPr>
              <a:t>Деснянського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района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Києва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паном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Коляда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С.Г.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16.04.21,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прикладається.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endParaRPr sz="14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  <a:spcBef>
                <a:spcPts val="5"/>
              </a:spcBef>
              <a:tabLst>
                <a:tab pos="3159760" algn="l"/>
              </a:tabLst>
            </a:pPr>
            <a:r>
              <a:rPr dirty="0" sz="1400">
                <a:latin typeface="Times New Roman"/>
                <a:cs typeface="Times New Roman"/>
              </a:rPr>
              <a:t>17.04.21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35">
                <a:latin typeface="Times New Roman"/>
                <a:cs typeface="Times New Roman"/>
              </a:rPr>
              <a:t>р.</a:t>
            </a:r>
            <a:r>
              <a:rPr dirty="0" sz="1400">
                <a:latin typeface="Times New Roman"/>
                <a:cs typeface="Times New Roman"/>
              </a:rPr>
              <a:t>	(підпис)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Бутейко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І.</a:t>
            </a:r>
            <a:endParaRPr sz="1400">
              <a:latin typeface="Times New Roman"/>
              <a:cs typeface="Times New Roman"/>
            </a:endParaRPr>
          </a:p>
          <a:p>
            <a:pPr marL="12700" marR="78105" indent="899160">
              <a:lnSpc>
                <a:spcPct val="143600"/>
              </a:lnSpc>
              <a:spcBef>
                <a:spcPts val="5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86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Оформіть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заголовок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звіту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щодо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проходження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клінічної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практики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базі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відділення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реабілітації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клініки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"Медбуд"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м.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Києва.</a:t>
            </a:r>
            <a:endParaRPr sz="1400">
              <a:latin typeface="Times New Roman"/>
              <a:cs typeface="Times New Roman"/>
            </a:endParaRPr>
          </a:p>
          <a:p>
            <a:pPr marL="12700" marR="5080" indent="899160">
              <a:lnSpc>
                <a:spcPct val="110000"/>
              </a:lnSpc>
              <a:spcBef>
                <a:spcPts val="69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86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19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spc="21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Запишіть</a:t>
            </a:r>
            <a:r>
              <a:rPr dirty="0" sz="1400" spc="1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18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формі</a:t>
            </a:r>
            <a:r>
              <a:rPr dirty="0" sz="1400" spc="20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давального</a:t>
            </a:r>
            <a:r>
              <a:rPr dirty="0" sz="1400" spc="18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відмінка</a:t>
            </a:r>
            <a:r>
              <a:rPr dirty="0" sz="1400" spc="1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однини</a:t>
            </a:r>
            <a:r>
              <a:rPr dirty="0" sz="1400" spc="2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прізвища,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імена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</a:t>
            </a:r>
            <a:r>
              <a:rPr dirty="0" sz="1400" spc="-10" i="1">
                <a:latin typeface="Times New Roman"/>
                <a:cs typeface="Times New Roman"/>
              </a:rPr>
              <a:t> батькові.</a:t>
            </a:r>
            <a:endParaRPr sz="14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  <a:spcBef>
                <a:spcPts val="180"/>
              </a:spcBef>
            </a:pPr>
            <a:r>
              <a:rPr dirty="0" sz="1400">
                <a:latin typeface="Times New Roman"/>
                <a:cs typeface="Times New Roman"/>
              </a:rPr>
              <a:t>Йосипів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Артем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Григорович,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Тихохід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Любомир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Валентинович,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Хміль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Василь</a:t>
            </a:r>
            <a:endParaRPr sz="1400">
              <a:latin typeface="Times New Roman"/>
              <a:cs typeface="Times New Roman"/>
            </a:endParaRPr>
          </a:p>
          <a:p>
            <a:pPr marL="12700" marR="1016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Павлович,</a:t>
            </a:r>
            <a:r>
              <a:rPr dirty="0" sz="1400" spc="4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Кабиш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Микола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Петрович,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Шеховець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Сергій</a:t>
            </a:r>
            <a:r>
              <a:rPr dirty="0" sz="1400" spc="4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Володимирович,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Федів </a:t>
            </a:r>
            <a:r>
              <a:rPr dirty="0" sz="1400">
                <a:latin typeface="Times New Roman"/>
                <a:cs typeface="Times New Roman"/>
              </a:rPr>
              <a:t>Юрій</a:t>
            </a:r>
            <a:r>
              <a:rPr dirty="0" sz="1400" spc="4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Іванович,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Сніжко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Олег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Ілліч,</a:t>
            </a:r>
            <a:r>
              <a:rPr dirty="0" sz="1400" spc="4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Засуха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Федір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Кирилович,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Дейнека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Яніна</a:t>
            </a:r>
            <a:endParaRPr sz="1400">
              <a:latin typeface="Times New Roman"/>
              <a:cs typeface="Times New Roman"/>
            </a:endParaRPr>
          </a:p>
          <a:p>
            <a:pPr marL="12700" marR="10795">
              <a:lnSpc>
                <a:spcPts val="2420"/>
              </a:lnSpc>
              <a:spcBef>
                <a:spcPts val="200"/>
              </a:spcBef>
            </a:pPr>
            <a:r>
              <a:rPr dirty="0" sz="1400">
                <a:latin typeface="Times New Roman"/>
                <a:cs typeface="Times New Roman"/>
              </a:rPr>
              <a:t>Вадимівна,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Чечуга</a:t>
            </a:r>
            <a:r>
              <a:rPr dirty="0" sz="1400" spc="4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Марина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Георгіївна,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Кривошия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Оксана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Василівна,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Соловей </a:t>
            </a:r>
            <a:r>
              <a:rPr dirty="0" sz="1400">
                <a:latin typeface="Times New Roman"/>
                <a:cs typeface="Times New Roman"/>
              </a:rPr>
              <a:t>Мирослав</a:t>
            </a:r>
            <a:r>
              <a:rPr dirty="0" sz="1400" spc="-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Ігорович.</a:t>
            </a:r>
            <a:endParaRPr sz="1400">
              <a:latin typeface="Times New Roman"/>
              <a:cs typeface="Times New Roman"/>
            </a:endParaRPr>
          </a:p>
          <a:p>
            <a:pPr marL="828675" indent="-227965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82867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7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4.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Виправте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допущені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помилки,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правильні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варіанти</a:t>
            </a:r>
            <a:r>
              <a:rPr dirty="0" sz="1400" spc="-6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запишіть.</a:t>
            </a:r>
            <a:endParaRPr sz="1400">
              <a:latin typeface="Times New Roman"/>
              <a:cs typeface="Times New Roman"/>
            </a:endParaRPr>
          </a:p>
          <a:p>
            <a:pPr algn="just" marL="12700" marR="10160" indent="35941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Повістка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денна,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увінчатися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успіхом,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сердешно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дякуємо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вас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привітання</a:t>
            </a:r>
            <a:r>
              <a:rPr dirty="0" sz="1400" spc="25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з </a:t>
            </a:r>
            <a:r>
              <a:rPr dirty="0" sz="1400">
                <a:latin typeface="Times New Roman"/>
                <a:cs typeface="Times New Roman"/>
              </a:rPr>
              <a:t>приводу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ювілею,</a:t>
            </a:r>
            <a:r>
              <a:rPr dirty="0" sz="1400" spc="1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збори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постановили,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справка</a:t>
            </a:r>
            <a:r>
              <a:rPr dirty="0" sz="1400" spc="1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1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стан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здоров'я,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завідуючий </a:t>
            </a:r>
            <a:r>
              <a:rPr dirty="0" sz="1400">
                <a:latin typeface="Times New Roman"/>
                <a:cs typeface="Times New Roman"/>
              </a:rPr>
              <a:t>відділом,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учбово-</a:t>
            </a:r>
            <a:r>
              <a:rPr dirty="0" sz="1400">
                <a:latin typeface="Times New Roman"/>
                <a:cs typeface="Times New Roman"/>
              </a:rPr>
              <a:t>методичний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центр,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листа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прикладається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слідуючий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документ,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7001" y="720038"/>
            <a:ext cx="646430" cy="63974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600303"/>
            <a:ext cx="6411595" cy="641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4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займати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посаду,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діюче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законодавство,</a:t>
            </a:r>
            <a:r>
              <a:rPr dirty="0" sz="1400" spc="2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виписка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протоколу,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непередбаченим </a:t>
            </a:r>
            <a:r>
              <a:rPr dirty="0" sz="1400">
                <a:latin typeface="Times New Roman"/>
                <a:cs typeface="Times New Roman"/>
              </a:rPr>
              <a:t>обставинам,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підводити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підсумки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1810257"/>
            <a:ext cx="6418580" cy="6682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55344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639445" indent="-177165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639445" algn="l"/>
              </a:tabLst>
            </a:pPr>
            <a:r>
              <a:rPr dirty="0" sz="1400" b="1">
                <a:latin typeface="Times New Roman"/>
                <a:cs typeface="Times New Roman"/>
              </a:rPr>
              <a:t>Підготуйте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доповіді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запропоновані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lvl="1" marL="911860" indent="-267970">
              <a:lnSpc>
                <a:spcPct val="100000"/>
              </a:lnSpc>
              <a:buFont typeface="Wingdings"/>
              <a:buChar char=""/>
              <a:tabLst>
                <a:tab pos="911860" algn="l"/>
              </a:tabLst>
            </a:pPr>
            <a:r>
              <a:rPr dirty="0" sz="1400" spc="-10">
                <a:latin typeface="Times New Roman"/>
                <a:cs typeface="Times New Roman"/>
              </a:rPr>
              <a:t>Класифікація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службових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листів.</a:t>
            </a:r>
            <a:endParaRPr sz="1400">
              <a:latin typeface="Times New Roman"/>
              <a:cs typeface="Times New Roman"/>
            </a:endParaRPr>
          </a:p>
          <a:p>
            <a:pPr lvl="1" marL="911860" indent="-267970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Реквізити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листа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їх</a:t>
            </a:r>
            <a:r>
              <a:rPr dirty="0" sz="1400" spc="-10">
                <a:latin typeface="Times New Roman"/>
                <a:cs typeface="Times New Roman"/>
              </a:rPr>
              <a:t> оформлювання.</a:t>
            </a:r>
            <a:endParaRPr sz="1400">
              <a:latin typeface="Times New Roman"/>
              <a:cs typeface="Times New Roman"/>
            </a:endParaRPr>
          </a:p>
          <a:p>
            <a:pPr lvl="1" marL="911860" indent="-267970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Етикет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ділового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листування.</a:t>
            </a:r>
            <a:endParaRPr sz="1400">
              <a:latin typeface="Times New Roman"/>
              <a:cs typeface="Times New Roman"/>
            </a:endParaRPr>
          </a:p>
          <a:p>
            <a:pPr lvl="1" marL="911860" indent="-267970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911860" algn="l"/>
              </a:tabLst>
            </a:pPr>
            <a:r>
              <a:rPr dirty="0" sz="1400">
                <a:latin typeface="Times New Roman"/>
                <a:cs typeface="Times New Roman"/>
              </a:rPr>
              <a:t>Різні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типи</a:t>
            </a:r>
            <a:r>
              <a:rPr dirty="0" sz="1400" spc="-10">
                <a:latin typeface="Times New Roman"/>
                <a:cs typeface="Times New Roman"/>
              </a:rPr>
              <a:t> листів.</a:t>
            </a:r>
            <a:endParaRPr sz="1400">
              <a:latin typeface="Times New Roman"/>
              <a:cs typeface="Times New Roman"/>
            </a:endParaRPr>
          </a:p>
          <a:p>
            <a:pPr marL="549275" indent="-177165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54927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Напишіть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монолог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на</a:t>
            </a:r>
            <a:r>
              <a:rPr dirty="0" sz="1400" spc="-2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тему:</a:t>
            </a:r>
            <a:r>
              <a:rPr dirty="0" sz="1400" i="1">
                <a:latin typeface="Times New Roman"/>
                <a:cs typeface="Times New Roman"/>
              </a:rPr>
              <a:t>«Яким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уявляю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майбутнє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України».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55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algn="just" marL="12700" marR="155575" indent="580390">
              <a:lnSpc>
                <a:spcPct val="144300"/>
              </a:lnSpc>
              <a:spcBef>
                <a:spcPts val="975"/>
              </a:spcBef>
              <a:buAutoNum type="arabicPeriod"/>
              <a:tabLst>
                <a:tab pos="593090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спрямуванням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Шевчук,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І.В.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Клименко.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2022.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–536</a:t>
            </a:r>
            <a:r>
              <a:rPr dirty="0" sz="1400" spc="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algn="just" marL="12700" marR="18415" indent="638810">
              <a:lnSpc>
                <a:spcPct val="143600"/>
              </a:lnSpc>
              <a:buAutoNum type="arabicPeriod"/>
              <a:tabLst>
                <a:tab pos="651510" algn="l"/>
              </a:tabLst>
            </a:pP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Українська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мова</a:t>
            </a:r>
            <a:r>
              <a:rPr dirty="0" sz="1400" spc="27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за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професійним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спрямуванням:</a:t>
            </a:r>
            <a:r>
              <a:rPr dirty="0" sz="1400" spc="26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навч,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посіб.</a:t>
            </a:r>
            <a:r>
              <a:rPr dirty="0" sz="1400" spc="26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для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студентів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закладів</a:t>
            </a:r>
            <a:r>
              <a:rPr dirty="0" sz="1400" spc="2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вищої</a:t>
            </a:r>
            <a:r>
              <a:rPr dirty="0" sz="1400" spc="2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освіти</a:t>
            </a:r>
            <a:r>
              <a:rPr dirty="0" sz="1400" spc="23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/</a:t>
            </a:r>
            <a:r>
              <a:rPr dirty="0" sz="1400" spc="23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А.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А.</a:t>
            </a:r>
            <a:r>
              <a:rPr dirty="0" sz="1400" spc="2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Берестова,</a:t>
            </a:r>
            <a:r>
              <a:rPr dirty="0" sz="1400" spc="2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Н.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О.</a:t>
            </a:r>
            <a:r>
              <a:rPr dirty="0" sz="1400" spc="2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Лисенко,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Л.</a:t>
            </a:r>
            <a:r>
              <a:rPr dirty="0" sz="1400" spc="2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І.</a:t>
            </a:r>
            <a:r>
              <a:rPr dirty="0" sz="1400" spc="2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Пац,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А.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О.</a:t>
            </a:r>
            <a:r>
              <a:rPr dirty="0" sz="140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Тимченко.</a:t>
            </a:r>
            <a:r>
              <a:rPr dirty="0" sz="1400" spc="1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dirty="0" sz="1400" spc="1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Харків:</a:t>
            </a:r>
            <a:r>
              <a:rPr dirty="0" sz="1400" spc="1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НФаУ,</a:t>
            </a:r>
            <a:r>
              <a:rPr dirty="0" sz="1400" spc="10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2021.</a:t>
            </a:r>
            <a:r>
              <a:rPr dirty="0" sz="1400" spc="9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dirty="0" sz="1400" spc="1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344</a:t>
            </a:r>
            <a:r>
              <a:rPr dirty="0" sz="1400" spc="10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algn="just" marL="12700" marR="9525" indent="652145">
              <a:lnSpc>
                <a:spcPts val="2420"/>
              </a:lnSpc>
              <a:spcBef>
                <a:spcPts val="195"/>
              </a:spcBef>
              <a:buClr>
                <a:srgbClr val="212121"/>
              </a:buClr>
              <a:buAutoNum type="arabicPeriod"/>
              <a:tabLst>
                <a:tab pos="664845" algn="l"/>
              </a:tabLst>
            </a:pP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мова: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усна</a:t>
            </a:r>
            <a:r>
              <a:rPr dirty="0" sz="1400" spc="2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писемна.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Ділове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спрямування.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новим </a:t>
            </a:r>
            <a:r>
              <a:rPr dirty="0" sz="1400">
                <a:latin typeface="Times New Roman"/>
                <a:cs typeface="Times New Roman"/>
              </a:rPr>
              <a:t>українським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правописом/Р.С.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Кацавець.–К.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2020.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–264</a:t>
            </a:r>
            <a:r>
              <a:rPr dirty="0" sz="140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algn="just" marL="12700" marR="8890" indent="617220">
              <a:lnSpc>
                <a:spcPts val="2410"/>
              </a:lnSpc>
              <a:spcBef>
                <a:spcPts val="5"/>
              </a:spcBef>
              <a:buAutoNum type="arabicPeriod"/>
              <a:tabLst>
                <a:tab pos="629920" algn="l"/>
              </a:tabLst>
            </a:pPr>
            <a:r>
              <a:rPr dirty="0" sz="1400">
                <a:latin typeface="Times New Roman"/>
                <a:cs typeface="Times New Roman"/>
              </a:rPr>
              <a:t>Ділова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мова: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сучасний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вимір</a:t>
            </a:r>
            <a:r>
              <a:rPr dirty="0" sz="1400" spc="1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/Р.С.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Кацавець.–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Центр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навчальної </a:t>
            </a:r>
            <a:r>
              <a:rPr dirty="0" sz="1400">
                <a:latin typeface="Times New Roman"/>
                <a:cs typeface="Times New Roman"/>
              </a:rPr>
              <a:t>літератури,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2017.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dirty="0" sz="1400" spc="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196</a:t>
            </a:r>
            <a:r>
              <a:rPr dirty="0" sz="1400" spc="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algn="just" marL="549275" indent="-177165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AutoNum type="arabicPeriod"/>
              <a:tabLst>
                <a:tab pos="549275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Український</a:t>
            </a:r>
            <a:r>
              <a:rPr dirty="0" u="sng" sz="14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правопис</a:t>
            </a:r>
            <a:r>
              <a:rPr dirty="0" u="sng" sz="1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2019.</a:t>
            </a:r>
            <a:r>
              <a:rPr dirty="0" u="sng" sz="1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–С.</a:t>
            </a:r>
            <a:r>
              <a:rPr dirty="0" u="sng" sz="14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167-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177</a:t>
            </a:r>
            <a:r>
              <a:rPr dirty="0" u="sng" sz="14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1400" spc="-20">
                <a:latin typeface="Times New Roman"/>
                <a:cs typeface="Times New Roman"/>
              </a:rPr>
              <a:t>ULR: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43600"/>
              </a:lnSpc>
              <a:spcBef>
                <a:spcPts val="15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https://mon.gov.ua/storage/app/media/zagalna%20serednya/Pravopys.2019/ukr.pravopys-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2019.pdf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05" y="1333512"/>
            <a:ext cx="824230" cy="66559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046477" y="655472"/>
            <a:ext cx="4012565" cy="76390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365"/>
              </a:spcBef>
            </a:pPr>
            <a:r>
              <a:rPr dirty="0" sz="2200" b="1">
                <a:latin typeface="Arial"/>
                <a:cs typeface="Arial"/>
              </a:rPr>
              <a:t>ТЕМА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14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dirty="0" sz="2200" b="1">
                <a:latin typeface="Times New Roman"/>
                <a:cs typeface="Times New Roman"/>
              </a:rPr>
              <a:t>Етикет</a:t>
            </a:r>
            <a:r>
              <a:rPr dirty="0" sz="2200" spc="-70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службового</a:t>
            </a:r>
            <a:r>
              <a:rPr dirty="0" sz="2200" spc="-45" b="1">
                <a:latin typeface="Times New Roman"/>
                <a:cs typeface="Times New Roman"/>
              </a:rPr>
              <a:t> </a:t>
            </a:r>
            <a:r>
              <a:rPr dirty="0" sz="2200" spc="-10" b="1">
                <a:latin typeface="Times New Roman"/>
                <a:cs typeface="Times New Roman"/>
              </a:rPr>
              <a:t>листування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4796154"/>
            <a:ext cx="6418580" cy="3140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9710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latin typeface="Arial"/>
                <a:cs typeface="Arial"/>
              </a:rPr>
              <a:t>ПРАКТИЧНЕ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ЗАНЯТТЯ</a:t>
            </a:r>
            <a:r>
              <a:rPr dirty="0" sz="1800" spc="-80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№18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800">
              <a:latin typeface="Arial"/>
              <a:cs typeface="Arial"/>
            </a:endParaRPr>
          </a:p>
          <a:p>
            <a:pPr marL="12700" marR="5080" indent="588010">
              <a:lnSpc>
                <a:spcPct val="143600"/>
              </a:lnSpc>
            </a:pPr>
            <a:r>
              <a:rPr dirty="0" sz="1400" b="1" i="1">
                <a:latin typeface="Times New Roman"/>
                <a:cs typeface="Times New Roman"/>
              </a:rPr>
              <a:t>З’ясування</a:t>
            </a:r>
            <a:r>
              <a:rPr dirty="0" sz="1400" spc="3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теоретичних</a:t>
            </a:r>
            <a:r>
              <a:rPr dirty="0" sz="1400" spc="3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питань</a:t>
            </a:r>
            <a:r>
              <a:rPr dirty="0" sz="1400" spc="36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практичного</a:t>
            </a:r>
            <a:r>
              <a:rPr dirty="0" sz="1400" spc="36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заняття</a:t>
            </a:r>
            <a:r>
              <a:rPr dirty="0" sz="1400" spc="38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(обговорення</a:t>
            </a:r>
            <a:r>
              <a:rPr dirty="0" sz="1400" spc="-10" b="1" i="1">
                <a:latin typeface="Times New Roman"/>
                <a:cs typeface="Times New Roman"/>
              </a:rPr>
              <a:t> доповідей).</a:t>
            </a:r>
            <a:endParaRPr sz="1400">
              <a:latin typeface="Times New Roman"/>
              <a:cs typeface="Times New Roman"/>
            </a:endParaRPr>
          </a:p>
          <a:p>
            <a:pPr marL="600710">
              <a:lnSpc>
                <a:spcPct val="100000"/>
              </a:lnSpc>
              <a:spcBef>
                <a:spcPts val="730"/>
              </a:spcBef>
            </a:pPr>
            <a:r>
              <a:rPr dirty="0" sz="1400" b="1" i="1">
                <a:latin typeface="Times New Roman"/>
                <a:cs typeface="Times New Roman"/>
              </a:rPr>
              <a:t>Перевірка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домашнього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 marL="600710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Times New Roman"/>
                <a:cs typeface="Times New Roman"/>
              </a:rPr>
              <a:t>Монолог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тему:</a:t>
            </a:r>
            <a:r>
              <a:rPr dirty="0" sz="1400" i="1">
                <a:latin typeface="Times New Roman"/>
                <a:cs typeface="Times New Roman"/>
              </a:rPr>
              <a:t>«Яким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уявляю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майбутнє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України».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10160" indent="898525">
              <a:lnSpc>
                <a:spcPct val="143700"/>
              </a:lnSpc>
              <a:spcBef>
                <a:spcPts val="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1.</a:t>
            </a:r>
            <a:r>
              <a:rPr dirty="0" sz="1400" i="1">
                <a:latin typeface="Times New Roman"/>
                <a:cs typeface="Times New Roman"/>
              </a:rPr>
              <a:t>Ви</a:t>
            </a:r>
            <a:r>
              <a:rPr dirty="0" sz="1400" spc="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очолюєте</a:t>
            </a:r>
            <a:r>
              <a:rPr dirty="0" sz="1400" spc="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фірму</a:t>
            </a:r>
            <a:r>
              <a:rPr dirty="0" sz="1400" spc="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(установу,</a:t>
            </a:r>
            <a:r>
              <a:rPr dirty="0" sz="1400" spc="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організацію).</a:t>
            </a:r>
            <a:r>
              <a:rPr dirty="0" sz="1400" spc="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Вам</a:t>
            </a:r>
            <a:r>
              <a:rPr dirty="0" sz="1400" spc="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секретар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принесла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віддруковані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листи,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які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маєте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підписати.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їх.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Поясніть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свої </a:t>
            </a:r>
            <a:r>
              <a:rPr dirty="0" sz="1400" i="1">
                <a:latin typeface="Times New Roman"/>
                <a:cs typeface="Times New Roman"/>
              </a:rPr>
              <a:t>редакторські</a:t>
            </a:r>
            <a:r>
              <a:rPr dirty="0" sz="1400" spc="-8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правки.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20336" y="7984083"/>
            <a:ext cx="1818005" cy="72961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13100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Директору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фітнес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spc="-10">
                <a:latin typeface="Times New Roman"/>
                <a:cs typeface="Times New Roman"/>
              </a:rPr>
              <a:t>«софіївський»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>
                <a:latin typeface="Times New Roman"/>
                <a:cs typeface="Times New Roman"/>
              </a:rPr>
              <a:t>пану</a:t>
            </a:r>
            <a:r>
              <a:rPr dirty="0" sz="1400" spc="-10">
                <a:latin typeface="Times New Roman"/>
                <a:cs typeface="Times New Roman"/>
              </a:rPr>
              <a:t> Коваленко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П.О.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94234" y="8004809"/>
            <a:ext cx="5397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Times New Roman"/>
                <a:cs typeface="Times New Roman"/>
              </a:rPr>
              <a:t>центра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8236" y="8924391"/>
            <a:ext cx="6417310" cy="934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9410">
              <a:lnSpc>
                <a:spcPct val="11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Адміністрація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мережі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магазинів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«Динамо»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запрошує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навиставку-</a:t>
            </a:r>
            <a:r>
              <a:rPr dirty="0" sz="1400" spc="-10">
                <a:latin typeface="Times New Roman"/>
                <a:cs typeface="Times New Roman"/>
              </a:rPr>
              <a:t>продажу </a:t>
            </a:r>
            <a:r>
              <a:rPr dirty="0" sz="1400">
                <a:latin typeface="Times New Roman"/>
                <a:cs typeface="Times New Roman"/>
              </a:rPr>
              <a:t>спортивного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обладнання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відбудеться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25–26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грудня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2022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р.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4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5"/>
              </a:spcBef>
              <a:tabLst>
                <a:tab pos="3159760" algn="l"/>
                <a:tab pos="5003165" algn="l"/>
              </a:tabLst>
            </a:pPr>
            <a:r>
              <a:rPr dirty="0" sz="1400">
                <a:latin typeface="Times New Roman"/>
                <a:cs typeface="Times New Roman"/>
              </a:rPr>
              <a:t>Директор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магазину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підпис</a:t>
            </a:r>
            <a:r>
              <a:rPr dirty="0" sz="1400">
                <a:latin typeface="Times New Roman"/>
                <a:cs typeface="Times New Roman"/>
              </a:rPr>
              <a:t>	Горб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М.М.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300" y="1828799"/>
            <a:ext cx="5104765" cy="237629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7001" y="4396752"/>
            <a:ext cx="646430" cy="63905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17067"/>
            <a:ext cx="6418580" cy="8852535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algn="just" marL="911225" indent="-267335">
              <a:lnSpc>
                <a:spcPct val="100000"/>
              </a:lnSpc>
              <a:spcBef>
                <a:spcPts val="844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6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2.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Подані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іменники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поставте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формі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кличного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відмінка:</a:t>
            </a:r>
            <a:endParaRPr sz="1400">
              <a:latin typeface="Times New Roman"/>
              <a:cs typeface="Times New Roman"/>
            </a:endParaRPr>
          </a:p>
          <a:p>
            <a:pPr algn="just" marL="12700" marR="6350" indent="359410">
              <a:lnSpc>
                <a:spcPct val="1437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Пан,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панна,</a:t>
            </a:r>
            <a:r>
              <a:rPr dirty="0" sz="1400" spc="4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Микола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Петрович,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Григорії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Віталійович,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Федір</a:t>
            </a:r>
            <a:r>
              <a:rPr dirty="0" sz="1400" spc="4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Якович,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Іван </a:t>
            </a:r>
            <a:r>
              <a:rPr dirty="0" sz="1400">
                <a:latin typeface="Times New Roman"/>
                <a:cs typeface="Times New Roman"/>
              </a:rPr>
              <a:t>Семенович,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Юлія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Василівна,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редактор,</a:t>
            </a:r>
            <a:r>
              <a:rPr dirty="0" sz="1400" spc="31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вельмишановний</a:t>
            </a:r>
            <a:r>
              <a:rPr dirty="0" sz="1400" spc="3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Ілля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Дмитрович, </a:t>
            </a:r>
            <a:r>
              <a:rPr dirty="0" sz="1400">
                <a:latin typeface="Times New Roman"/>
                <a:cs typeface="Times New Roman"/>
              </a:rPr>
              <a:t>високодостойний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пан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Амбасадор,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Високоповажний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міністр,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лікар,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друг,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голова, </a:t>
            </a:r>
            <a:r>
              <a:rPr dirty="0" sz="1400">
                <a:latin typeface="Times New Roman"/>
                <a:cs typeface="Times New Roman"/>
              </a:rPr>
              <a:t>товариш,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завідувач,</a:t>
            </a:r>
            <a:r>
              <a:rPr dirty="0" sz="1400" spc="25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пан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професор,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студент,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сестра,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тітка,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Наталя,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Юрій,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Любов, Олег.</a:t>
            </a:r>
            <a:endParaRPr sz="1400">
              <a:latin typeface="Times New Roman"/>
              <a:cs typeface="Times New Roman"/>
            </a:endParaRPr>
          </a:p>
          <a:p>
            <a:pPr marL="829310" indent="-193675">
              <a:lnSpc>
                <a:spcPct val="100000"/>
              </a:lnSpc>
              <a:spcBef>
                <a:spcPts val="66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829310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3.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Продовжіть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текст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листа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початком.</a:t>
            </a:r>
            <a:endParaRPr sz="1400">
              <a:latin typeface="Times New Roman"/>
              <a:cs typeface="Times New Roman"/>
            </a:endParaRPr>
          </a:p>
          <a:p>
            <a:pPr marL="776605" indent="-177165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776605" algn="l"/>
              </a:tabLst>
            </a:pPr>
            <a:r>
              <a:rPr dirty="0" sz="1400">
                <a:latin typeface="Times New Roman"/>
                <a:cs typeface="Times New Roman"/>
              </a:rPr>
              <a:t>Ми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раді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запросити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Вас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зустріч.</a:t>
            </a:r>
            <a:endParaRPr sz="1400">
              <a:latin typeface="Times New Roman"/>
              <a:cs typeface="Times New Roman"/>
            </a:endParaRPr>
          </a:p>
          <a:p>
            <a:pPr marL="776605" indent="-177165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776605" algn="l"/>
              </a:tabLst>
            </a:pPr>
            <a:r>
              <a:rPr dirty="0" sz="1400">
                <a:latin typeface="Times New Roman"/>
                <a:cs typeface="Times New Roman"/>
              </a:rPr>
              <a:t>Тема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зустрічі.</a:t>
            </a:r>
            <a:endParaRPr sz="1400">
              <a:latin typeface="Times New Roman"/>
              <a:cs typeface="Times New Roman"/>
            </a:endParaRPr>
          </a:p>
          <a:p>
            <a:pPr marL="776605" indent="-177165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776605" algn="l"/>
              </a:tabLst>
            </a:pPr>
            <a:r>
              <a:rPr dirty="0" sz="1400">
                <a:latin typeface="Times New Roman"/>
                <a:cs typeface="Times New Roman"/>
              </a:rPr>
              <a:t>Зустріч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відбудеться.</a:t>
            </a:r>
            <a:endParaRPr sz="1400">
              <a:latin typeface="Times New Roman"/>
              <a:cs typeface="Times New Roman"/>
            </a:endParaRPr>
          </a:p>
          <a:p>
            <a:pPr marL="776605" indent="-17716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776605" algn="l"/>
              </a:tabLst>
            </a:pPr>
            <a:r>
              <a:rPr dirty="0" sz="1400">
                <a:latin typeface="Times New Roman"/>
                <a:cs typeface="Times New Roman"/>
              </a:rPr>
              <a:t>Нагадуємо,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термін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подання.</a:t>
            </a:r>
            <a:endParaRPr sz="1400">
              <a:latin typeface="Times New Roman"/>
              <a:cs typeface="Times New Roman"/>
            </a:endParaRPr>
          </a:p>
          <a:p>
            <a:pPr marL="776605" indent="-17716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776605" algn="l"/>
              </a:tabLst>
            </a:pP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Ваше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прохання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повідомляємо,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що.</a:t>
            </a:r>
            <a:endParaRPr sz="1400">
              <a:latin typeface="Times New Roman"/>
              <a:cs typeface="Times New Roman"/>
            </a:endParaRPr>
          </a:p>
          <a:p>
            <a:pPr lvl="1" marL="12700" marR="7620" indent="898525">
              <a:lnSpc>
                <a:spcPct val="143600"/>
              </a:lnSpc>
              <a:spcBef>
                <a:spcPts val="130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911225" algn="l"/>
                <a:tab pos="1819275" algn="l"/>
                <a:tab pos="2137410" algn="l"/>
                <a:tab pos="3108325" algn="l"/>
                <a:tab pos="4589145" algn="l"/>
                <a:tab pos="4948555" algn="l"/>
                <a:tab pos="5855970" algn="l"/>
              </a:tabLst>
            </a:pPr>
            <a:r>
              <a:rPr dirty="0" sz="1400" spc="-10" b="1" i="1">
                <a:latin typeface="Times New Roman"/>
                <a:cs typeface="Times New Roman"/>
              </a:rPr>
              <a:t>Завдання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25" b="1" i="1">
                <a:latin typeface="Times New Roman"/>
                <a:cs typeface="Times New Roman"/>
              </a:rPr>
              <a:t>4.</a:t>
            </a:r>
            <a:r>
              <a:rPr dirty="0" sz="1400" b="1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Напишіть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лист-пропозицію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25" i="1">
                <a:latin typeface="Times New Roman"/>
                <a:cs typeface="Times New Roman"/>
              </a:rPr>
              <a:t>до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деканату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вашого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факультету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щодо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навчального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процесу.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algn="just" marL="12700" marR="155575" indent="580390">
              <a:lnSpc>
                <a:spcPct val="144300"/>
              </a:lnSpc>
              <a:spcBef>
                <a:spcPts val="975"/>
              </a:spcBef>
              <a:buAutoNum type="arabicPeriod"/>
              <a:tabLst>
                <a:tab pos="593090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спрямуванням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Шевчук,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І.В.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Клименко.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2022.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—</a:t>
            </a:r>
            <a:r>
              <a:rPr dirty="0" sz="1400" spc="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536</a:t>
            </a:r>
            <a:r>
              <a:rPr dirty="0" sz="1400" spc="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algn="just" marL="12700" marR="15240" indent="638810">
              <a:lnSpc>
                <a:spcPct val="143600"/>
              </a:lnSpc>
              <a:buAutoNum type="arabicPeriod"/>
              <a:tabLst>
                <a:tab pos="651510" algn="l"/>
              </a:tabLst>
            </a:pP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Українська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мова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за</a:t>
            </a:r>
            <a:r>
              <a:rPr dirty="0" sz="1400" spc="28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професійним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спрямуванням:</a:t>
            </a:r>
            <a:r>
              <a:rPr dirty="0" sz="1400" spc="26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навч,</a:t>
            </a:r>
            <a:r>
              <a:rPr dirty="0" sz="1400" spc="26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посіб.</a:t>
            </a:r>
            <a:r>
              <a:rPr dirty="0" sz="1400" spc="26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для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студентів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закладів</a:t>
            </a:r>
            <a:r>
              <a:rPr dirty="0" sz="1400" spc="2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вищої</a:t>
            </a:r>
            <a:r>
              <a:rPr dirty="0" sz="1400" spc="2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освіти</a:t>
            </a:r>
            <a:r>
              <a:rPr dirty="0" sz="1400" spc="23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/</a:t>
            </a:r>
            <a:r>
              <a:rPr dirty="0" sz="1400" spc="23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А.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А.</a:t>
            </a:r>
            <a:r>
              <a:rPr dirty="0" sz="1400" spc="2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Берестова,</a:t>
            </a:r>
            <a:r>
              <a:rPr dirty="0" sz="1400" spc="2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Н.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О.</a:t>
            </a:r>
            <a:r>
              <a:rPr dirty="0" sz="1400" spc="2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Лисенко,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Л.</a:t>
            </a:r>
            <a:r>
              <a:rPr dirty="0" sz="1400" spc="2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І.</a:t>
            </a:r>
            <a:r>
              <a:rPr dirty="0" sz="1400" spc="2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Пац,</a:t>
            </a:r>
            <a:r>
              <a:rPr dirty="0" sz="1400" spc="2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А.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О.</a:t>
            </a:r>
            <a:r>
              <a:rPr dirty="0" sz="140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Тимченко.</a:t>
            </a:r>
            <a:r>
              <a:rPr dirty="0" sz="1400" spc="1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—</a:t>
            </a:r>
            <a:r>
              <a:rPr dirty="0" sz="1400" spc="10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Харків:</a:t>
            </a:r>
            <a:r>
              <a:rPr dirty="0" sz="1400" spc="1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НФаУ,</a:t>
            </a:r>
            <a:r>
              <a:rPr dirty="0" sz="1400" spc="10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2021.</a:t>
            </a:r>
            <a:r>
              <a:rPr dirty="0" sz="1400" spc="9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—</a:t>
            </a:r>
            <a:r>
              <a:rPr dirty="0" sz="1400" spc="10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344</a:t>
            </a:r>
            <a:r>
              <a:rPr dirty="0" sz="1400" spc="10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algn="just" marL="12700" marR="9525" indent="652145">
              <a:lnSpc>
                <a:spcPts val="2430"/>
              </a:lnSpc>
              <a:spcBef>
                <a:spcPts val="185"/>
              </a:spcBef>
              <a:buClr>
                <a:srgbClr val="212121"/>
              </a:buClr>
              <a:buAutoNum type="arabicPeriod"/>
              <a:tabLst>
                <a:tab pos="664845" algn="l"/>
              </a:tabLst>
            </a:pP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мова: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усна</a:t>
            </a:r>
            <a:r>
              <a:rPr dirty="0" sz="1400" spc="2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писемна.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Ділове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спрямування.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новим </a:t>
            </a:r>
            <a:r>
              <a:rPr dirty="0" sz="1400">
                <a:latin typeface="Times New Roman"/>
                <a:cs typeface="Times New Roman"/>
              </a:rPr>
              <a:t>українським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правописом/Р.С.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Кацавець.–К.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2020.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—</a:t>
            </a:r>
            <a:r>
              <a:rPr dirty="0" sz="1400" spc="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264</a:t>
            </a:r>
            <a:r>
              <a:rPr dirty="0" sz="140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algn="just" marL="629920" indent="-25781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629920" algn="l"/>
              </a:tabLst>
            </a:pPr>
            <a:r>
              <a:rPr dirty="0" sz="1400">
                <a:latin typeface="Times New Roman"/>
                <a:cs typeface="Times New Roman"/>
              </a:rPr>
              <a:t>Ділова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мова: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сучасний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вимір</a:t>
            </a:r>
            <a:r>
              <a:rPr dirty="0" sz="1400" spc="1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/Р.С.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Кацавець.–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Центр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навчальної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літератури,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2017.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—</a:t>
            </a:r>
            <a:r>
              <a:rPr dirty="0" sz="1400" spc="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196</a:t>
            </a:r>
            <a:r>
              <a:rPr dirty="0" sz="1400" spc="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algn="just" marL="549275" indent="-177165">
              <a:lnSpc>
                <a:spcPct val="100000"/>
              </a:lnSpc>
              <a:spcBef>
                <a:spcPts val="735"/>
              </a:spcBef>
              <a:buClr>
                <a:srgbClr val="000000"/>
              </a:buClr>
              <a:buAutoNum type="arabicPeriod" startAt="5"/>
              <a:tabLst>
                <a:tab pos="549275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Український</a:t>
            </a:r>
            <a:r>
              <a:rPr dirty="0" u="sng" sz="14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правопис</a:t>
            </a:r>
            <a:r>
              <a:rPr dirty="0" u="sng" sz="1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2019.</a:t>
            </a:r>
            <a:r>
              <a:rPr dirty="0" u="sng" sz="1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–С.</a:t>
            </a:r>
            <a:r>
              <a:rPr dirty="0" u="sng" sz="14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167-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177</a:t>
            </a:r>
            <a:r>
              <a:rPr dirty="0" u="sng" sz="14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1400" spc="-20">
                <a:latin typeface="Times New Roman"/>
                <a:cs typeface="Times New Roman"/>
              </a:rPr>
              <a:t>ULR: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43600"/>
              </a:lnSpc>
              <a:spcBef>
                <a:spcPts val="10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https://mon.gov.ua/storage/app/media/zagalna%20serednya/Pravopys.2019/ukr.pravopys-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2019.pdf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Зразки</a:t>
            </a:r>
            <a:r>
              <a:rPr dirty="0" spc="-35"/>
              <a:t> </a:t>
            </a:r>
            <a:r>
              <a:rPr dirty="0" spc="-10"/>
              <a:t>документів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764915" y="3511930"/>
            <a:ext cx="3275965" cy="18415"/>
          </a:xfrm>
          <a:custGeom>
            <a:avLst/>
            <a:gdLst/>
            <a:ahLst/>
            <a:cxnLst/>
            <a:rect l="l" t="t" r="r" b="b"/>
            <a:pathLst>
              <a:path w="3275965" h="18414">
                <a:moveTo>
                  <a:pt x="3275711" y="0"/>
                </a:moveTo>
                <a:lnTo>
                  <a:pt x="0" y="0"/>
                </a:lnTo>
                <a:lnTo>
                  <a:pt x="0" y="18288"/>
                </a:lnTo>
                <a:lnTo>
                  <a:pt x="3275711" y="18288"/>
                </a:lnTo>
                <a:lnTo>
                  <a:pt x="32757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764915" y="3963034"/>
            <a:ext cx="3275965" cy="18415"/>
          </a:xfrm>
          <a:custGeom>
            <a:avLst/>
            <a:gdLst/>
            <a:ahLst/>
            <a:cxnLst/>
            <a:rect l="l" t="t" r="r" b="b"/>
            <a:pathLst>
              <a:path w="3275965" h="18414">
                <a:moveTo>
                  <a:pt x="3275711" y="0"/>
                </a:moveTo>
                <a:lnTo>
                  <a:pt x="0" y="0"/>
                </a:lnTo>
                <a:lnTo>
                  <a:pt x="0" y="18288"/>
                </a:lnTo>
                <a:lnTo>
                  <a:pt x="3275711" y="18288"/>
                </a:lnTo>
                <a:lnTo>
                  <a:pt x="32757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Заява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530"/>
              </a:spcBef>
            </a:pPr>
          </a:p>
          <a:p>
            <a:pPr marL="2804795">
              <a:lnSpc>
                <a:spcPct val="100000"/>
              </a:lnSpc>
            </a:pPr>
            <a:r>
              <a:rPr dirty="0" b="0">
                <a:latin typeface="Times New Roman"/>
                <a:cs typeface="Times New Roman"/>
              </a:rPr>
              <a:t>Ректорові/</a:t>
            </a:r>
            <a:r>
              <a:rPr dirty="0" spc="-5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Times New Roman"/>
                <a:cs typeface="Times New Roman"/>
              </a:rPr>
              <a:t>директорові</a:t>
            </a:r>
          </a:p>
          <a:p>
            <a:pPr marL="2804795" marR="300355">
              <a:lnSpc>
                <a:spcPts val="1610"/>
              </a:lnSpc>
              <a:spcBef>
                <a:spcPts val="290"/>
              </a:spcBef>
            </a:pPr>
            <a:r>
              <a:rPr dirty="0" b="0">
                <a:latin typeface="Times New Roman"/>
                <a:cs typeface="Times New Roman"/>
              </a:rPr>
              <a:t>(повна назва </a:t>
            </a:r>
            <a:r>
              <a:rPr dirty="0" spc="-10" b="0">
                <a:latin typeface="Times New Roman"/>
                <a:cs typeface="Times New Roman"/>
              </a:rPr>
              <a:t>установи/підприємства</a:t>
            </a:r>
            <a:r>
              <a:rPr dirty="0" spc="5" b="0">
                <a:latin typeface="Times New Roman"/>
                <a:cs typeface="Times New Roman"/>
              </a:rPr>
              <a:t> </a:t>
            </a:r>
            <a:r>
              <a:rPr dirty="0" spc="-50" b="0">
                <a:latin typeface="Times New Roman"/>
                <a:cs typeface="Times New Roman"/>
              </a:rPr>
              <a:t>у</a:t>
            </a:r>
            <a:r>
              <a:rPr dirty="0" spc="-50" b="0" i="1">
                <a:latin typeface="Times New Roman"/>
                <a:cs typeface="Times New Roman"/>
              </a:rPr>
              <a:t> </a:t>
            </a:r>
            <a:r>
              <a:rPr dirty="0" spc="-20" b="0" i="1">
                <a:latin typeface="Times New Roman"/>
                <a:cs typeface="Times New Roman"/>
              </a:rPr>
              <a:t>Р.в)</a:t>
            </a:r>
          </a:p>
          <a:p>
            <a:pPr marL="2804795" marR="12700">
              <a:lnSpc>
                <a:spcPct val="96100"/>
              </a:lnSpc>
              <a:spcBef>
                <a:spcPts val="204"/>
              </a:spcBef>
              <a:tabLst>
                <a:tab pos="5948045" algn="l"/>
              </a:tabLst>
            </a:pPr>
            <a:r>
              <a:rPr dirty="0" b="0">
                <a:latin typeface="Times New Roman"/>
                <a:cs typeface="Times New Roman"/>
              </a:rPr>
              <a:t>(П.І.Б.</a:t>
            </a:r>
            <a:r>
              <a:rPr dirty="0" spc="-45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ректора/директора</a:t>
            </a:r>
            <a:r>
              <a:rPr dirty="0" spc="-30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у</a:t>
            </a:r>
            <a:r>
              <a:rPr dirty="0" spc="-40" b="0">
                <a:latin typeface="Times New Roman"/>
                <a:cs typeface="Times New Roman"/>
              </a:rPr>
              <a:t> </a:t>
            </a:r>
            <a:r>
              <a:rPr dirty="0" spc="-20" b="0">
                <a:latin typeface="Times New Roman"/>
                <a:cs typeface="Times New Roman"/>
              </a:rPr>
              <a:t>Д.в)</a:t>
            </a:r>
            <a:r>
              <a:rPr dirty="0" spc="-20" b="0" i="1">
                <a:latin typeface="Times New Roman"/>
                <a:cs typeface="Times New Roman"/>
              </a:rPr>
              <a:t> </a:t>
            </a:r>
            <a:r>
              <a:rPr dirty="0" b="0" i="1">
                <a:latin typeface="Times New Roman"/>
                <a:cs typeface="Times New Roman"/>
              </a:rPr>
              <a:t>(прийменник</a:t>
            </a:r>
            <a:r>
              <a:rPr dirty="0" spc="-40" b="0" i="1">
                <a:latin typeface="Times New Roman"/>
                <a:cs typeface="Times New Roman"/>
              </a:rPr>
              <a:t> </a:t>
            </a:r>
            <a:r>
              <a:rPr dirty="0" b="0" i="1">
                <a:latin typeface="Times New Roman"/>
                <a:cs typeface="Times New Roman"/>
              </a:rPr>
              <a:t>«від»</a:t>
            </a:r>
            <a:r>
              <a:rPr dirty="0" spc="-55" b="0" i="1">
                <a:latin typeface="Times New Roman"/>
                <a:cs typeface="Times New Roman"/>
              </a:rPr>
              <a:t> </a:t>
            </a:r>
            <a:r>
              <a:rPr dirty="0" b="0" i="1">
                <a:latin typeface="Times New Roman"/>
                <a:cs typeface="Times New Roman"/>
              </a:rPr>
              <a:t>не</a:t>
            </a:r>
            <a:r>
              <a:rPr dirty="0" spc="-40" b="0" i="1">
                <a:latin typeface="Times New Roman"/>
                <a:cs typeface="Times New Roman"/>
              </a:rPr>
              <a:t> </a:t>
            </a:r>
            <a:r>
              <a:rPr dirty="0" spc="-10" b="0" i="1">
                <a:latin typeface="Times New Roman"/>
                <a:cs typeface="Times New Roman"/>
              </a:rPr>
              <a:t>пишеться)</a:t>
            </a:r>
            <a:r>
              <a:rPr dirty="0" u="sng" b="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pc="-50" b="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dirty="0" u="none" spc="-50" b="0" i="1">
                <a:latin typeface="Times New Roman"/>
                <a:cs typeface="Times New Roman"/>
              </a:rPr>
              <a:t> </a:t>
            </a:r>
            <a:r>
              <a:rPr dirty="0" u="none" b="0" i="1">
                <a:latin typeface="Times New Roman"/>
                <a:cs typeface="Times New Roman"/>
              </a:rPr>
              <a:t>(Прізвище,</a:t>
            </a:r>
            <a:r>
              <a:rPr dirty="0" u="none" spc="-35" b="0" i="1">
                <a:latin typeface="Times New Roman"/>
                <a:cs typeface="Times New Roman"/>
              </a:rPr>
              <a:t> </a:t>
            </a:r>
            <a:r>
              <a:rPr dirty="0" u="none" b="0" i="1">
                <a:latin typeface="Times New Roman"/>
                <a:cs typeface="Times New Roman"/>
              </a:rPr>
              <a:t>ім’я,</a:t>
            </a:r>
            <a:r>
              <a:rPr dirty="0" u="none" spc="-30" b="0" i="1">
                <a:latin typeface="Times New Roman"/>
                <a:cs typeface="Times New Roman"/>
              </a:rPr>
              <a:t> </a:t>
            </a:r>
            <a:r>
              <a:rPr dirty="0" u="none" b="0" i="1">
                <a:latin typeface="Times New Roman"/>
                <a:cs typeface="Times New Roman"/>
              </a:rPr>
              <a:t>по</a:t>
            </a:r>
            <a:r>
              <a:rPr dirty="0" u="none" spc="-35" b="0" i="1">
                <a:latin typeface="Times New Roman"/>
                <a:cs typeface="Times New Roman"/>
              </a:rPr>
              <a:t> </a:t>
            </a:r>
            <a:r>
              <a:rPr dirty="0" u="none" b="0" i="1">
                <a:latin typeface="Times New Roman"/>
                <a:cs typeface="Times New Roman"/>
              </a:rPr>
              <a:t>батькові</a:t>
            </a:r>
            <a:r>
              <a:rPr dirty="0" u="none" spc="-20" b="0" i="1">
                <a:latin typeface="Times New Roman"/>
                <a:cs typeface="Times New Roman"/>
              </a:rPr>
              <a:t> </a:t>
            </a:r>
            <a:r>
              <a:rPr dirty="0" u="none" b="0" i="1">
                <a:latin typeface="Times New Roman"/>
                <a:cs typeface="Times New Roman"/>
              </a:rPr>
              <a:t>у</a:t>
            </a:r>
            <a:r>
              <a:rPr dirty="0" u="none" spc="-10" b="0" i="1">
                <a:latin typeface="Times New Roman"/>
                <a:cs typeface="Times New Roman"/>
              </a:rPr>
              <a:t> Р.в.)</a:t>
            </a:r>
          </a:p>
          <a:p>
            <a:pPr marL="2804795">
              <a:lnSpc>
                <a:spcPts val="1570"/>
              </a:lnSpc>
            </a:pPr>
            <a:r>
              <a:rPr dirty="0" b="0">
                <a:latin typeface="Times New Roman"/>
                <a:cs typeface="Times New Roman"/>
              </a:rPr>
              <a:t>що</a:t>
            </a:r>
            <a:r>
              <a:rPr dirty="0" spc="-15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мешкає</a:t>
            </a:r>
            <a:r>
              <a:rPr dirty="0" spc="-30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за</a:t>
            </a:r>
            <a:r>
              <a:rPr dirty="0" spc="-2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Times New Roman"/>
                <a:cs typeface="Times New Roman"/>
              </a:rPr>
              <a:t>адресою:</a:t>
            </a:r>
          </a:p>
          <a:p>
            <a:pPr marL="2848610">
              <a:lnSpc>
                <a:spcPts val="1610"/>
              </a:lnSpc>
            </a:pPr>
            <a:r>
              <a:rPr dirty="0" b="0">
                <a:latin typeface="Times New Roman"/>
                <a:cs typeface="Times New Roman"/>
              </a:rPr>
              <a:t>вул.</a:t>
            </a:r>
            <a:r>
              <a:rPr dirty="0" spc="-25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Велика</a:t>
            </a:r>
            <a:r>
              <a:rPr dirty="0" spc="-40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Васильківська,</a:t>
            </a:r>
            <a:r>
              <a:rPr dirty="0" spc="-30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12,</a:t>
            </a:r>
            <a:r>
              <a:rPr dirty="0" spc="-25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кв.</a:t>
            </a:r>
            <a:r>
              <a:rPr dirty="0" spc="-25" b="0">
                <a:latin typeface="Times New Roman"/>
                <a:cs typeface="Times New Roman"/>
              </a:rPr>
              <a:t> 9,</a:t>
            </a:r>
          </a:p>
          <a:p>
            <a:pPr marL="2804795">
              <a:lnSpc>
                <a:spcPts val="1610"/>
              </a:lnSpc>
            </a:pPr>
            <a:r>
              <a:rPr dirty="0" b="0">
                <a:latin typeface="Times New Roman"/>
                <a:cs typeface="Times New Roman"/>
              </a:rPr>
              <a:t>м.</a:t>
            </a:r>
            <a:r>
              <a:rPr dirty="0" spc="-15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Київ,</a:t>
            </a:r>
            <a:r>
              <a:rPr dirty="0" spc="-2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Times New Roman"/>
                <a:cs typeface="Times New Roman"/>
              </a:rPr>
              <a:t>03150;</a:t>
            </a:r>
          </a:p>
          <a:p>
            <a:pPr marL="2804795">
              <a:lnSpc>
                <a:spcPts val="1645"/>
              </a:lnSpc>
            </a:pPr>
            <a:r>
              <a:rPr dirty="0" spc="-10" b="0">
                <a:latin typeface="Times New Roman"/>
                <a:cs typeface="Times New Roman"/>
              </a:rPr>
              <a:t>телефон+38(066)…………</a:t>
            </a:r>
          </a:p>
          <a:p>
            <a:pPr algn="ctr" marR="353695">
              <a:lnSpc>
                <a:spcPct val="100000"/>
              </a:lnSpc>
              <a:spcBef>
                <a:spcPts val="1130"/>
              </a:spcBef>
            </a:pPr>
            <a:r>
              <a:rPr dirty="0" spc="-10" b="0">
                <a:latin typeface="Times New Roman"/>
                <a:cs typeface="Times New Roman"/>
              </a:rPr>
              <a:t>ЗАЯВА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b="0">
                <a:latin typeface="Times New Roman"/>
                <a:cs typeface="Times New Roman"/>
              </a:rPr>
              <a:t>Прошу</a:t>
            </a:r>
            <a:r>
              <a:rPr dirty="0" spc="-25" b="0">
                <a:latin typeface="Times New Roman"/>
                <a:cs typeface="Times New Roman"/>
              </a:rPr>
              <a:t> </a:t>
            </a:r>
            <a:r>
              <a:rPr dirty="0" spc="-10" b="0">
                <a:latin typeface="Times New Roman"/>
                <a:cs typeface="Times New Roman"/>
              </a:rPr>
              <a:t>призначити</a:t>
            </a:r>
            <a:r>
              <a:rPr dirty="0" spc="-15" b="0">
                <a:latin typeface="Times New Roman"/>
                <a:cs typeface="Times New Roman"/>
              </a:rPr>
              <a:t> </a:t>
            </a:r>
            <a:r>
              <a:rPr dirty="0" spc="-20" b="0">
                <a:latin typeface="Times New Roman"/>
                <a:cs typeface="Times New Roman"/>
              </a:rPr>
              <a:t>мене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630936" y="6303959"/>
            <a:ext cx="5245100" cy="0"/>
          </a:xfrm>
          <a:custGeom>
            <a:avLst/>
            <a:gdLst/>
            <a:ahLst/>
            <a:cxnLst/>
            <a:rect l="l" t="t" r="r" b="b"/>
            <a:pathLst>
              <a:path w="5245100" h="0">
                <a:moveTo>
                  <a:pt x="0" y="0"/>
                </a:moveTo>
                <a:lnTo>
                  <a:pt x="5244930" y="0"/>
                </a:lnTo>
              </a:path>
            </a:pathLst>
          </a:custGeom>
          <a:ln w="73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618236" y="6290538"/>
            <a:ext cx="4887595" cy="224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5700"/>
              </a:lnSpc>
              <a:spcBef>
                <a:spcPts val="100"/>
              </a:spcBef>
            </a:pPr>
            <a:r>
              <a:rPr dirty="0" sz="1400" i="1">
                <a:latin typeface="Times New Roman"/>
                <a:cs typeface="Times New Roman"/>
              </a:rPr>
              <a:t>(назва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підрозділу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посади,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також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тип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трудового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договору)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31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серпня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2023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року.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50"/>
              </a:lnSpc>
              <a:spcBef>
                <a:spcPts val="919"/>
              </a:spcBef>
            </a:pPr>
            <a:r>
              <a:rPr dirty="0" sz="1400" spc="-10" i="1">
                <a:latin typeface="Times New Roman"/>
                <a:cs typeface="Times New Roman"/>
              </a:rPr>
              <a:t>Додаток:</a:t>
            </a:r>
            <a:endParaRPr sz="1400">
              <a:latin typeface="Times New Roman"/>
              <a:cs typeface="Times New Roman"/>
            </a:endParaRPr>
          </a:p>
          <a:p>
            <a:pPr marL="205104" indent="-192405">
              <a:lnSpc>
                <a:spcPts val="1614"/>
              </a:lnSpc>
              <a:buAutoNum type="arabicParenR"/>
              <a:tabLst>
                <a:tab pos="205104" algn="l"/>
              </a:tabLst>
            </a:pPr>
            <a:r>
              <a:rPr dirty="0" sz="1400" spc="-10" i="1">
                <a:latin typeface="Times New Roman"/>
                <a:cs typeface="Times New Roman"/>
              </a:rPr>
              <a:t>автобіографія;</a:t>
            </a:r>
            <a:endParaRPr sz="1400">
              <a:latin typeface="Times New Roman"/>
              <a:cs typeface="Times New Roman"/>
            </a:endParaRPr>
          </a:p>
          <a:p>
            <a:pPr marL="205104" indent="-192405">
              <a:lnSpc>
                <a:spcPts val="1610"/>
              </a:lnSpc>
              <a:buAutoNum type="arabicParenR"/>
              <a:tabLst>
                <a:tab pos="205104" algn="l"/>
              </a:tabLst>
            </a:pPr>
            <a:r>
              <a:rPr dirty="0" sz="1400" i="1">
                <a:latin typeface="Times New Roman"/>
                <a:cs typeface="Times New Roman"/>
              </a:rPr>
              <a:t>копія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диплома;</a:t>
            </a:r>
            <a:endParaRPr sz="1400">
              <a:latin typeface="Times New Roman"/>
              <a:cs typeface="Times New Roman"/>
            </a:endParaRPr>
          </a:p>
          <a:p>
            <a:pPr marL="205104" indent="-192405">
              <a:lnSpc>
                <a:spcPts val="1610"/>
              </a:lnSpc>
              <a:buAutoNum type="arabicParenR"/>
              <a:tabLst>
                <a:tab pos="205104" algn="l"/>
              </a:tabLst>
            </a:pPr>
            <a:r>
              <a:rPr dirty="0" sz="1400" i="1">
                <a:latin typeface="Times New Roman"/>
                <a:cs typeface="Times New Roman"/>
              </a:rPr>
              <a:t>трудова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книжка;</a:t>
            </a:r>
            <a:endParaRPr sz="1400">
              <a:latin typeface="Times New Roman"/>
              <a:cs typeface="Times New Roman"/>
            </a:endParaRPr>
          </a:p>
          <a:p>
            <a:pPr marL="205104" indent="-192405">
              <a:lnSpc>
                <a:spcPts val="1610"/>
              </a:lnSpc>
              <a:buAutoNum type="arabicParenR"/>
              <a:tabLst>
                <a:tab pos="205104" algn="l"/>
              </a:tabLst>
            </a:pPr>
            <a:r>
              <a:rPr dirty="0" sz="1400" i="1">
                <a:latin typeface="Times New Roman"/>
                <a:cs typeface="Times New Roman"/>
              </a:rPr>
              <a:t>особовий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листок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обліку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кадрів</a:t>
            </a:r>
            <a:endParaRPr sz="1400">
              <a:latin typeface="Times New Roman"/>
              <a:cs typeface="Times New Roman"/>
            </a:endParaRPr>
          </a:p>
          <a:p>
            <a:pPr marL="12700" marR="1437005">
              <a:lnSpc>
                <a:spcPts val="1610"/>
              </a:lnSpc>
              <a:spcBef>
                <a:spcPts val="80"/>
              </a:spcBef>
            </a:pP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чотирьох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сторінках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одному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примірнику.</a:t>
            </a:r>
            <a:r>
              <a:rPr dirty="0" sz="1400" spc="-10" i="1">
                <a:latin typeface="Times New Roman"/>
                <a:cs typeface="Times New Roman"/>
              </a:rPr>
              <a:t> 26.05.2023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64885" y="8298941"/>
            <a:ext cx="5505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latin typeface="Times New Roman"/>
                <a:cs typeface="Times New Roman"/>
              </a:rPr>
              <a:t>Підпис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8236" y="8708897"/>
            <a:ext cx="6207760" cy="64833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359410">
              <a:lnSpc>
                <a:spcPts val="1610"/>
              </a:lnSpc>
              <a:spcBef>
                <a:spcPts val="215"/>
              </a:spcBef>
            </a:pPr>
            <a:r>
              <a:rPr dirty="0" sz="1400">
                <a:latin typeface="Times New Roman"/>
                <a:cs typeface="Times New Roman"/>
              </a:rPr>
              <a:t>(Якщо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заяву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адресують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тієї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організації,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працює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автор,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треба </a:t>
            </a:r>
            <a:r>
              <a:rPr dirty="0" sz="1400">
                <a:latin typeface="Times New Roman"/>
                <a:cs typeface="Times New Roman"/>
              </a:rPr>
              <a:t>зазначати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адресу,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паспортні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дані,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достатньо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лише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вказати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посаду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місце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роботи </a:t>
            </a:r>
            <a:r>
              <a:rPr dirty="0" sz="1400">
                <a:latin typeface="Times New Roman"/>
                <a:cs typeface="Times New Roman"/>
              </a:rPr>
              <a:t>(структурний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підрозділ)).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9932" y="1289684"/>
            <a:ext cx="985519" cy="985520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22897" y="694435"/>
            <a:ext cx="6134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Резюме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430907" y="981811"/>
            <a:ext cx="2792095" cy="69913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888365">
              <a:lnSpc>
                <a:spcPct val="102899"/>
              </a:lnSpc>
              <a:spcBef>
                <a:spcPts val="215"/>
              </a:spcBef>
            </a:pPr>
            <a:r>
              <a:rPr dirty="0" sz="1400" b="1">
                <a:latin typeface="Times New Roman"/>
                <a:cs typeface="Times New Roman"/>
              </a:rPr>
              <a:t>Лук'янчук</a:t>
            </a:r>
            <a:r>
              <a:rPr dirty="0" sz="1400" spc="-8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Сергій </a:t>
            </a:r>
            <a:r>
              <a:rPr dirty="0" sz="1400">
                <a:latin typeface="Times New Roman"/>
                <a:cs typeface="Times New Roman"/>
              </a:rPr>
              <a:t>Україна,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Київ,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вул.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Прорізна,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12 </a:t>
            </a:r>
            <a:r>
              <a:rPr dirty="0" sz="1400">
                <a:solidFill>
                  <a:srgbClr val="282828"/>
                </a:solidFill>
                <a:latin typeface="Times New Roman"/>
                <a:cs typeface="Times New Roman"/>
                <a:hlinkClick r:id="rId2"/>
              </a:rPr>
              <a:t>lukians@ukr.net,</a:t>
            </a:r>
            <a:r>
              <a:rPr dirty="0" sz="1400" spc="-4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82828"/>
                </a:solidFill>
                <a:latin typeface="Times New Roman"/>
                <a:cs typeface="Times New Roman"/>
              </a:rPr>
              <a:t>тел.</a:t>
            </a:r>
            <a:r>
              <a:rPr dirty="0" sz="1400" spc="-50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82828"/>
                </a:solidFill>
                <a:latin typeface="Times New Roman"/>
                <a:cs typeface="Times New Roman"/>
              </a:rPr>
              <a:t>+380987921578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12648" y="1670557"/>
            <a:ext cx="6428105" cy="1905"/>
          </a:xfrm>
          <a:custGeom>
            <a:avLst/>
            <a:gdLst/>
            <a:ahLst/>
            <a:cxnLst/>
            <a:rect l="l" t="t" r="r" b="b"/>
            <a:pathLst>
              <a:path w="6428105" h="1905">
                <a:moveTo>
                  <a:pt x="6427978" y="0"/>
                </a:moveTo>
                <a:lnTo>
                  <a:pt x="0" y="0"/>
                </a:lnTo>
                <a:lnTo>
                  <a:pt x="0" y="1524"/>
                </a:lnTo>
                <a:lnTo>
                  <a:pt x="6427978" y="1524"/>
                </a:lnTo>
                <a:lnTo>
                  <a:pt x="6427978" y="0"/>
                </a:lnTo>
                <a:close/>
              </a:path>
            </a:pathLst>
          </a:custGeom>
          <a:solidFill>
            <a:srgbClr val="F0F3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18236" y="1479549"/>
            <a:ext cx="7480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0F3F4"/>
                </a:solidFill>
                <a:latin typeface="Times New Roman"/>
                <a:cs typeface="Times New Roman"/>
              </a:rPr>
              <a:t>750</a:t>
            </a:r>
            <a:r>
              <a:rPr dirty="0" sz="1400" spc="-5">
                <a:solidFill>
                  <a:srgbClr val="F0F3F4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0F3F4"/>
                </a:solidFill>
                <a:latin typeface="Times New Roman"/>
                <a:cs typeface="Times New Roman"/>
              </a:rPr>
              <a:t>×</a:t>
            </a:r>
            <a:r>
              <a:rPr dirty="0" sz="1400" spc="-20">
                <a:solidFill>
                  <a:srgbClr val="F0F3F4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F0F3F4"/>
                </a:solidFill>
                <a:latin typeface="Times New Roman"/>
                <a:cs typeface="Times New Roman"/>
              </a:rPr>
              <a:t>508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559307" y="1798573"/>
          <a:ext cx="6161405" cy="799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0120"/>
                <a:gridCol w="3848734"/>
              </a:tblGrid>
              <a:tr h="22555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ДОСВІД</a:t>
                      </a:r>
                      <a:r>
                        <a:rPr dirty="0" sz="1400" spc="-8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 i="1">
                          <a:latin typeface="Times New Roman"/>
                          <a:cs typeface="Times New Roman"/>
                        </a:rPr>
                        <a:t>РОБОТИ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 marR="583565">
                        <a:lnSpc>
                          <a:spcPts val="1610"/>
                        </a:lnSpc>
                        <a:spcBef>
                          <a:spcPts val="1240"/>
                        </a:spcBef>
                      </a:pP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400" spc="-2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жовтня</a:t>
                      </a:r>
                      <a:r>
                        <a:rPr dirty="0" sz="1400" spc="-4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2022</a:t>
                      </a:r>
                      <a:r>
                        <a:rPr dirty="0" sz="1400" spc="-1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b="1" i="1">
                          <a:latin typeface="Times New Roman"/>
                          <a:cs typeface="Times New Roman"/>
                        </a:rPr>
                        <a:t>року</a:t>
                      </a:r>
                      <a:r>
                        <a:rPr dirty="0" sz="1400" spc="-2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 i="1">
                          <a:latin typeface="Times New Roman"/>
                          <a:cs typeface="Times New Roman"/>
                        </a:rPr>
                        <a:t>донині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3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281940">
                        <a:lnSpc>
                          <a:spcPts val="1610"/>
                        </a:lnSpc>
                      </a:pP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Національна</a:t>
                      </a:r>
                      <a:r>
                        <a:rPr dirty="0" sz="1400" spc="-5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дитяча</a:t>
                      </a:r>
                      <a:r>
                        <a:rPr dirty="0" sz="1400" spc="-4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спеціалізована</a:t>
                      </a:r>
                      <a:r>
                        <a:rPr dirty="0" sz="1400" spc="-4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 i="1">
                          <a:latin typeface="Times New Roman"/>
                          <a:cs typeface="Times New Roman"/>
                        </a:rPr>
                        <a:t>лікарня</a:t>
                      </a:r>
                      <a:r>
                        <a:rPr dirty="0" sz="1400" spc="-1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"ОХМАТДИТ",м.</a:t>
                      </a:r>
                      <a:r>
                        <a:rPr dirty="0" sz="1400" spc="-8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b="1" i="1">
                          <a:latin typeface="Times New Roman"/>
                          <a:cs typeface="Times New Roman"/>
                        </a:rPr>
                        <a:t>Київ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530"/>
                        </a:lnSpc>
                      </a:pP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Фахівець</a:t>
                      </a:r>
                      <a:r>
                        <a:rPr dirty="0" sz="1400" spc="-3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400" spc="-3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фізичної</a:t>
                      </a:r>
                      <a:r>
                        <a:rPr dirty="0" sz="1400" spc="-4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 i="1">
                          <a:latin typeface="Times New Roman"/>
                          <a:cs typeface="Times New Roman"/>
                        </a:rPr>
                        <a:t>реабілітації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338455">
                        <a:lnSpc>
                          <a:spcPct val="96100"/>
                        </a:lnSpc>
                        <a:spcBef>
                          <a:spcPts val="30"/>
                        </a:spcBef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Проведення</a:t>
                      </a:r>
                      <a:r>
                        <a:rPr dirty="0" sz="1400" spc="-3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індивідуальних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занять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фізичної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терапії</a:t>
                      </a:r>
                      <a:r>
                        <a:rPr dirty="0" sz="1400" spc="-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(кінезіотерапії),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реабілітації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прописаною</a:t>
                      </a:r>
                      <a:r>
                        <a:rPr dirty="0" sz="1400" spc="-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програмою.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708025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Проведення</a:t>
                      </a:r>
                      <a:r>
                        <a:rPr dirty="0" sz="1400" spc="-6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сеансів</a:t>
                      </a:r>
                      <a:r>
                        <a:rPr dirty="0" sz="1400" spc="-6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масажу,</a:t>
                      </a:r>
                      <a:r>
                        <a:rPr dirty="0" sz="1400" spc="-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мануальної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 терапії.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530"/>
                        </a:lnSpc>
                      </a:pP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Кінезіотейпування.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600"/>
                        </a:lnSpc>
                      </a:pP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Відновлення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після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травм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400" spc="-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захворювань.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999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400" spc="-10" b="1" i="1">
                          <a:latin typeface="Times New Roman"/>
                          <a:cs typeface="Times New Roman"/>
                        </a:rPr>
                        <a:t>15.07.20019-18.10.2022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3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101600">
                        <a:lnSpc>
                          <a:spcPts val="1610"/>
                        </a:lnSpc>
                      </a:pP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Медична</a:t>
                      </a:r>
                      <a:r>
                        <a:rPr dirty="0" sz="1400" spc="-5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мережа</a:t>
                      </a:r>
                      <a:r>
                        <a:rPr dirty="0" sz="1400" spc="-4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"Добробут",</a:t>
                      </a:r>
                      <a:r>
                        <a:rPr dirty="0" sz="1400" spc="-5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400" spc="-5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b="1" i="1">
                          <a:latin typeface="Times New Roman"/>
                          <a:cs typeface="Times New Roman"/>
                        </a:rPr>
                        <a:t>Київ</a:t>
                      </a:r>
                      <a:r>
                        <a:rPr dirty="0" sz="1400" spc="-2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Консультація</a:t>
                      </a:r>
                      <a:r>
                        <a:rPr dirty="0" sz="1400" spc="-4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фахівця</a:t>
                      </a:r>
                      <a:r>
                        <a:rPr dirty="0" sz="1400" spc="-3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400" spc="-3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фізичної</a:t>
                      </a:r>
                      <a:r>
                        <a:rPr dirty="0" sz="1400" spc="-4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реабілітації</a:t>
                      </a:r>
                      <a:r>
                        <a:rPr dirty="0" sz="1400" spc="-4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0" i="1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400" spc="-5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розробкою</a:t>
                      </a:r>
                      <a:r>
                        <a:rPr dirty="0" sz="1400" spc="-7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індивідуальної</a:t>
                      </a:r>
                      <a:r>
                        <a:rPr dirty="0" sz="1400" spc="-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програми</a:t>
                      </a:r>
                      <a:r>
                        <a:rPr dirty="0" sz="1400" spc="-6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реабілітації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Створення</a:t>
                      </a:r>
                      <a:r>
                        <a:rPr dirty="0" sz="1400" spc="-5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напряму</a:t>
                      </a:r>
                      <a:r>
                        <a:rPr dirty="0" sz="1400" spc="-5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"дитяча</a:t>
                      </a:r>
                      <a:r>
                        <a:rPr dirty="0" sz="1400" spc="-4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фізична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530"/>
                        </a:lnSpc>
                      </a:pP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реабілітація".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682625">
                        <a:lnSpc>
                          <a:spcPts val="1610"/>
                        </a:lnSpc>
                        <a:spcBef>
                          <a:spcPts val="85"/>
                        </a:spcBef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Наповнення</a:t>
                      </a:r>
                      <a:r>
                        <a:rPr dirty="0" sz="1400" spc="-4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кабінетів</a:t>
                      </a:r>
                      <a:r>
                        <a:rPr dirty="0" sz="1400" spc="-3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механотерапії</a:t>
                      </a:r>
                      <a:r>
                        <a:rPr dirty="0" sz="1400" spc="-4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кінезіотерапії.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530"/>
                        </a:lnSpc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Розробка</a:t>
                      </a:r>
                      <a:r>
                        <a:rPr dirty="0" sz="1400" spc="-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висновківта</a:t>
                      </a:r>
                      <a:r>
                        <a:rPr dirty="0" sz="1400" spc="-5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діагностики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592455">
                        <a:lnSpc>
                          <a:spcPts val="1610"/>
                        </a:lnSpc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Створення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 реабілітаційного</a:t>
                      </a:r>
                      <a:r>
                        <a:rPr dirty="0" sz="1400" spc="-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приладдя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Проведення</a:t>
                      </a:r>
                      <a:r>
                        <a:rPr dirty="0" sz="1400" spc="-7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корекційного</a:t>
                      </a:r>
                      <a:r>
                        <a:rPr dirty="0" sz="1400" spc="-5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масажу</a:t>
                      </a:r>
                      <a:r>
                        <a:rPr dirty="0" sz="1400" spc="-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(власна методика).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1475">
                <a:tc>
                  <a:txBody>
                    <a:bodyPr/>
                    <a:lstStyle/>
                    <a:p>
                      <a:pPr marL="67945" marR="1381760">
                        <a:lnSpc>
                          <a:spcPct val="1671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 i="1">
                          <a:latin typeface="Times New Roman"/>
                          <a:cs typeface="Times New Roman"/>
                        </a:rPr>
                        <a:t>ОСВІТА</a:t>
                      </a:r>
                      <a:r>
                        <a:rPr dirty="0" sz="1400" spc="-10" b="1" i="1">
                          <a:latin typeface="Times New Roman"/>
                          <a:cs typeface="Times New Roman"/>
                        </a:rPr>
                        <a:t> 2014-</a:t>
                      </a:r>
                      <a:r>
                        <a:rPr dirty="0" sz="1400" spc="-20" b="1" i="1">
                          <a:latin typeface="Times New Roman"/>
                          <a:cs typeface="Times New Roman"/>
                        </a:rPr>
                        <a:t>2019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75335">
                        <a:lnSpc>
                          <a:spcPts val="1610"/>
                        </a:lnSpc>
                        <a:spcBef>
                          <a:spcPts val="40"/>
                        </a:spcBef>
                      </a:pP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Національний</a:t>
                      </a:r>
                      <a:r>
                        <a:rPr dirty="0" sz="1400" spc="-5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університет</a:t>
                      </a:r>
                      <a:r>
                        <a:rPr dirty="0" sz="1400" spc="-5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 i="1">
                          <a:latin typeface="Times New Roman"/>
                          <a:cs typeface="Times New Roman"/>
                        </a:rPr>
                        <a:t>фізичного</a:t>
                      </a:r>
                      <a:r>
                        <a:rPr dirty="0" sz="1400" spc="-1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виховання</a:t>
                      </a:r>
                      <a:r>
                        <a:rPr dirty="0" sz="1400" spc="-4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dirty="0" sz="1400" spc="-2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спорту</a:t>
                      </a:r>
                      <a:r>
                        <a:rPr dirty="0" sz="1400" spc="-3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 i="1">
                          <a:latin typeface="Times New Roman"/>
                          <a:cs typeface="Times New Roman"/>
                        </a:rPr>
                        <a:t>України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530"/>
                        </a:lnSpc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Факультет</a:t>
                      </a:r>
                      <a:r>
                        <a:rPr dirty="0" sz="1400" spc="-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здоров'я,</a:t>
                      </a:r>
                      <a:r>
                        <a:rPr dirty="0" sz="1400" spc="-4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фізичного</a:t>
                      </a:r>
                      <a:r>
                        <a:rPr dirty="0" sz="1400" spc="-3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виховання</a:t>
                      </a:r>
                      <a:r>
                        <a:rPr dirty="0" sz="1400" spc="-4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610"/>
                        </a:lnSpc>
                      </a:pP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туризму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992505">
                        <a:lnSpc>
                          <a:spcPts val="1620"/>
                        </a:lnSpc>
                        <a:spcBef>
                          <a:spcPts val="70"/>
                        </a:spcBef>
                      </a:pP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(спеціальність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227 Фізична</a:t>
                      </a:r>
                      <a:r>
                        <a:rPr dirty="0" sz="1400" spc="-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терапія,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 ерготерапія)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530"/>
                        </a:lnSpc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Кваліфікація:</a:t>
                      </a:r>
                      <a:r>
                        <a:rPr dirty="0" sz="1400" spc="-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магістр</a:t>
                      </a:r>
                      <a:r>
                        <a:rPr dirty="0" sz="1400" spc="-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dirty="0" sz="1400" spc="-4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фізичної</a:t>
                      </a:r>
                      <a:r>
                        <a:rPr dirty="0" sz="1400" spc="-5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терапії</a:t>
                      </a:r>
                      <a:r>
                        <a:rPr dirty="0" sz="1400" spc="-5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590"/>
                        </a:lnSpc>
                      </a:pP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ерготерапії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274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400" b="1" i="1">
                          <a:latin typeface="Times New Roman"/>
                          <a:cs typeface="Times New Roman"/>
                        </a:rPr>
                        <a:t>Додаткова</a:t>
                      </a:r>
                      <a:r>
                        <a:rPr dirty="0" sz="1400" spc="-5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 i="1">
                          <a:latin typeface="Times New Roman"/>
                          <a:cs typeface="Times New Roman"/>
                        </a:rPr>
                        <a:t>інформація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3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09245">
                        <a:lnSpc>
                          <a:spcPct val="95900"/>
                        </a:lnSpc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Проводжу</a:t>
                      </a:r>
                      <a:r>
                        <a:rPr dirty="0" sz="1400" spc="-3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практичні</a:t>
                      </a:r>
                      <a:r>
                        <a:rPr dirty="0" sz="1400" spc="-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майстер-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класи</a:t>
                      </a:r>
                      <a:r>
                        <a:rPr dirty="0" sz="1400" spc="-3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новітніми</a:t>
                      </a:r>
                      <a:r>
                        <a:rPr dirty="0" sz="1400" spc="-4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технологіями</a:t>
                      </a:r>
                      <a:r>
                        <a:rPr dirty="0" sz="1400" spc="-2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галузі</a:t>
                      </a:r>
                      <a:r>
                        <a:rPr dirty="0" sz="1400" spc="-3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реабілітації.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Швидко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адаптуюсь</a:t>
                      </a:r>
                      <a:r>
                        <a:rPr dirty="0" sz="1400" spc="-3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dirty="0" sz="1400" spc="-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робочого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 середовища.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Підбираю</a:t>
                      </a:r>
                      <a:r>
                        <a:rPr dirty="0" sz="1400" spc="-4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повноцінні</a:t>
                      </a:r>
                      <a:r>
                        <a:rPr dirty="0" sz="1400" spc="-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індивідуальні</a:t>
                      </a:r>
                      <a:r>
                        <a:rPr dirty="0" sz="1400" spc="-3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програми реабілітації.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180340">
                        <a:lnSpc>
                          <a:spcPts val="1610"/>
                        </a:lnSpc>
                        <a:spcBef>
                          <a:spcPts val="40"/>
                        </a:spcBef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Володію</a:t>
                      </a:r>
                      <a:r>
                        <a:rPr dirty="0" sz="1400" spc="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українськоюанглійською</a:t>
                      </a:r>
                      <a:r>
                        <a:rPr dirty="0" sz="1400" spc="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мовами.</a:t>
                      </a:r>
                      <a:r>
                        <a:rPr dirty="0" sz="1400" spc="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Маю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базові</a:t>
                      </a:r>
                      <a:r>
                        <a:rPr dirty="0" sz="1400" spc="-4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знання</a:t>
                      </a:r>
                      <a:r>
                        <a:rPr dirty="0" sz="1400" spc="-6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іспанської</a:t>
                      </a:r>
                      <a:r>
                        <a:rPr dirty="0" sz="1400" spc="-4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i="1">
                          <a:latin typeface="Times New Roman"/>
                          <a:cs typeface="Times New Roman"/>
                        </a:rPr>
                        <a:t>мови.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5633465" y="695959"/>
            <a:ext cx="14020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Характеристика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1493265"/>
            <a:ext cx="6418580" cy="75222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56235"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latin typeface="Times New Roman"/>
                <a:cs typeface="Times New Roman"/>
              </a:rPr>
              <a:t>ХАРАКТЕРИСТИКА</a:t>
            </a:r>
            <a:endParaRPr sz="1400">
              <a:latin typeface="Times New Roman"/>
              <a:cs typeface="Times New Roman"/>
            </a:endParaRPr>
          </a:p>
          <a:p>
            <a:pPr algn="just" marL="2893060" marR="7620">
              <a:lnSpc>
                <a:spcPct val="110200"/>
              </a:lnSpc>
              <a:spcBef>
                <a:spcPts val="985"/>
              </a:spcBef>
            </a:pPr>
            <a:r>
              <a:rPr dirty="0" sz="1400" i="1">
                <a:latin typeface="Times New Roman"/>
                <a:cs typeface="Times New Roman"/>
              </a:rPr>
              <a:t>випускниці</a:t>
            </a:r>
            <a:r>
              <a:rPr dirty="0" sz="1400" spc="484" i="1">
                <a:latin typeface="Times New Roman"/>
                <a:cs typeface="Times New Roman"/>
              </a:rPr>
              <a:t>   </a:t>
            </a:r>
            <a:r>
              <a:rPr dirty="0" sz="1400" i="1">
                <a:latin typeface="Times New Roman"/>
                <a:cs typeface="Times New Roman"/>
              </a:rPr>
              <a:t>факультету</a:t>
            </a:r>
            <a:r>
              <a:rPr dirty="0" sz="1400" spc="490" i="1">
                <a:latin typeface="Times New Roman"/>
                <a:cs typeface="Times New Roman"/>
              </a:rPr>
              <a:t>   </a:t>
            </a:r>
            <a:r>
              <a:rPr dirty="0" sz="1400" i="1">
                <a:latin typeface="Times New Roman"/>
                <a:cs typeface="Times New Roman"/>
              </a:rPr>
              <a:t>спорту</a:t>
            </a:r>
            <a:r>
              <a:rPr dirty="0" sz="1400" spc="484" i="1">
                <a:latin typeface="Times New Roman"/>
                <a:cs typeface="Times New Roman"/>
              </a:rPr>
              <a:t>   </a:t>
            </a:r>
            <a:r>
              <a:rPr dirty="0" sz="1400" spc="-25" i="1">
                <a:latin typeface="Times New Roman"/>
                <a:cs typeface="Times New Roman"/>
              </a:rPr>
              <a:t>та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менеджменту</a:t>
            </a:r>
            <a:r>
              <a:rPr dirty="0" sz="1400" spc="8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Національного</a:t>
            </a:r>
            <a:r>
              <a:rPr dirty="0" sz="1400" spc="85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університету </a:t>
            </a:r>
            <a:r>
              <a:rPr dirty="0" sz="1400" i="1">
                <a:latin typeface="Times New Roman"/>
                <a:cs typeface="Times New Roman"/>
              </a:rPr>
              <a:t>фізичного</a:t>
            </a:r>
            <a:r>
              <a:rPr dirty="0" sz="1400" spc="40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виховання</a:t>
            </a:r>
            <a:r>
              <a:rPr dirty="0" sz="1400" spc="40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40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спорту</a:t>
            </a:r>
            <a:r>
              <a:rPr dirty="0" sz="1400" spc="395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України </a:t>
            </a:r>
            <a:r>
              <a:rPr dirty="0" sz="1400" i="1">
                <a:latin typeface="Times New Roman"/>
                <a:cs typeface="Times New Roman"/>
              </a:rPr>
              <a:t>(спеціальність:</a:t>
            </a:r>
            <a:r>
              <a:rPr dirty="0" sz="1400" spc="7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фізична</a:t>
            </a:r>
            <a:r>
              <a:rPr dirty="0" sz="1400" spc="8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культура</a:t>
            </a:r>
            <a:r>
              <a:rPr dirty="0" sz="1400" spc="8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80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спорт, </a:t>
            </a:r>
            <a:r>
              <a:rPr dirty="0" sz="1400" i="1">
                <a:latin typeface="Times New Roman"/>
                <a:cs typeface="Times New Roman"/>
              </a:rPr>
              <a:t>денна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форма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навчання)</a:t>
            </a:r>
            <a:endParaRPr sz="1400">
              <a:latin typeface="Times New Roman"/>
              <a:cs typeface="Times New Roman"/>
            </a:endParaRPr>
          </a:p>
          <a:p>
            <a:pPr algn="just" marL="2893060">
              <a:lnSpc>
                <a:spcPct val="100000"/>
              </a:lnSpc>
              <a:spcBef>
                <a:spcPts val="180"/>
              </a:spcBef>
            </a:pPr>
            <a:r>
              <a:rPr dirty="0" sz="1400" i="1">
                <a:latin typeface="Times New Roman"/>
                <a:cs typeface="Times New Roman"/>
              </a:rPr>
              <a:t>Ковтуненко</a:t>
            </a:r>
            <a:r>
              <a:rPr dirty="0" sz="1400" spc="-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Наталії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Юріївни,</a:t>
            </a:r>
            <a:endParaRPr sz="1400">
              <a:latin typeface="Times New Roman"/>
              <a:cs typeface="Times New Roman"/>
            </a:endParaRPr>
          </a:p>
          <a:p>
            <a:pPr algn="just" marL="2893060">
              <a:lnSpc>
                <a:spcPct val="100000"/>
              </a:lnSpc>
              <a:spcBef>
                <a:spcPts val="170"/>
              </a:spcBef>
            </a:pPr>
            <a:r>
              <a:rPr dirty="0" sz="1400" i="1">
                <a:latin typeface="Times New Roman"/>
                <a:cs typeface="Times New Roman"/>
              </a:rPr>
              <a:t>2001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року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народження,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освіта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вища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12700" marR="8255" indent="359410">
              <a:lnSpc>
                <a:spcPct val="95800"/>
              </a:lnSpc>
            </a:pPr>
            <a:r>
              <a:rPr dirty="0" sz="1400" i="1">
                <a:latin typeface="Times New Roman"/>
                <a:cs typeface="Times New Roman"/>
              </a:rPr>
              <a:t>Ковтуненко</a:t>
            </a:r>
            <a:r>
              <a:rPr dirty="0" sz="1400" spc="19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Н.Ю.</a:t>
            </a:r>
            <a:r>
              <a:rPr dirty="0" sz="1400" spc="19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є</a:t>
            </a:r>
            <a:r>
              <a:rPr dirty="0" sz="1400" spc="20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випускницею</a:t>
            </a:r>
            <a:r>
              <a:rPr dirty="0" sz="1400" spc="19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факультету</a:t>
            </a:r>
            <a:r>
              <a:rPr dirty="0" sz="1400" spc="19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спорту</a:t>
            </a:r>
            <a:r>
              <a:rPr dirty="0" sz="1400" spc="20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195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менеджменту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Національного</a:t>
            </a:r>
            <a:r>
              <a:rPr dirty="0" sz="1400" spc="13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університету</a:t>
            </a:r>
            <a:r>
              <a:rPr dirty="0" sz="1400" spc="13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фізичного</a:t>
            </a:r>
            <a:r>
              <a:rPr dirty="0" sz="1400" spc="13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виховання</a:t>
            </a:r>
            <a:r>
              <a:rPr dirty="0" sz="1400" spc="12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13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спорту</a:t>
            </a:r>
            <a:r>
              <a:rPr dirty="0" sz="1400" spc="13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України.</a:t>
            </a:r>
            <a:r>
              <a:rPr dirty="0" sz="1400" spc="12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За</a:t>
            </a:r>
            <a:r>
              <a:rPr dirty="0" sz="1400" spc="125" i="1">
                <a:latin typeface="Times New Roman"/>
                <a:cs typeface="Times New Roman"/>
              </a:rPr>
              <a:t>  </a:t>
            </a:r>
            <a:r>
              <a:rPr dirty="0" sz="1400" spc="-25" i="1">
                <a:latin typeface="Times New Roman"/>
                <a:cs typeface="Times New Roman"/>
              </a:rPr>
              <a:t>час </a:t>
            </a:r>
            <a:r>
              <a:rPr dirty="0" sz="1400" i="1">
                <a:latin typeface="Times New Roman"/>
                <a:cs typeface="Times New Roman"/>
              </a:rPr>
              <a:t>навчання</a:t>
            </a:r>
            <a:r>
              <a:rPr dirty="0" sz="1400" spc="48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зарекомендувала</a:t>
            </a:r>
            <a:r>
              <a:rPr dirty="0" sz="1400" spc="4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себе</a:t>
            </a:r>
            <a:r>
              <a:rPr dirty="0" sz="1400" spc="4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сумлінною</a:t>
            </a:r>
            <a:r>
              <a:rPr dirty="0" sz="1400" spc="49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студенткою</a:t>
            </a:r>
            <a:r>
              <a:rPr dirty="0" sz="1400" spc="48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48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продемонструвала </a:t>
            </a:r>
            <a:r>
              <a:rPr dirty="0" sz="1400" i="1">
                <a:latin typeface="Times New Roman"/>
                <a:cs typeface="Times New Roman"/>
              </a:rPr>
              <a:t>високий</a:t>
            </a:r>
            <a:r>
              <a:rPr dirty="0" sz="1400" spc="3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рівень</a:t>
            </a:r>
            <a:r>
              <a:rPr dirty="0" sz="1400" spc="3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успішності.</a:t>
            </a:r>
            <a:r>
              <a:rPr dirty="0" sz="1400" spc="3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Студентка</a:t>
            </a:r>
            <a:r>
              <a:rPr dirty="0" sz="1400" spc="3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систематично</a:t>
            </a:r>
            <a:r>
              <a:rPr dirty="0" sz="1400" spc="3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відвідувала</a:t>
            </a:r>
            <a:r>
              <a:rPr dirty="0" sz="1400" spc="3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заняття</a:t>
            </a:r>
            <a:r>
              <a:rPr dirty="0" sz="1400" spc="315" i="1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та </a:t>
            </a:r>
            <a:r>
              <a:rPr dirty="0" sz="1400" i="1">
                <a:latin typeface="Times New Roman"/>
                <a:cs typeface="Times New Roman"/>
              </a:rPr>
              <a:t>завжди</a:t>
            </a:r>
            <a:r>
              <a:rPr dirty="0" sz="1400" spc="10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посідала</a:t>
            </a:r>
            <a:r>
              <a:rPr dirty="0" sz="1400" spc="9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перші</a:t>
            </a:r>
            <a:r>
              <a:rPr dirty="0" sz="1400" spc="9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місця</a:t>
            </a:r>
            <a:r>
              <a:rPr dirty="0" sz="1400" spc="10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9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загальному</a:t>
            </a:r>
            <a:r>
              <a:rPr dirty="0" sz="1400" spc="9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рейтингу</a:t>
            </a:r>
            <a:r>
              <a:rPr dirty="0" sz="1400" spc="9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успішності</a:t>
            </a:r>
            <a:r>
              <a:rPr dirty="0" sz="1400" spc="100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студентів. </a:t>
            </a:r>
            <a:r>
              <a:rPr dirty="0" sz="1400" i="1">
                <a:latin typeface="Times New Roman"/>
                <a:cs typeface="Times New Roman"/>
              </a:rPr>
              <a:t>Наталія</a:t>
            </a:r>
            <a:r>
              <a:rPr dirty="0" sz="1400" spc="2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неодноразово</a:t>
            </a:r>
            <a:r>
              <a:rPr dirty="0" sz="1400" spc="25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брала</a:t>
            </a:r>
            <a:r>
              <a:rPr dirty="0" sz="1400" spc="2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участь</a:t>
            </a:r>
            <a:r>
              <a:rPr dirty="0" sz="1400" spc="2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2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наукових</a:t>
            </a:r>
            <a:r>
              <a:rPr dirty="0" sz="1400" spc="2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студентських</a:t>
            </a:r>
            <a:r>
              <a:rPr dirty="0" sz="1400" spc="2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конференціях,</a:t>
            </a:r>
            <a:r>
              <a:rPr dirty="0" sz="1400" spc="250" i="1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на </a:t>
            </a:r>
            <a:r>
              <a:rPr dirty="0" sz="1400" i="1">
                <a:latin typeface="Times New Roman"/>
                <a:cs typeface="Times New Roman"/>
              </a:rPr>
              <a:t>яких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виступала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цікавими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доповідями</a:t>
            </a:r>
            <a:r>
              <a:rPr dirty="0" sz="1400" spc="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щодо проблемних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питань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розвитку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фізичної </a:t>
            </a:r>
            <a:r>
              <a:rPr dirty="0" sz="1400" i="1">
                <a:latin typeface="Times New Roman"/>
                <a:cs typeface="Times New Roman"/>
              </a:rPr>
              <a:t>культури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спорту.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359410">
              <a:lnSpc>
                <a:spcPct val="95900"/>
              </a:lnSpc>
              <a:spcBef>
                <a:spcPts val="994"/>
              </a:spcBef>
            </a:pPr>
            <a:r>
              <a:rPr dirty="0" sz="1400" i="1">
                <a:latin typeface="Times New Roman"/>
                <a:cs typeface="Times New Roman"/>
              </a:rPr>
              <a:t>Протягом</a:t>
            </a:r>
            <a:r>
              <a:rPr dirty="0" sz="1400" spc="484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усього</a:t>
            </a:r>
            <a:r>
              <a:rPr dirty="0" sz="1400" spc="484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навчання</a:t>
            </a:r>
            <a:r>
              <a:rPr dirty="0" sz="1400" spc="484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студентка</a:t>
            </a:r>
            <a:r>
              <a:rPr dirty="0" sz="1400" spc="49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була</a:t>
            </a:r>
            <a:r>
              <a:rPr dirty="0" sz="1400" spc="48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активною</a:t>
            </a:r>
            <a:r>
              <a:rPr dirty="0" sz="1400" spc="490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учасницею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громадського</a:t>
            </a:r>
            <a:r>
              <a:rPr dirty="0" sz="1400" spc="31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життя</a:t>
            </a:r>
            <a:r>
              <a:rPr dirty="0" sz="1400" spc="32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факультету.</a:t>
            </a:r>
            <a:r>
              <a:rPr dirty="0" sz="1400" spc="31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32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першого</a:t>
            </a:r>
            <a:r>
              <a:rPr dirty="0" sz="1400" spc="32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курсу</a:t>
            </a:r>
            <a:r>
              <a:rPr dirty="0" sz="1400" spc="34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Ковтуненко</a:t>
            </a:r>
            <a:r>
              <a:rPr dirty="0" sz="1400" spc="325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Н.Ю.є </a:t>
            </a:r>
            <a:r>
              <a:rPr dirty="0" sz="1400" i="1">
                <a:latin typeface="Times New Roman"/>
                <a:cs typeface="Times New Roman"/>
              </a:rPr>
              <a:t>старостоюакадемічної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групи.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Одногрупники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цінують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її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відповідальне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ставлення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виконання</a:t>
            </a:r>
            <a:r>
              <a:rPr dirty="0" sz="1400" spc="1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обов’язків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старости,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готовність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допомогти,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особистісні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якості</a:t>
            </a:r>
            <a:r>
              <a:rPr dirty="0" sz="1400" spc="195" i="1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й </a:t>
            </a:r>
            <a:r>
              <a:rPr dirty="0" sz="1400" spc="-10" i="1">
                <a:latin typeface="Times New Roman"/>
                <a:cs typeface="Times New Roman"/>
              </a:rPr>
              <a:t>організаторські</a:t>
            </a:r>
            <a:r>
              <a:rPr dirty="0" sz="1400" spc="5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здібності.</a:t>
            </a:r>
            <a:endParaRPr sz="1400">
              <a:latin typeface="Times New Roman"/>
              <a:cs typeface="Times New Roman"/>
            </a:endParaRPr>
          </a:p>
          <a:p>
            <a:pPr algn="just" marL="12700" marR="11430" indent="359410">
              <a:lnSpc>
                <a:spcPts val="1610"/>
              </a:lnSpc>
              <a:spcBef>
                <a:spcPts val="1045"/>
              </a:spcBef>
            </a:pPr>
            <a:r>
              <a:rPr dirty="0" sz="1400" i="1">
                <a:latin typeface="Times New Roman"/>
                <a:cs typeface="Times New Roman"/>
              </a:rPr>
              <a:t>Ковтуненко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Н.Ю.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першого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курсу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працювала</a:t>
            </a:r>
            <a:r>
              <a:rPr dirty="0" sz="1400" spc="1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над</a:t>
            </a:r>
            <a:r>
              <a:rPr dirty="0" sz="1400" spc="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темою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дипломної</a:t>
            </a:r>
            <a:r>
              <a:rPr dirty="0" sz="1400" spc="16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роботи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"Національні</a:t>
            </a:r>
            <a:r>
              <a:rPr dirty="0" sz="1400" spc="8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традиції</a:t>
            </a:r>
            <a:r>
              <a:rPr dirty="0" sz="1400" spc="9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ігрової</a:t>
            </a:r>
            <a:r>
              <a:rPr dirty="0" sz="1400" spc="9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культури</a:t>
            </a:r>
            <a:r>
              <a:rPr dirty="0" sz="1400" spc="9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9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фізичному</a:t>
            </a:r>
            <a:r>
              <a:rPr dirty="0" sz="1400" spc="9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вихованні</a:t>
            </a:r>
            <a:r>
              <a:rPr dirty="0" sz="1400" spc="9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молоді".</a:t>
            </a:r>
            <a:r>
              <a:rPr dirty="0" sz="1400" spc="85" i="1">
                <a:latin typeface="Times New Roman"/>
                <a:cs typeface="Times New Roman"/>
              </a:rPr>
              <a:t>  </a:t>
            </a:r>
            <a:r>
              <a:rPr dirty="0" sz="1400" spc="-20" i="1">
                <a:latin typeface="Times New Roman"/>
                <a:cs typeface="Times New Roman"/>
              </a:rPr>
              <a:t>Слід </a:t>
            </a:r>
            <a:r>
              <a:rPr dirty="0" sz="1400" i="1">
                <a:latin typeface="Times New Roman"/>
                <a:cs typeface="Times New Roman"/>
              </a:rPr>
              <a:t>зазначити,</a:t>
            </a:r>
            <a:r>
              <a:rPr dirty="0" sz="1400" spc="25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</a:t>
            </a:r>
            <a:r>
              <a:rPr dirty="0" sz="1400" spc="2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випускниця</a:t>
            </a:r>
            <a:r>
              <a:rPr dirty="0" sz="1400" spc="25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добре</a:t>
            </a:r>
            <a:r>
              <a:rPr dirty="0" sz="1400" spc="26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орієнтується</a:t>
            </a:r>
            <a:r>
              <a:rPr dirty="0" sz="1400" spc="25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2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досліджуваному</a:t>
            </a:r>
            <a:r>
              <a:rPr dirty="0" sz="1400" spc="254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матеріалі</a:t>
            </a:r>
            <a:r>
              <a:rPr dirty="0" sz="1400" spc="265" i="1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та </a:t>
            </a:r>
            <a:r>
              <a:rPr dirty="0" sz="1400" i="1">
                <a:latin typeface="Times New Roman"/>
                <a:cs typeface="Times New Roman"/>
              </a:rPr>
              <a:t>вдумливо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поєднує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теоретичні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знання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практикою.</a:t>
            </a:r>
            <a:endParaRPr sz="1400">
              <a:latin typeface="Times New Roman"/>
              <a:cs typeface="Times New Roman"/>
            </a:endParaRPr>
          </a:p>
          <a:p>
            <a:pPr algn="just" marL="372110" marR="556895">
              <a:lnSpc>
                <a:spcPts val="2630"/>
              </a:lnSpc>
              <a:spcBef>
                <a:spcPts val="175"/>
              </a:spcBef>
            </a:pPr>
            <a:r>
              <a:rPr dirty="0" sz="1400" spc="-10" i="1">
                <a:latin typeface="Times New Roman"/>
                <a:cs typeface="Times New Roman"/>
              </a:rPr>
              <a:t>Серед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викладачів,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однолітків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друзів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Наталія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має</a:t>
            </a:r>
            <a:r>
              <a:rPr dirty="0" sz="1400" spc="-65" i="1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авторитет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повагу.</a:t>
            </a:r>
            <a:r>
              <a:rPr dirty="0" sz="1400" spc="-10" i="1">
                <a:latin typeface="Times New Roman"/>
                <a:cs typeface="Times New Roman"/>
              </a:rPr>
              <a:t> 25.05.2023</a:t>
            </a:r>
            <a:endParaRPr sz="1400">
              <a:latin typeface="Times New Roman"/>
              <a:cs typeface="Times New Roman"/>
            </a:endParaRPr>
          </a:p>
          <a:p>
            <a:pPr algn="just" marL="372110">
              <a:lnSpc>
                <a:spcPct val="100000"/>
              </a:lnSpc>
              <a:spcBef>
                <a:spcPts val="930"/>
              </a:spcBef>
            </a:pPr>
            <a:r>
              <a:rPr dirty="0" sz="1400" i="1">
                <a:latin typeface="Times New Roman"/>
                <a:cs typeface="Times New Roman"/>
              </a:rPr>
              <a:t>Декан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факультету</a:t>
            </a:r>
            <a:endParaRPr sz="1400">
              <a:latin typeface="Times New Roman"/>
              <a:cs typeface="Times New Roman"/>
            </a:endParaRPr>
          </a:p>
          <a:p>
            <a:pPr algn="just" marL="372110">
              <a:lnSpc>
                <a:spcPct val="100000"/>
              </a:lnSpc>
              <a:spcBef>
                <a:spcPts val="1165"/>
              </a:spcBef>
              <a:tabLst>
                <a:tab pos="3609975" algn="l"/>
              </a:tabLst>
            </a:pPr>
            <a:r>
              <a:rPr dirty="0" sz="1400" i="1">
                <a:latin typeface="Times New Roman"/>
                <a:cs typeface="Times New Roman"/>
              </a:rPr>
              <a:t>спорту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10" i="1">
                <a:latin typeface="Times New Roman"/>
                <a:cs typeface="Times New Roman"/>
              </a:rPr>
              <a:t> менеджменту</a:t>
            </a:r>
            <a:r>
              <a:rPr dirty="0" sz="1400" i="1">
                <a:latin typeface="Times New Roman"/>
                <a:cs typeface="Times New Roman"/>
              </a:rPr>
              <a:t>	В'ячеслав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СЕМЕНЕНКО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00303"/>
            <a:ext cx="6418580" cy="92792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6350">
              <a:lnSpc>
                <a:spcPct val="143800"/>
              </a:lnSpc>
              <a:spcBef>
                <a:spcPts val="110"/>
              </a:spcBef>
            </a:pPr>
            <a:r>
              <a:rPr dirty="0" sz="1400">
                <a:latin typeface="Times New Roman"/>
                <a:cs typeface="Times New Roman"/>
              </a:rPr>
              <a:t>молодих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поколінь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дорослими,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що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замінюється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лише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слабким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зв’язком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із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чужими,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дезорганізації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суспільства,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аморальності,</a:t>
            </a:r>
            <a:r>
              <a:rPr dirty="0" sz="1400" spc="2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спідлення».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Сьогодні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відкриваються </a:t>
            </a:r>
            <a:r>
              <a:rPr dirty="0" sz="1400">
                <a:latin typeface="Times New Roman"/>
                <a:cs typeface="Times New Roman"/>
              </a:rPr>
              <a:t>можливості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зміцнення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розбудови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1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державності.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Це</a:t>
            </a:r>
            <a:r>
              <a:rPr dirty="0" sz="1400" spc="9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означає </a:t>
            </a:r>
            <a:r>
              <a:rPr dirty="0" sz="1400">
                <a:latin typeface="Times New Roman"/>
                <a:cs typeface="Times New Roman"/>
              </a:rPr>
              <a:t>розширення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перспектив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ділової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співпраці,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передусім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тих,</a:t>
            </a:r>
            <a:r>
              <a:rPr dirty="0" sz="1400" spc="3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хто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поділяє </a:t>
            </a:r>
            <a:r>
              <a:rPr dirty="0" sz="1400">
                <a:latin typeface="Times New Roman"/>
                <a:cs typeface="Times New Roman"/>
              </a:rPr>
              <a:t>Шевченкову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пересторогу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чужому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научайтесь,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свого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цурайтесь»</a:t>
            </a:r>
            <a:r>
              <a:rPr dirty="0" sz="1400" i="1">
                <a:latin typeface="Times New Roman"/>
                <a:cs typeface="Times New Roman"/>
              </a:rPr>
              <a:t>(Із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посібника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С.В.Шевчук,</a:t>
            </a:r>
            <a:r>
              <a:rPr dirty="0" sz="1400" spc="22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І.В.Клименко.</a:t>
            </a:r>
            <a:r>
              <a:rPr dirty="0" sz="1400" spc="22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Українська</a:t>
            </a:r>
            <a:r>
              <a:rPr dirty="0" sz="1400" spc="22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мова</a:t>
            </a:r>
            <a:r>
              <a:rPr dirty="0" sz="1400" spc="22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за</a:t>
            </a:r>
            <a:r>
              <a:rPr dirty="0" sz="1400" spc="22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професійним</a:t>
            </a:r>
            <a:r>
              <a:rPr dirty="0" sz="1400" spc="225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спрямуванням: </a:t>
            </a:r>
            <a:r>
              <a:rPr dirty="0" sz="1400" i="1">
                <a:latin typeface="Times New Roman"/>
                <a:cs typeface="Times New Roman"/>
              </a:rPr>
              <a:t>підручник.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–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4-</a:t>
            </a:r>
            <a:r>
              <a:rPr dirty="0" sz="1400" i="1">
                <a:latin typeface="Times New Roman"/>
                <a:cs typeface="Times New Roman"/>
              </a:rPr>
              <a:t>те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видання,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виправ.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доповнен.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–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К.: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Алерта,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2014.</a:t>
            </a:r>
            <a:r>
              <a:rPr dirty="0" sz="1400" spc="-20" i="1">
                <a:latin typeface="Times New Roman"/>
                <a:cs typeface="Times New Roman"/>
              </a:rPr>
              <a:t> -</a:t>
            </a:r>
            <a:r>
              <a:rPr dirty="0" sz="1400" i="1">
                <a:latin typeface="Times New Roman"/>
                <a:cs typeface="Times New Roman"/>
              </a:rPr>
              <a:t>696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с.).</a:t>
            </a:r>
            <a:endParaRPr sz="1400">
              <a:latin typeface="Times New Roman"/>
              <a:cs typeface="Times New Roman"/>
            </a:endParaRPr>
          </a:p>
          <a:p>
            <a:pPr algn="just" marL="12700" marR="6350" indent="989965">
              <a:lnSpc>
                <a:spcPct val="143800"/>
              </a:lnSpc>
              <a:spcBef>
                <a:spcPts val="12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0266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310" b="1" i="1">
                <a:latin typeface="Times New Roman"/>
                <a:cs typeface="Times New Roman"/>
              </a:rPr>
              <a:t>   </a:t>
            </a:r>
            <a:r>
              <a:rPr dirty="0" sz="1400" b="1" i="1">
                <a:latin typeface="Times New Roman"/>
                <a:cs typeface="Times New Roman"/>
              </a:rPr>
              <a:t>5.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310" i="1">
                <a:latin typeface="Times New Roman"/>
                <a:cs typeface="Times New Roman"/>
              </a:rPr>
              <a:t>   </a:t>
            </a:r>
            <a:r>
              <a:rPr dirty="0" sz="1400" i="1">
                <a:latin typeface="Times New Roman"/>
                <a:cs typeface="Times New Roman"/>
              </a:rPr>
              <a:t>запропоновані</a:t>
            </a:r>
            <a:r>
              <a:rPr dirty="0" sz="1400" spc="315" i="1">
                <a:latin typeface="Times New Roman"/>
                <a:cs typeface="Times New Roman"/>
              </a:rPr>
              <a:t>   </a:t>
            </a:r>
            <a:r>
              <a:rPr dirty="0" sz="1400" i="1">
                <a:latin typeface="Times New Roman"/>
                <a:cs typeface="Times New Roman"/>
              </a:rPr>
              <a:t>речення,</a:t>
            </a:r>
            <a:r>
              <a:rPr dirty="0" sz="1400" spc="310" i="1">
                <a:latin typeface="Times New Roman"/>
                <a:cs typeface="Times New Roman"/>
              </a:rPr>
              <a:t>   </a:t>
            </a:r>
            <a:r>
              <a:rPr dirty="0" sz="1400" spc="-10" i="1">
                <a:latin typeface="Times New Roman"/>
                <a:cs typeface="Times New Roman"/>
              </a:rPr>
              <a:t>виправивши</a:t>
            </a:r>
            <a:r>
              <a:rPr dirty="0" sz="1400" spc="-10" i="1">
                <a:latin typeface="Times New Roman"/>
                <a:cs typeface="Times New Roman"/>
              </a:rPr>
              <a:t> орфографічні,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граматичні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стилістичні помилки.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278765">
              <a:lnSpc>
                <a:spcPct val="1437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1.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Студенти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зайшли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кафе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заказали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пірожні</a:t>
            </a:r>
            <a:r>
              <a:rPr dirty="0" sz="1400" spc="8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кофе.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2.</a:t>
            </a:r>
            <a:r>
              <a:rPr dirty="0" sz="1400" spc="8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1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2004</a:t>
            </a:r>
            <a:r>
              <a:rPr dirty="0" sz="1400" spc="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році</a:t>
            </a:r>
            <a:r>
              <a:rPr dirty="0" sz="1400" spc="90">
                <a:latin typeface="Times New Roman"/>
                <a:cs typeface="Times New Roman"/>
              </a:rPr>
              <a:t>  </a:t>
            </a:r>
            <a:r>
              <a:rPr dirty="0" sz="1400" spc="-50">
                <a:latin typeface="Times New Roman"/>
                <a:cs typeface="Times New Roman"/>
              </a:rPr>
              <a:t>- </a:t>
            </a:r>
            <a:r>
              <a:rPr dirty="0" sz="1400">
                <a:latin typeface="Times New Roman"/>
                <a:cs typeface="Times New Roman"/>
              </a:rPr>
              <a:t>Андрій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Шевченко</a:t>
            </a:r>
            <a:r>
              <a:rPr dirty="0" sz="1400" spc="4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взяв</a:t>
            </a:r>
            <a:r>
              <a:rPr dirty="0" sz="1400" spc="4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нагороду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«Золотий</a:t>
            </a:r>
            <a:r>
              <a:rPr dirty="0" sz="1400" spc="45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м'яч»</a:t>
            </a:r>
            <a:r>
              <a:rPr dirty="0" sz="1400" spc="4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45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став</a:t>
            </a:r>
            <a:r>
              <a:rPr dirty="0" sz="1400" spc="4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найбільш</a:t>
            </a:r>
            <a:r>
              <a:rPr dirty="0" sz="1400" spc="459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сильнішим </a:t>
            </a:r>
            <a:r>
              <a:rPr dirty="0" sz="1400">
                <a:latin typeface="Times New Roman"/>
                <a:cs typeface="Times New Roman"/>
              </a:rPr>
              <a:t>футболістом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планети.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3.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час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змагань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вони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вийшли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один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один,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забувши,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що </a:t>
            </a:r>
            <a:r>
              <a:rPr dirty="0" sz="1400">
                <a:latin typeface="Times New Roman"/>
                <a:cs typeface="Times New Roman"/>
              </a:rPr>
              <a:t>колись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разом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отримували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освіту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працювали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одному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підприємстві.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4.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Уперше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в </a:t>
            </a:r>
            <a:r>
              <a:rPr dirty="0" sz="1400">
                <a:latin typeface="Times New Roman"/>
                <a:cs typeface="Times New Roman"/>
              </a:rPr>
              <a:t>історії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Олімпійських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ігр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гімн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України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пролунав</a:t>
            </a:r>
            <a:r>
              <a:rPr dirty="0" sz="140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після</a:t>
            </a:r>
            <a:r>
              <a:rPr dirty="0" sz="1400" spc="4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перемоги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спортсмена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з </a:t>
            </a:r>
            <a:r>
              <a:rPr dirty="0" sz="1400">
                <a:latin typeface="Times New Roman"/>
                <a:cs typeface="Times New Roman"/>
              </a:rPr>
              <a:t>Луганщини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Олега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Кучеренко,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який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здобув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«золото»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грекоримській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бородьбі.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188595">
              <a:lnSpc>
                <a:spcPts val="2410"/>
              </a:lnSpc>
              <a:spcBef>
                <a:spcPts val="204"/>
              </a:spcBef>
              <a:buAutoNum type="arabicPeriod" startAt="4"/>
              <a:tabLst>
                <a:tab pos="201295" algn="l"/>
              </a:tabLst>
            </a:pPr>
            <a:r>
              <a:rPr dirty="0" sz="1400">
                <a:latin typeface="Times New Roman"/>
                <a:cs typeface="Times New Roman"/>
              </a:rPr>
              <a:t>Наше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видавництво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може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налагодити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випуск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трьох-мовних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словників.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5.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прес- </a:t>
            </a:r>
            <a:r>
              <a:rPr dirty="0" sz="1400">
                <a:latin typeface="Times New Roman"/>
                <a:cs typeface="Times New Roman"/>
              </a:rPr>
              <a:t>конференції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прийняли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участь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двоє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президентів.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5"/>
              </a:spcBef>
              <a:buFont typeface="Times New Roman"/>
              <a:buAutoNum type="arabicPeriod" startAt="4"/>
            </a:pPr>
            <a:endParaRPr sz="1400">
              <a:latin typeface="Times New Roman"/>
              <a:cs typeface="Times New Roman"/>
            </a:endParaRPr>
          </a:p>
          <a:p>
            <a:pPr algn="just" lvl="1" marL="12700" marR="8890" indent="1080135">
              <a:lnSpc>
                <a:spcPct val="143600"/>
              </a:lnSpc>
              <a:spcBef>
                <a:spcPts val="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9283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290" b="1" i="1">
                <a:latin typeface="Times New Roman"/>
                <a:cs typeface="Times New Roman"/>
              </a:rPr>
              <a:t>  </a:t>
            </a:r>
            <a:r>
              <a:rPr dirty="0" sz="1400" b="1" i="1">
                <a:latin typeface="Times New Roman"/>
                <a:cs typeface="Times New Roman"/>
              </a:rPr>
              <a:t>6.</a:t>
            </a:r>
            <a:r>
              <a:rPr dirty="0" sz="1400" spc="295" b="1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Зредагуйте</a:t>
            </a:r>
            <a:r>
              <a:rPr dirty="0" sz="1400" spc="28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словосполучення,</a:t>
            </a:r>
            <a:r>
              <a:rPr dirty="0" sz="1400" spc="28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правильні</a:t>
            </a:r>
            <a:r>
              <a:rPr dirty="0" sz="1400" spc="290" i="1">
                <a:latin typeface="Times New Roman"/>
                <a:cs typeface="Times New Roman"/>
              </a:rPr>
              <a:t>  </a:t>
            </a:r>
            <a:r>
              <a:rPr dirty="0" sz="1400" spc="-10" i="1">
                <a:latin typeface="Times New Roman"/>
                <a:cs typeface="Times New Roman"/>
              </a:rPr>
              <a:t>варіанти</a:t>
            </a:r>
            <a:r>
              <a:rPr dirty="0" sz="1400" spc="-10" i="1">
                <a:latin typeface="Times New Roman"/>
                <a:cs typeface="Times New Roman"/>
              </a:rPr>
              <a:t> запишіть.</a:t>
            </a:r>
            <a:endParaRPr sz="1400">
              <a:latin typeface="Times New Roman"/>
              <a:cs typeface="Times New Roman"/>
            </a:endParaRPr>
          </a:p>
          <a:p>
            <a:pPr algn="just" marL="12700" marR="6985" indent="359410">
              <a:lnSpc>
                <a:spcPct val="143600"/>
              </a:lnSpc>
            </a:pPr>
            <a:r>
              <a:rPr dirty="0" sz="1400">
                <a:latin typeface="Times New Roman"/>
                <a:cs typeface="Times New Roman"/>
              </a:rPr>
              <a:t>Довести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відома,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дякуючи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підтримці,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відстаючі</a:t>
            </a:r>
            <a:r>
              <a:rPr dirty="0" sz="1400" spc="1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студенти,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курси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по </a:t>
            </a:r>
            <a:r>
              <a:rPr dirty="0" sz="1400">
                <a:latin typeface="Times New Roman"/>
                <a:cs typeface="Times New Roman"/>
              </a:rPr>
              <a:t>вивченню</a:t>
            </a:r>
            <a:r>
              <a:rPr dirty="0" sz="1400" spc="2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22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мови,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учбовий,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матеріальне</a:t>
            </a:r>
            <a:r>
              <a:rPr dirty="0" sz="1400" spc="2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положення,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любий,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моя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точка </a:t>
            </a:r>
            <a:r>
              <a:rPr dirty="0" sz="1400">
                <a:latin typeface="Times New Roman"/>
                <a:cs typeface="Times New Roman"/>
              </a:rPr>
              <a:t>зору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співпадає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думкою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наших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спортсменів,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влаштувати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справи,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взяти</a:t>
            </a:r>
            <a:r>
              <a:rPr dirty="0" sz="1400" spc="1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себе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  <a:p>
            <a:pPr algn="just" marL="12700" marR="8890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руки,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закінченні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четвертого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курсу,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зустрічаються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помилки,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значний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об’єм </a:t>
            </a:r>
            <a:r>
              <a:rPr dirty="0" sz="1400">
                <a:latin typeface="Times New Roman"/>
                <a:cs typeface="Times New Roman"/>
              </a:rPr>
              <a:t>роботи,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відсутній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хворобі,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вибачаюсь.</a:t>
            </a:r>
            <a:endParaRPr sz="1400">
              <a:latin typeface="Times New Roman"/>
              <a:cs typeface="Times New Roman"/>
            </a:endParaRPr>
          </a:p>
          <a:p>
            <a:pPr algn="just" lvl="1" marL="12700" marR="5080" indent="1080135">
              <a:lnSpc>
                <a:spcPct val="143600"/>
              </a:lnSpc>
              <a:spcBef>
                <a:spcPts val="135"/>
              </a:spcBef>
              <a:buClr>
                <a:srgbClr val="C00000"/>
              </a:buClr>
              <a:buSzPct val="114285"/>
              <a:buFont typeface="Wingdings"/>
              <a:buChar char=""/>
              <a:tabLst>
                <a:tab pos="1092835" algn="l"/>
              </a:tabLst>
            </a:pPr>
            <a:r>
              <a:rPr dirty="0" sz="1400" b="1" i="1">
                <a:latin typeface="Times New Roman"/>
                <a:cs typeface="Times New Roman"/>
              </a:rPr>
              <a:t>Завдання</a:t>
            </a:r>
            <a:r>
              <a:rPr dirty="0" sz="1400" spc="9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7.</a:t>
            </a:r>
            <a:r>
              <a:rPr dirty="0" sz="1400" spc="95" b="1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Знайдіть</a:t>
            </a:r>
            <a:r>
              <a:rPr dirty="0" sz="1400" spc="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порушення</a:t>
            </a:r>
            <a:r>
              <a:rPr dirty="0" sz="1400" spc="7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лексичних</a:t>
            </a:r>
            <a:r>
              <a:rPr dirty="0" sz="1400" spc="8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норм</a:t>
            </a:r>
            <a:r>
              <a:rPr dirty="0" sz="1400" spc="10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мовної</a:t>
            </a:r>
            <a:r>
              <a:rPr dirty="0" sz="1400" spc="8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логіки</a:t>
            </a:r>
            <a:r>
              <a:rPr dirty="0" sz="1400" spc="100" i="1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у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реченнях,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виправте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помилки.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 indent="541020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Спортсмени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різних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країн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вели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гострі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дуелі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олімпійські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медалі;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картині </a:t>
            </a:r>
            <a:r>
              <a:rPr dirty="0" sz="1400">
                <a:latin typeface="Times New Roman"/>
                <a:cs typeface="Times New Roman"/>
              </a:rPr>
              <a:t>намальовані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часи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Середньовіччя;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журі</a:t>
            </a:r>
            <a:r>
              <a:rPr dirty="0" sz="1400" spc="45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об’явило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переможців</a:t>
            </a:r>
            <a:r>
              <a:rPr dirty="0" sz="1400" spc="4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конкурсу;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козаки </a:t>
            </a:r>
            <a:r>
              <a:rPr dirty="0" sz="1400">
                <a:latin typeface="Times New Roman"/>
                <a:cs typeface="Times New Roman"/>
              </a:rPr>
              <a:t>стріляли</a:t>
            </a:r>
            <a:r>
              <a:rPr dirty="0" sz="1400" spc="2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2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пістолетів;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</a:t>
            </a:r>
            <a:r>
              <a:rPr dirty="0" sz="1400" spc="26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Нечуй-</a:t>
            </a:r>
            <a:r>
              <a:rPr dirty="0" sz="1400">
                <a:latin typeface="Times New Roman"/>
                <a:cs typeface="Times New Roman"/>
              </a:rPr>
              <a:t>Левицький</a:t>
            </a:r>
            <a:r>
              <a:rPr dirty="0" sz="1400" spc="2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зобразив</a:t>
            </a:r>
            <a:r>
              <a:rPr dirty="0" sz="1400" spc="26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образ</a:t>
            </a:r>
            <a:r>
              <a:rPr dirty="0" sz="1400" spc="2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Миколи</a:t>
            </a:r>
            <a:r>
              <a:rPr dirty="0" sz="1400" spc="27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Джері;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03085" y="695959"/>
            <a:ext cx="633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Довідка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1979421"/>
            <a:ext cx="6381115" cy="2519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8000"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latin typeface="Times New Roman"/>
                <a:cs typeface="Times New Roman"/>
              </a:rPr>
              <a:t>Міністерство </a:t>
            </a:r>
            <a:r>
              <a:rPr dirty="0" sz="1400" i="1">
                <a:latin typeface="Times New Roman"/>
                <a:cs typeface="Times New Roman"/>
              </a:rPr>
              <a:t>освіти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науки</a:t>
            </a:r>
            <a:r>
              <a:rPr dirty="0" sz="1400" spc="-10" i="1">
                <a:latin typeface="Times New Roman"/>
                <a:cs typeface="Times New Roman"/>
              </a:rPr>
              <a:t> України</a:t>
            </a:r>
            <a:endParaRPr sz="1400">
              <a:latin typeface="Times New Roman"/>
              <a:cs typeface="Times New Roman"/>
            </a:endParaRPr>
          </a:p>
          <a:p>
            <a:pPr marL="12700" marR="663575" indent="694690">
              <a:lnSpc>
                <a:spcPts val="2860"/>
              </a:lnSpc>
              <a:spcBef>
                <a:spcPts val="280"/>
              </a:spcBef>
            </a:pPr>
            <a:r>
              <a:rPr dirty="0" sz="1400" spc="-10" i="1">
                <a:latin typeface="Times New Roman"/>
                <a:cs typeface="Times New Roman"/>
              </a:rPr>
              <a:t>Національний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університет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фізичного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виховання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спорту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України</a:t>
            </a:r>
            <a:r>
              <a:rPr dirty="0" sz="1400" spc="-10" i="1">
                <a:latin typeface="Times New Roman"/>
                <a:cs typeface="Times New Roman"/>
              </a:rPr>
              <a:t> 12.05.2023№54</a:t>
            </a:r>
            <a:endParaRPr sz="1400">
              <a:latin typeface="Times New Roman"/>
              <a:cs typeface="Times New Roman"/>
            </a:endParaRPr>
          </a:p>
          <a:p>
            <a:pPr algn="ctr" marL="33655">
              <a:lnSpc>
                <a:spcPct val="100000"/>
              </a:lnSpc>
              <a:spcBef>
                <a:spcPts val="880"/>
              </a:spcBef>
            </a:pPr>
            <a:r>
              <a:rPr dirty="0" sz="1400" spc="-10" i="1">
                <a:latin typeface="Times New Roman"/>
                <a:cs typeface="Times New Roman"/>
              </a:rPr>
              <a:t>ДОВІДКА</a:t>
            </a:r>
            <a:endParaRPr sz="1400">
              <a:latin typeface="Times New Roman"/>
              <a:cs typeface="Times New Roman"/>
            </a:endParaRPr>
          </a:p>
          <a:p>
            <a:pPr marL="12700" marR="5080" indent="359410">
              <a:lnSpc>
                <a:spcPct val="110700"/>
              </a:lnSpc>
              <a:spcBef>
                <a:spcPts val="975"/>
              </a:spcBef>
            </a:pPr>
            <a:r>
              <a:rPr dirty="0" sz="1400" i="1">
                <a:latin typeface="Times New Roman"/>
                <a:cs typeface="Times New Roman"/>
              </a:rPr>
              <a:t>Видана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Тимошенкові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Олександру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Володимировичу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тому,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він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є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студентом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2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курсу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тренерського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факультету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Національного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університету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фізичного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400" i="1">
                <a:latin typeface="Times New Roman"/>
                <a:cs typeface="Times New Roman"/>
              </a:rPr>
              <a:t>виховання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спорту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України.</a:t>
            </a:r>
            <a:endParaRPr sz="14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  <a:spcBef>
                <a:spcPts val="1165"/>
              </a:spcBef>
            </a:pPr>
            <a:r>
              <a:rPr dirty="0" sz="1400" i="1">
                <a:latin typeface="Times New Roman"/>
                <a:cs typeface="Times New Roman"/>
              </a:rPr>
              <a:t>Видано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для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подання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поліклініки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№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1 </a:t>
            </a:r>
            <a:r>
              <a:rPr dirty="0" sz="1400" spc="-10" i="1">
                <a:latin typeface="Times New Roman"/>
                <a:cs typeface="Times New Roman"/>
              </a:rPr>
              <a:t>Голосіївського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району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м.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Києва.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8319" y="4985130"/>
            <a:ext cx="25603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latin typeface="Times New Roman"/>
                <a:cs typeface="Times New Roman"/>
              </a:rPr>
              <a:t>Декан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тренерського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факультету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14925" y="4985130"/>
            <a:ext cx="15201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latin typeface="Times New Roman"/>
                <a:cs typeface="Times New Roman"/>
              </a:rPr>
              <a:t>Євгеній</a:t>
            </a:r>
            <a:r>
              <a:rPr dirty="0" sz="1400" spc="-6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Гончаренко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8319" y="5346318"/>
            <a:ext cx="15284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latin typeface="Times New Roman"/>
                <a:cs typeface="Times New Roman"/>
              </a:rPr>
              <a:t>Провідний</a:t>
            </a:r>
            <a:r>
              <a:rPr dirty="0" sz="1400" spc="-6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фахівець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14925" y="5346318"/>
            <a:ext cx="12363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latin typeface="Times New Roman"/>
                <a:cs typeface="Times New Roman"/>
              </a:rPr>
              <a:t>Наталія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Божук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12648" y="5758560"/>
            <a:ext cx="6428105" cy="6350"/>
          </a:xfrm>
          <a:custGeom>
            <a:avLst/>
            <a:gdLst/>
            <a:ahLst/>
            <a:cxnLst/>
            <a:rect l="l" t="t" r="r" b="b"/>
            <a:pathLst>
              <a:path w="6428105" h="6350">
                <a:moveTo>
                  <a:pt x="6427978" y="0"/>
                </a:moveTo>
                <a:lnTo>
                  <a:pt x="0" y="0"/>
                </a:lnTo>
                <a:lnTo>
                  <a:pt x="0" y="6096"/>
                </a:lnTo>
                <a:lnTo>
                  <a:pt x="6427978" y="6096"/>
                </a:lnTo>
                <a:lnTo>
                  <a:pt x="64279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4577" y="1204620"/>
            <a:ext cx="457061" cy="639800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95959"/>
            <a:ext cx="6417945" cy="7553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Протокол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45"/>
              </a:lnSpc>
              <a:spcBef>
                <a:spcPts val="1170"/>
              </a:spcBef>
            </a:pPr>
            <a:r>
              <a:rPr dirty="0" sz="1400" i="1">
                <a:latin typeface="Times New Roman"/>
                <a:cs typeface="Times New Roman"/>
              </a:rPr>
              <a:t>ПРОТОКОЛ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№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  <a:p>
            <a:pPr algn="ctr" marL="415290" marR="410845">
              <a:lnSpc>
                <a:spcPts val="1610"/>
              </a:lnSpc>
              <a:spcBef>
                <a:spcPts val="75"/>
              </a:spcBef>
            </a:pPr>
            <a:r>
              <a:rPr dirty="0" sz="1400" i="1">
                <a:latin typeface="Times New Roman"/>
                <a:cs typeface="Times New Roman"/>
              </a:rPr>
              <a:t>засідання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профспілкового </a:t>
            </a:r>
            <a:r>
              <a:rPr dirty="0" sz="1400" i="1">
                <a:latin typeface="Times New Roman"/>
                <a:cs typeface="Times New Roman"/>
              </a:rPr>
              <a:t>комітету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науково-педагогічних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працівників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Times New Roman"/>
                <a:cs typeface="Times New Roman"/>
              </a:rPr>
              <a:t>та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співробітників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Національного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університету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575"/>
              </a:lnSpc>
            </a:pPr>
            <a:r>
              <a:rPr dirty="0" sz="1400" i="1">
                <a:latin typeface="Times New Roman"/>
                <a:cs typeface="Times New Roman"/>
              </a:rPr>
              <a:t>фізичного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виховання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спорту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України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645"/>
              </a:lnSpc>
              <a:spcBef>
                <a:spcPts val="1535"/>
              </a:spcBef>
              <a:tabLst>
                <a:tab pos="5636895" algn="l"/>
              </a:tabLst>
            </a:pPr>
            <a:r>
              <a:rPr dirty="0" sz="1400" spc="-10" i="1">
                <a:latin typeface="Times New Roman"/>
                <a:cs typeface="Times New Roman"/>
              </a:rPr>
              <a:t>24.04.2023</a:t>
            </a:r>
            <a:r>
              <a:rPr dirty="0" sz="1400" i="1">
                <a:latin typeface="Times New Roman"/>
                <a:cs typeface="Times New Roman"/>
              </a:rPr>
              <a:t>	м</a:t>
            </a:r>
            <a:r>
              <a:rPr dirty="0" sz="1400" b="1" i="1">
                <a:latin typeface="Times New Roman"/>
                <a:cs typeface="Times New Roman"/>
              </a:rPr>
              <a:t>.</a:t>
            </a:r>
            <a:r>
              <a:rPr dirty="0" sz="1400" spc="-15" b="1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Київ</a:t>
            </a:r>
            <a:endParaRPr sz="1400">
              <a:latin typeface="Times New Roman"/>
              <a:cs typeface="Times New Roman"/>
            </a:endParaRPr>
          </a:p>
          <a:p>
            <a:pPr marL="12700" marR="119380" indent="359410">
              <a:lnSpc>
                <a:spcPts val="1610"/>
              </a:lnSpc>
              <a:spcBef>
                <a:spcPts val="75"/>
              </a:spcBef>
            </a:pPr>
            <a:r>
              <a:rPr dirty="0" sz="1400" i="1">
                <a:latin typeface="Times New Roman"/>
                <a:cs typeface="Times New Roman"/>
              </a:rPr>
              <a:t>Присутні: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Голова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профспілкового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комітету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Шепелюк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В.Л.,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заступник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голови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Драгунов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Л.О.,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науково-</a:t>
            </a:r>
            <a:r>
              <a:rPr dirty="0" sz="1400" i="1">
                <a:latin typeface="Times New Roman"/>
                <a:cs typeface="Times New Roman"/>
              </a:rPr>
              <a:t>педагогічні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працівники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згідно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зі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списком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(список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5"/>
              </a:lnSpc>
            </a:pPr>
            <a:r>
              <a:rPr dirty="0" sz="1400" i="1">
                <a:latin typeface="Times New Roman"/>
                <a:cs typeface="Times New Roman"/>
              </a:rPr>
              <a:t>додається,.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всього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35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осіб).</a:t>
            </a:r>
            <a:endParaRPr sz="1400">
              <a:latin typeface="Times New Roman"/>
              <a:cs typeface="Times New Roman"/>
            </a:endParaRPr>
          </a:p>
          <a:p>
            <a:pPr marL="372110" marR="4030345">
              <a:lnSpc>
                <a:spcPct val="95800"/>
              </a:lnSpc>
              <a:spcBef>
                <a:spcPts val="40"/>
              </a:spcBef>
            </a:pPr>
            <a:r>
              <a:rPr dirty="0" sz="1400" i="1">
                <a:latin typeface="Times New Roman"/>
                <a:cs typeface="Times New Roman"/>
              </a:rPr>
              <a:t>Голова: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Шепелюк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В.Л.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Секретар: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Хоружева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Л.Є. </a:t>
            </a:r>
            <a:r>
              <a:rPr dirty="0" sz="1400" i="1">
                <a:latin typeface="Times New Roman"/>
                <a:cs typeface="Times New Roman"/>
              </a:rPr>
              <a:t>Порядок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денний:</a:t>
            </a:r>
            <a:endParaRPr sz="1400">
              <a:latin typeface="Times New Roman"/>
              <a:cs typeface="Times New Roman"/>
            </a:endParaRPr>
          </a:p>
          <a:p>
            <a:pPr marL="462280" marR="10160" indent="255270">
              <a:lnSpc>
                <a:spcPts val="1610"/>
              </a:lnSpc>
              <a:spcBef>
                <a:spcPts val="40"/>
              </a:spcBef>
              <a:buFont typeface="Times New Roman"/>
              <a:buAutoNum type="arabicPeriod"/>
              <a:tabLst>
                <a:tab pos="717550" algn="l"/>
                <a:tab pos="1173480" algn="l"/>
                <a:tab pos="1936114" algn="l"/>
                <a:tab pos="3105785" algn="l"/>
                <a:tab pos="3971290" algn="l"/>
                <a:tab pos="5001895" algn="l"/>
                <a:tab pos="5200015" algn="l"/>
              </a:tabLst>
            </a:pPr>
            <a:r>
              <a:rPr dirty="0" sz="1400" spc="-25" i="1">
                <a:latin typeface="Times New Roman"/>
                <a:cs typeface="Times New Roman"/>
              </a:rPr>
              <a:t>Про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надання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матеріальної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допомоги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викладачам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50" i="1">
                <a:latin typeface="Times New Roman"/>
                <a:cs typeface="Times New Roman"/>
              </a:rPr>
              <a:t>і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співробітникам</a:t>
            </a:r>
            <a:r>
              <a:rPr dirty="0" sz="1400" spc="-10" i="1">
                <a:latin typeface="Times New Roman"/>
                <a:cs typeface="Times New Roman"/>
              </a:rPr>
              <a:t> НУФВСУ(інформація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голови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профкому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В.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Л.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Шепелюк).</a:t>
            </a:r>
            <a:endParaRPr sz="1400">
              <a:latin typeface="Times New Roman"/>
              <a:cs typeface="Times New Roman"/>
            </a:endParaRPr>
          </a:p>
          <a:p>
            <a:pPr marL="717550" indent="-247650">
              <a:lnSpc>
                <a:spcPts val="1530"/>
              </a:lnSpc>
              <a:buFont typeface="Times New Roman"/>
              <a:buAutoNum type="arabicPeriod"/>
              <a:tabLst>
                <a:tab pos="717550" algn="l"/>
                <a:tab pos="1310640" algn="l"/>
                <a:tab pos="2317115" algn="l"/>
                <a:tab pos="4305935" algn="l"/>
                <a:tab pos="5186045" algn="l"/>
                <a:tab pos="6352540" algn="l"/>
              </a:tabLst>
            </a:pPr>
            <a:r>
              <a:rPr dirty="0" sz="1400" spc="-25" i="1">
                <a:latin typeface="Times New Roman"/>
                <a:cs typeface="Times New Roman"/>
              </a:rPr>
              <a:t>Про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виділення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санаторно-курортних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путівок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10" i="1">
                <a:latin typeface="Times New Roman"/>
                <a:cs typeface="Times New Roman"/>
              </a:rPr>
              <a:t>викладачам</a:t>
            </a:r>
            <a:r>
              <a:rPr dirty="0" sz="1400" i="1">
                <a:latin typeface="Times New Roman"/>
                <a:cs typeface="Times New Roman"/>
              </a:rPr>
              <a:t>	</a:t>
            </a:r>
            <a:r>
              <a:rPr dirty="0" sz="1400" spc="-50" i="1">
                <a:latin typeface="Times New Roman"/>
                <a:cs typeface="Times New Roman"/>
              </a:rPr>
              <a:t>і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ts val="1614"/>
              </a:lnSpc>
            </a:pPr>
            <a:r>
              <a:rPr dirty="0" sz="1400" i="1">
                <a:latin typeface="Times New Roman"/>
                <a:cs typeface="Times New Roman"/>
              </a:rPr>
              <a:t>співробітникам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університету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(інформація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члена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профкому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В. І.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Ковальчук).</a:t>
            </a:r>
            <a:endParaRPr sz="1400">
              <a:latin typeface="Times New Roman"/>
              <a:cs typeface="Times New Roman"/>
            </a:endParaRPr>
          </a:p>
          <a:p>
            <a:pPr marL="189865" indent="-177165">
              <a:lnSpc>
                <a:spcPts val="1614"/>
              </a:lnSpc>
              <a:buAutoNum type="arabicPeriod"/>
              <a:tabLst>
                <a:tab pos="189865" algn="l"/>
              </a:tabLst>
            </a:pPr>
            <a:r>
              <a:rPr dirty="0" sz="1400" spc="-10" i="1">
                <a:latin typeface="Times New Roman"/>
                <a:cs typeface="Times New Roman"/>
              </a:rPr>
              <a:t>СЛУХАЛИ:</a:t>
            </a:r>
            <a:endParaRPr sz="1400">
              <a:latin typeface="Times New Roman"/>
              <a:cs typeface="Times New Roman"/>
            </a:endParaRPr>
          </a:p>
          <a:p>
            <a:pPr marL="192405" marR="179705" indent="359410">
              <a:lnSpc>
                <a:spcPts val="1610"/>
              </a:lnSpc>
              <a:spcBef>
                <a:spcPts val="80"/>
              </a:spcBef>
            </a:pPr>
            <a:r>
              <a:rPr dirty="0" sz="1400" i="1">
                <a:latin typeface="Times New Roman"/>
                <a:cs typeface="Times New Roman"/>
              </a:rPr>
              <a:t>Я.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С.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Шербашин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доповів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надання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матеріальної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допомоги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викладачам</a:t>
            </a:r>
            <a:r>
              <a:rPr dirty="0" sz="1400" spc="-55" i="1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і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співробітникам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університету,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які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подали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заяви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профкому.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400" spc="-10" i="1">
                <a:latin typeface="Times New Roman"/>
                <a:cs typeface="Times New Roman"/>
              </a:rPr>
              <a:t>ВИСТУПИЛИ:</a:t>
            </a:r>
            <a:endParaRPr sz="1400">
              <a:latin typeface="Times New Roman"/>
              <a:cs typeface="Times New Roman"/>
            </a:endParaRPr>
          </a:p>
          <a:p>
            <a:pPr marL="12700" marR="177165" indent="449580">
              <a:lnSpc>
                <a:spcPts val="1610"/>
              </a:lnSpc>
              <a:spcBef>
                <a:spcPts val="75"/>
              </a:spcBef>
            </a:pPr>
            <a:r>
              <a:rPr dirty="0" sz="1400" i="1">
                <a:latin typeface="Times New Roman"/>
                <a:cs typeface="Times New Roman"/>
              </a:rPr>
              <a:t>Ю.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М.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Салямін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зазначив,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всі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викладачі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співробітники,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які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звернулися</a:t>
            </a:r>
            <a:r>
              <a:rPr dirty="0" sz="1400" spc="-25" i="1">
                <a:latin typeface="Times New Roman"/>
                <a:cs typeface="Times New Roman"/>
              </a:rPr>
              <a:t> до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профкому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проханням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матеріальну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допомогу,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дійсно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її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потребують.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40"/>
              </a:lnSpc>
            </a:pPr>
            <a:r>
              <a:rPr dirty="0" sz="1400" spc="-10" i="1">
                <a:latin typeface="Times New Roman"/>
                <a:cs typeface="Times New Roman"/>
              </a:rPr>
              <a:t>УХВАЛИЛИ:</a:t>
            </a:r>
            <a:endParaRPr sz="1400">
              <a:latin typeface="Times New Roman"/>
              <a:cs typeface="Times New Roman"/>
            </a:endParaRPr>
          </a:p>
          <a:p>
            <a:pPr marL="12700" marR="763270" indent="449580">
              <a:lnSpc>
                <a:spcPts val="1610"/>
              </a:lnSpc>
              <a:spcBef>
                <a:spcPts val="75"/>
              </a:spcBef>
            </a:pPr>
            <a:r>
              <a:rPr dirty="0" sz="1400" i="1">
                <a:latin typeface="Times New Roman"/>
                <a:cs typeface="Times New Roman"/>
              </a:rPr>
              <a:t>Надати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матеріальну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допомогу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таким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викладачам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співробітникам</a:t>
            </a:r>
            <a:r>
              <a:rPr dirty="0" sz="1400" spc="-10" i="1">
                <a:latin typeface="Times New Roman"/>
                <a:cs typeface="Times New Roman"/>
              </a:rPr>
              <a:t> університету:</a:t>
            </a:r>
            <a:endParaRPr sz="1400">
              <a:latin typeface="Times New Roman"/>
              <a:cs typeface="Times New Roman"/>
            </a:endParaRPr>
          </a:p>
          <a:p>
            <a:pPr marL="283845">
              <a:lnSpc>
                <a:spcPts val="1530"/>
              </a:lnSpc>
            </a:pPr>
            <a:r>
              <a:rPr dirty="0" sz="1400" i="1">
                <a:latin typeface="Times New Roman"/>
                <a:cs typeface="Times New Roman"/>
              </a:rPr>
              <a:t>Матвієнко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В.С.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–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2000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грн.;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Стрілець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Н.Н.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–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2500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грн.;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Довганю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В.К.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–</a:t>
            </a:r>
            <a:r>
              <a:rPr dirty="0" sz="1400" spc="-20" i="1">
                <a:latin typeface="Times New Roman"/>
                <a:cs typeface="Times New Roman"/>
              </a:rPr>
              <a:t> 2000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i="1">
                <a:latin typeface="Times New Roman"/>
                <a:cs typeface="Times New Roman"/>
              </a:rPr>
              <a:t>грн.;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Петренкові</a:t>
            </a:r>
            <a:r>
              <a:rPr dirty="0" sz="1400" spc="3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С.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М.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–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3000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грн.</a:t>
            </a:r>
            <a:endParaRPr sz="1400">
              <a:latin typeface="Times New Roman"/>
              <a:cs typeface="Times New Roman"/>
            </a:endParaRPr>
          </a:p>
          <a:p>
            <a:pPr marL="189865" indent="-177165">
              <a:lnSpc>
                <a:spcPts val="1610"/>
              </a:lnSpc>
              <a:buAutoNum type="arabicPeriod" startAt="2"/>
              <a:tabLst>
                <a:tab pos="189865" algn="l"/>
              </a:tabLst>
            </a:pPr>
            <a:r>
              <a:rPr dirty="0" sz="1400" spc="-10" i="1">
                <a:latin typeface="Times New Roman"/>
                <a:cs typeface="Times New Roman"/>
              </a:rPr>
              <a:t>СЛУХАЛИ:</a:t>
            </a:r>
            <a:endParaRPr sz="1400">
              <a:latin typeface="Times New Roman"/>
              <a:cs typeface="Times New Roman"/>
            </a:endParaRPr>
          </a:p>
          <a:p>
            <a:pPr marL="12700" marR="710565" indent="449580">
              <a:lnSpc>
                <a:spcPts val="1620"/>
              </a:lnSpc>
              <a:spcBef>
                <a:spcPts val="70"/>
              </a:spcBef>
            </a:pPr>
            <a:r>
              <a:rPr dirty="0" sz="1400" i="1">
                <a:latin typeface="Times New Roman"/>
                <a:cs typeface="Times New Roman"/>
              </a:rPr>
              <a:t>Л.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О.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Драгунов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зачитав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заяву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ветерана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університету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Головка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О.О.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50" i="1">
                <a:latin typeface="Times New Roman"/>
                <a:cs typeface="Times New Roman"/>
              </a:rPr>
              <a:t>з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проханням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надання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йому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санаторно-</a:t>
            </a:r>
            <a:r>
              <a:rPr dirty="0" sz="1400" i="1">
                <a:latin typeface="Times New Roman"/>
                <a:cs typeface="Times New Roman"/>
              </a:rPr>
              <a:t>курортної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путівки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санаторію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400" i="1">
                <a:latin typeface="Times New Roman"/>
                <a:cs typeface="Times New Roman"/>
              </a:rPr>
              <a:t>«Жовтень»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Кончі-</a:t>
            </a:r>
            <a:r>
              <a:rPr dirty="0" sz="1400" i="1">
                <a:latin typeface="Times New Roman"/>
                <a:cs typeface="Times New Roman"/>
              </a:rPr>
              <a:t>Заспі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15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днів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1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червня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2023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року.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Вартість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путівки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16500</a:t>
            </a:r>
            <a:endParaRPr sz="1400">
              <a:latin typeface="Times New Roman"/>
              <a:cs typeface="Times New Roman"/>
            </a:endParaRPr>
          </a:p>
          <a:p>
            <a:pPr marL="12700" marR="5393690">
              <a:lnSpc>
                <a:spcPts val="1610"/>
              </a:lnSpc>
              <a:spcBef>
                <a:spcPts val="75"/>
              </a:spcBef>
            </a:pPr>
            <a:r>
              <a:rPr dirty="0" sz="1400" i="1">
                <a:latin typeface="Times New Roman"/>
                <a:cs typeface="Times New Roman"/>
              </a:rPr>
              <a:t>грн.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00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коп.</a:t>
            </a:r>
            <a:endParaRPr sz="1400">
              <a:latin typeface="Times New Roman"/>
              <a:cs typeface="Times New Roman"/>
            </a:endParaRPr>
          </a:p>
          <a:p>
            <a:pPr marL="12700" marR="5393690">
              <a:lnSpc>
                <a:spcPts val="1610"/>
              </a:lnSpc>
            </a:pPr>
            <a:r>
              <a:rPr dirty="0" sz="1400" spc="-10" i="1">
                <a:latin typeface="Times New Roman"/>
                <a:cs typeface="Times New Roman"/>
              </a:rPr>
              <a:t>УХВАЛИЛИ:</a:t>
            </a:r>
            <a:endParaRPr sz="1400">
              <a:latin typeface="Times New Roman"/>
              <a:cs typeface="Times New Roman"/>
            </a:endParaRPr>
          </a:p>
          <a:p>
            <a:pPr marL="462280">
              <a:lnSpc>
                <a:spcPts val="1530"/>
              </a:lnSpc>
            </a:pPr>
            <a:r>
              <a:rPr dirty="0" sz="1400" i="1">
                <a:latin typeface="Times New Roman"/>
                <a:cs typeface="Times New Roman"/>
              </a:rPr>
              <a:t>Надати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ветеранові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університету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Головку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О.О.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путівку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санаторію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z="1400" i="1">
                <a:latin typeface="Times New Roman"/>
                <a:cs typeface="Times New Roman"/>
              </a:rPr>
              <a:t>«Жовтень»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Кончі-</a:t>
            </a:r>
            <a:r>
              <a:rPr dirty="0" sz="1400" i="1">
                <a:latin typeface="Times New Roman"/>
                <a:cs typeface="Times New Roman"/>
              </a:rPr>
              <a:t>Заспі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1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червня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2023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р.</a:t>
            </a:r>
            <a:r>
              <a:rPr dirty="0" sz="1400" spc="-10" i="1">
                <a:latin typeface="Times New Roman"/>
                <a:cs typeface="Times New Roman"/>
              </a:rPr>
              <a:t> безкоштовно.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8215121"/>
            <a:ext cx="780415" cy="44386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dirty="0" sz="1400" spc="-10" i="1">
                <a:latin typeface="Times New Roman"/>
                <a:cs typeface="Times New Roman"/>
              </a:rPr>
              <a:t>Голова</a:t>
            </a:r>
            <a:r>
              <a:rPr dirty="0" sz="1400" spc="-10" i="1">
                <a:latin typeface="Times New Roman"/>
                <a:cs typeface="Times New Roman"/>
              </a:rPr>
              <a:t> Секретар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17191" y="8215121"/>
            <a:ext cx="550545" cy="44386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dirty="0" sz="1400" spc="-10" i="1">
                <a:latin typeface="Times New Roman"/>
                <a:cs typeface="Times New Roman"/>
              </a:rPr>
              <a:t>Підпис</a:t>
            </a:r>
            <a:r>
              <a:rPr dirty="0" sz="1400" spc="-10" i="1">
                <a:latin typeface="Times New Roman"/>
                <a:cs typeface="Times New Roman"/>
              </a:rPr>
              <a:t> Підпис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14925" y="8215121"/>
            <a:ext cx="1404620" cy="44386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dirty="0" sz="1400" i="1">
                <a:latin typeface="Times New Roman"/>
                <a:cs typeface="Times New Roman"/>
              </a:rPr>
              <a:t>Віра</a:t>
            </a:r>
            <a:r>
              <a:rPr dirty="0" sz="1400" spc="3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ШЕПЕЛЮК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Леся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ХОРУЖЕВА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94435"/>
            <a:ext cx="6417310" cy="2899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Times New Roman"/>
                <a:cs typeface="Times New Roman"/>
              </a:rPr>
              <a:t>Витяг</a:t>
            </a:r>
            <a:r>
              <a:rPr dirty="0" sz="1400" spc="-2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з</a:t>
            </a:r>
            <a:r>
              <a:rPr dirty="0" sz="1400" spc="-10" b="1" i="1">
                <a:latin typeface="Times New Roman"/>
                <a:cs typeface="Times New Roman"/>
              </a:rPr>
              <a:t> протоколу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45"/>
              </a:lnSpc>
              <a:spcBef>
                <a:spcPts val="1550"/>
              </a:spcBef>
            </a:pPr>
            <a:r>
              <a:rPr dirty="0" sz="1400" spc="-10" i="1">
                <a:latin typeface="Times New Roman"/>
                <a:cs typeface="Times New Roman"/>
              </a:rPr>
              <a:t>ВИТЯГ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610"/>
              </a:lnSpc>
            </a:pP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протоколу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№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5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засідання</a:t>
            </a:r>
            <a:endParaRPr sz="1400">
              <a:latin typeface="Times New Roman"/>
              <a:cs typeface="Times New Roman"/>
            </a:endParaRPr>
          </a:p>
          <a:p>
            <a:pPr algn="ctr" marL="169545" marR="168275">
              <a:lnSpc>
                <a:spcPts val="1610"/>
              </a:lnSpc>
              <a:spcBef>
                <a:spcPts val="80"/>
              </a:spcBef>
            </a:pPr>
            <a:r>
              <a:rPr dirty="0" sz="1400" spc="-10" i="1">
                <a:latin typeface="Times New Roman"/>
                <a:cs typeface="Times New Roman"/>
              </a:rPr>
              <a:t>профспілкового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комітету</a:t>
            </a:r>
            <a:r>
              <a:rPr dirty="0" sz="1400" spc="-10" i="1">
                <a:latin typeface="Times New Roman"/>
                <a:cs typeface="Times New Roman"/>
              </a:rPr>
              <a:t> студентів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й</a:t>
            </a:r>
            <a:r>
              <a:rPr dirty="0" sz="1400" spc="-10" i="1">
                <a:latin typeface="Times New Roman"/>
                <a:cs typeface="Times New Roman"/>
              </a:rPr>
              <a:t> аспірантів Національного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університету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фізичного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виховання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спорту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України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5"/>
              </a:lnSpc>
              <a:tabLst>
                <a:tab pos="4958715" algn="l"/>
              </a:tabLst>
            </a:pPr>
            <a:r>
              <a:rPr dirty="0" sz="1400" spc="-10" i="1">
                <a:latin typeface="Times New Roman"/>
                <a:cs typeface="Times New Roman"/>
              </a:rPr>
              <a:t>31.03.2023</a:t>
            </a:r>
            <a:r>
              <a:rPr dirty="0" sz="1400" i="1">
                <a:latin typeface="Times New Roman"/>
                <a:cs typeface="Times New Roman"/>
              </a:rPr>
              <a:t>	м.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Київ</a:t>
            </a:r>
            <a:endParaRPr sz="1400">
              <a:latin typeface="Times New Roman"/>
              <a:cs typeface="Times New Roman"/>
            </a:endParaRPr>
          </a:p>
          <a:p>
            <a:pPr marL="12700" marR="558800">
              <a:lnSpc>
                <a:spcPts val="1610"/>
              </a:lnSpc>
              <a:spcBef>
                <a:spcPts val="80"/>
              </a:spcBef>
            </a:pPr>
            <a:r>
              <a:rPr dirty="0" sz="1400" i="1">
                <a:latin typeface="Times New Roman"/>
                <a:cs typeface="Times New Roman"/>
              </a:rPr>
              <a:t>Присутні: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Голова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профспілки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студентів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й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аспірантів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Михальчук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А.Д.,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декан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тренерського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факультету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Гончаренко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Є.В.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студенти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2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курсу</a:t>
            </a:r>
            <a:endParaRPr sz="1400">
              <a:latin typeface="Times New Roman"/>
              <a:cs typeface="Times New Roman"/>
            </a:endParaRPr>
          </a:p>
          <a:p>
            <a:pPr marL="192405">
              <a:lnSpc>
                <a:spcPts val="1530"/>
              </a:lnSpc>
            </a:pPr>
            <a:r>
              <a:rPr dirty="0" sz="1400" spc="-10" i="1">
                <a:latin typeface="Times New Roman"/>
                <a:cs typeface="Times New Roman"/>
              </a:rPr>
              <a:t>СЛУХАЛИ:</a:t>
            </a:r>
            <a:endParaRPr sz="1400">
              <a:latin typeface="Times New Roman"/>
              <a:cs typeface="Times New Roman"/>
            </a:endParaRPr>
          </a:p>
          <a:p>
            <a:pPr marL="192405" marR="89535" indent="359410">
              <a:lnSpc>
                <a:spcPts val="1610"/>
              </a:lnSpc>
              <a:spcBef>
                <a:spcPts val="75"/>
              </a:spcBef>
            </a:pPr>
            <a:r>
              <a:rPr dirty="0" sz="1400" i="1">
                <a:latin typeface="Times New Roman"/>
                <a:cs typeface="Times New Roman"/>
              </a:rPr>
              <a:t>Заяву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студента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групи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21-СІ2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Ю.І.Михайленка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клопотанням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виділення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путівки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лікувально-</a:t>
            </a:r>
            <a:r>
              <a:rPr dirty="0" sz="1400" i="1">
                <a:latin typeface="Times New Roman"/>
                <a:cs typeface="Times New Roman"/>
              </a:rPr>
              <a:t>профілактичного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санаторію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«Пуща-Водиця».</a:t>
            </a:r>
            <a:endParaRPr sz="1400">
              <a:latin typeface="Times New Roman"/>
              <a:cs typeface="Times New Roman"/>
            </a:endParaRPr>
          </a:p>
          <a:p>
            <a:pPr marL="192405">
              <a:lnSpc>
                <a:spcPts val="1535"/>
              </a:lnSpc>
            </a:pPr>
            <a:r>
              <a:rPr dirty="0" sz="1400" spc="-10" i="1">
                <a:latin typeface="Times New Roman"/>
                <a:cs typeface="Times New Roman"/>
              </a:rPr>
              <a:t>УХВАЛИЛИ:</a:t>
            </a:r>
            <a:endParaRPr sz="1400">
              <a:latin typeface="Times New Roman"/>
              <a:cs typeface="Times New Roman"/>
            </a:endParaRPr>
          </a:p>
          <a:p>
            <a:pPr marL="552450">
              <a:lnSpc>
                <a:spcPts val="1650"/>
              </a:lnSpc>
            </a:pPr>
            <a:r>
              <a:rPr dirty="0" sz="1400" i="1">
                <a:latin typeface="Times New Roman"/>
                <a:cs typeface="Times New Roman"/>
              </a:rPr>
              <a:t>Виділити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Ю.І.Михайленкові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путівку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санаторію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«Пуща-Водиця».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79322" y="3794998"/>
          <a:ext cx="6094095" cy="809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4750"/>
                <a:gridCol w="1247775"/>
                <a:gridCol w="2326004"/>
              </a:tblGrid>
              <a:tr h="200660"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Голова</a:t>
                      </a:r>
                      <a:r>
                        <a:rPr dirty="0" sz="1400" spc="-7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Профспілки</a:t>
                      </a:r>
                      <a:r>
                        <a:rPr dirty="0" sz="1400" spc="-7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студентів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6070">
                <a:tc>
                  <a:txBody>
                    <a:bodyPr/>
                    <a:lstStyle/>
                    <a:p>
                      <a:pPr marL="31750">
                        <a:lnSpc>
                          <a:spcPts val="1560"/>
                        </a:lnSpc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400" spc="-3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аспірантів</a:t>
                      </a:r>
                      <a:r>
                        <a:rPr dirty="0" sz="1400" spc="-3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НУФВСУ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560"/>
                        </a:lnSpc>
                      </a:pP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підпис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5955">
                        <a:lnSpc>
                          <a:spcPts val="1560"/>
                        </a:lnSpc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Андрій</a:t>
                      </a:r>
                      <a:r>
                        <a:rPr dirty="0" sz="1400" spc="-4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МИХАЛЬЧУК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02895">
                <a:tc>
                  <a:txBody>
                    <a:bodyPr/>
                    <a:lstStyle/>
                    <a:p>
                      <a:pPr marL="31750">
                        <a:lnSpc>
                          <a:spcPts val="1605"/>
                        </a:lnSpc>
                        <a:spcBef>
                          <a:spcPts val="680"/>
                        </a:spcBef>
                      </a:pP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Секретар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636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605"/>
                        </a:lnSpc>
                        <a:spcBef>
                          <a:spcPts val="680"/>
                        </a:spcBef>
                      </a:pP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підпис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6360"/>
                </a:tc>
                <a:tc>
                  <a:txBody>
                    <a:bodyPr/>
                    <a:lstStyle/>
                    <a:p>
                      <a:pPr marL="655955">
                        <a:lnSpc>
                          <a:spcPts val="1605"/>
                        </a:lnSpc>
                        <a:spcBef>
                          <a:spcPts val="680"/>
                        </a:spcBef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Вікторія</a:t>
                      </a:r>
                      <a:r>
                        <a:rPr dirty="0" sz="1400" spc="-2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КРАВЕЦЬ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6360"/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5548121" y="5450204"/>
            <a:ext cx="1487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latin typeface="Times New Roman"/>
                <a:cs typeface="Times New Roman"/>
              </a:rPr>
              <a:t>Доповідна</a:t>
            </a:r>
            <a:r>
              <a:rPr dirty="0" sz="1400" spc="-6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записка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8236" y="5883020"/>
            <a:ext cx="2653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Кафедра</a:t>
            </a:r>
            <a:r>
              <a:rPr dirty="0" sz="1200" spc="-4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здоров'я,</a:t>
            </a:r>
            <a:r>
              <a:rPr dirty="0" sz="1200" spc="-4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фітнесу</a:t>
            </a:r>
            <a:r>
              <a:rPr dirty="0" sz="1200" spc="-5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та</a:t>
            </a:r>
            <a:r>
              <a:rPr dirty="0" sz="1200" spc="-40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рекреації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8236" y="6268592"/>
            <a:ext cx="1973580" cy="629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58775">
              <a:lnSpc>
                <a:spcPct val="11000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ДОПОВІДНА</a:t>
            </a:r>
            <a:r>
              <a:rPr dirty="0" sz="1200" spc="-3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ЗАПИСКА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23.01.2023 </a:t>
            </a:r>
            <a:r>
              <a:rPr dirty="0" sz="1200" spc="-10" i="1">
                <a:latin typeface="Times New Roman"/>
                <a:cs typeface="Times New Roman"/>
              </a:rPr>
              <a:t>№46-12/56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200" i="1">
                <a:latin typeface="Times New Roman"/>
                <a:cs typeface="Times New Roman"/>
              </a:rPr>
              <a:t>Про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організацію</a:t>
            </a:r>
            <a:r>
              <a:rPr dirty="0" sz="1200" spc="20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відрядження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38140" y="6039992"/>
            <a:ext cx="137414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200" spc="-10" i="1">
                <a:latin typeface="Times New Roman"/>
                <a:cs typeface="Times New Roman"/>
              </a:rPr>
              <a:t>Ректорові НУФВСУ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проф.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Імасу</a:t>
            </a:r>
            <a:r>
              <a:rPr dirty="0" sz="1200" spc="-25" i="1">
                <a:latin typeface="Times New Roman"/>
                <a:cs typeface="Times New Roman"/>
              </a:rPr>
              <a:t> </a:t>
            </a:r>
            <a:r>
              <a:rPr dirty="0" sz="1200" spc="-20" i="1">
                <a:latin typeface="Times New Roman"/>
                <a:cs typeface="Times New Roman"/>
              </a:rPr>
              <a:t>Є.В.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8236" y="7132701"/>
            <a:ext cx="6417945" cy="2647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ДОПОВІДНА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ЗАПИСКА</a:t>
            </a:r>
            <a:endParaRPr sz="1400">
              <a:latin typeface="Times New Roman"/>
              <a:cs typeface="Times New Roman"/>
            </a:endParaRPr>
          </a:p>
          <a:p>
            <a:pPr algn="just" marL="12700" marR="6350" indent="359410">
              <a:lnSpc>
                <a:spcPct val="95900"/>
              </a:lnSpc>
              <a:spcBef>
                <a:spcPts val="1230"/>
              </a:spcBef>
              <a:tabLst>
                <a:tab pos="1584960" algn="l"/>
                <a:tab pos="2533015" algn="l"/>
              </a:tabLst>
            </a:pPr>
            <a:r>
              <a:rPr dirty="0" sz="1400" i="1">
                <a:latin typeface="Times New Roman"/>
                <a:cs typeface="Times New Roman"/>
              </a:rPr>
              <a:t>Доводжу</a:t>
            </a:r>
            <a:r>
              <a:rPr dirty="0" sz="1400" spc="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Вашого</a:t>
            </a:r>
            <a:r>
              <a:rPr dirty="0" sz="1400" spc="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відома,</a:t>
            </a:r>
            <a:r>
              <a:rPr dirty="0" sz="1400" spc="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що</a:t>
            </a:r>
            <a:r>
              <a:rPr dirty="0" sz="1400" spc="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старший</a:t>
            </a:r>
            <a:r>
              <a:rPr dirty="0" sz="1400" spc="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викладач</a:t>
            </a:r>
            <a:r>
              <a:rPr dirty="0" sz="1400" spc="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кафедри</a:t>
            </a:r>
            <a:r>
              <a:rPr dirty="0" sz="1400" spc="4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фізичної</a:t>
            </a:r>
            <a:r>
              <a:rPr dirty="0" sz="1400" spc="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терапії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229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ерготерапії</a:t>
            </a:r>
            <a:r>
              <a:rPr dirty="0" sz="1400" spc="105" i="1"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u="none" sz="1400" spc="-90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є</a:t>
            </a:r>
            <a:r>
              <a:rPr dirty="0" u="none" sz="1400" spc="-1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у</a:t>
            </a:r>
            <a:r>
              <a:rPr dirty="0" u="none" sz="1400" spc="10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часником</a:t>
            </a:r>
            <a:r>
              <a:rPr dirty="0" u="none" sz="1400" spc="110" i="1">
                <a:latin typeface="Times New Roman"/>
                <a:cs typeface="Times New Roman"/>
              </a:rPr>
              <a:t> </a:t>
            </a:r>
            <a:r>
              <a:rPr dirty="0" u="none" sz="1400" spc="-10" i="1">
                <a:latin typeface="Times New Roman"/>
                <a:cs typeface="Times New Roman"/>
              </a:rPr>
              <a:t>навчально-</a:t>
            </a:r>
            <a:r>
              <a:rPr dirty="0" u="none" sz="1400" i="1">
                <a:latin typeface="Times New Roman"/>
                <a:cs typeface="Times New Roman"/>
              </a:rPr>
              <a:t>тренувального</a:t>
            </a:r>
            <a:r>
              <a:rPr dirty="0" u="none" sz="1400" spc="114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семінару</a:t>
            </a:r>
            <a:r>
              <a:rPr dirty="0" u="none" sz="1400" spc="8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з</a:t>
            </a:r>
            <a:r>
              <a:rPr dirty="0" u="none" sz="1400" i="1">
                <a:latin typeface="Times New Roman"/>
                <a:cs typeface="Times New Roman"/>
              </a:rPr>
              <a:t> фізичної</a:t>
            </a:r>
            <a:r>
              <a:rPr dirty="0" u="none" sz="1400" spc="7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реабілітації</a:t>
            </a:r>
            <a:r>
              <a:rPr dirty="0" u="none" sz="1400" spc="6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у</a:t>
            </a:r>
            <a:r>
              <a:rPr dirty="0" u="none" sz="1400" spc="6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Львівському</a:t>
            </a:r>
            <a:r>
              <a:rPr dirty="0" u="none" sz="1400" spc="7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державному</a:t>
            </a:r>
            <a:r>
              <a:rPr dirty="0" u="none" sz="1400" spc="7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університеті</a:t>
            </a:r>
            <a:r>
              <a:rPr dirty="0" u="none" sz="1400" spc="49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фізичної</a:t>
            </a:r>
            <a:r>
              <a:rPr dirty="0" u="none" sz="1400" spc="70" i="1">
                <a:latin typeface="Times New Roman"/>
                <a:cs typeface="Times New Roman"/>
              </a:rPr>
              <a:t> </a:t>
            </a:r>
            <a:r>
              <a:rPr dirty="0" u="none" sz="1400" spc="-10" i="1">
                <a:latin typeface="Times New Roman"/>
                <a:cs typeface="Times New Roman"/>
              </a:rPr>
              <a:t>культури </a:t>
            </a:r>
            <a:r>
              <a:rPr dirty="0" u="none" sz="1400" i="1">
                <a:latin typeface="Times New Roman"/>
                <a:cs typeface="Times New Roman"/>
              </a:rPr>
              <a:t>імені</a:t>
            </a:r>
            <a:r>
              <a:rPr dirty="0" u="none" sz="1400" spc="16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Івана</a:t>
            </a:r>
            <a:r>
              <a:rPr dirty="0" u="none" sz="1400" spc="16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Боберського.</a:t>
            </a:r>
            <a:r>
              <a:rPr dirty="0" u="none" sz="1400" spc="16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У</a:t>
            </a:r>
            <a:r>
              <a:rPr dirty="0" u="none" sz="1400" spc="16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зв'язку</a:t>
            </a:r>
            <a:r>
              <a:rPr dirty="0" u="none" sz="1400" spc="16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з</a:t>
            </a:r>
            <a:r>
              <a:rPr dirty="0" u="none" sz="1400" spc="16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цим</a:t>
            </a:r>
            <a:r>
              <a:rPr dirty="0" u="none" sz="1400" spc="16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прошу</a:t>
            </a:r>
            <a:r>
              <a:rPr dirty="0" u="none" sz="1400" spc="16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відрядити</a:t>
            </a:r>
            <a:r>
              <a:rPr dirty="0" u="none" sz="1400" spc="15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(прізвище,</a:t>
            </a:r>
            <a:r>
              <a:rPr dirty="0" u="none" sz="1400" spc="16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ініціали)</a:t>
            </a:r>
            <a:r>
              <a:rPr dirty="0" u="none" sz="1400" spc="165" i="1">
                <a:latin typeface="Times New Roman"/>
                <a:cs typeface="Times New Roman"/>
              </a:rPr>
              <a:t> </a:t>
            </a:r>
            <a:r>
              <a:rPr dirty="0" u="none" sz="1400" spc="-25" i="1">
                <a:latin typeface="Times New Roman"/>
                <a:cs typeface="Times New Roman"/>
              </a:rPr>
              <a:t>до </a:t>
            </a:r>
            <a:r>
              <a:rPr dirty="0" u="none" sz="1400" i="1">
                <a:latin typeface="Times New Roman"/>
                <a:cs typeface="Times New Roman"/>
              </a:rPr>
              <a:t>міста</a:t>
            </a:r>
            <a:r>
              <a:rPr dirty="0" u="none" sz="1400" spc="380" i="1"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1400" spc="50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з</a:t>
            </a:r>
            <a:r>
              <a:rPr dirty="0" u="none" sz="1400" spc="38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(вказати</a:t>
            </a:r>
            <a:r>
              <a:rPr dirty="0" u="none" sz="1400" spc="38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дату)</a:t>
            </a:r>
            <a:r>
              <a:rPr dirty="0" u="none" sz="1400" spc="37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2023</a:t>
            </a:r>
            <a:r>
              <a:rPr dirty="0" u="none" sz="1400" spc="37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р.</a:t>
            </a:r>
            <a:r>
              <a:rPr dirty="0" u="none" sz="1400" spc="37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терміном</a:t>
            </a:r>
            <a:r>
              <a:rPr dirty="0" u="none" sz="1400" spc="37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на</a:t>
            </a:r>
            <a:r>
              <a:rPr dirty="0" u="none" sz="1400" spc="370" i="1">
                <a:latin typeface="Times New Roman"/>
                <a:cs typeface="Times New Roman"/>
              </a:rPr>
              <a:t> </a:t>
            </a:r>
            <a:r>
              <a:rPr dirty="0" u="sng" sz="1400" spc="3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dirty="0" u="none" sz="1400" i="1">
                <a:latin typeface="Times New Roman"/>
                <a:cs typeface="Times New Roman"/>
              </a:rPr>
              <a:t>дні</a:t>
            </a:r>
            <a:r>
              <a:rPr dirty="0" u="none" sz="1400" spc="37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для</a:t>
            </a:r>
            <a:r>
              <a:rPr dirty="0" u="none" sz="1400" spc="37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(мета</a:t>
            </a:r>
            <a:r>
              <a:rPr dirty="0" u="none" sz="1400" i="1">
                <a:latin typeface="Times New Roman"/>
                <a:cs typeface="Times New Roman"/>
              </a:rPr>
              <a:t> відрядження)</a:t>
            </a:r>
            <a:r>
              <a:rPr dirty="0" u="none" sz="1400" spc="-5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виступу</a:t>
            </a:r>
            <a:r>
              <a:rPr dirty="0" u="none" sz="1400" spc="-50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з</a:t>
            </a:r>
            <a:r>
              <a:rPr dirty="0" u="none" sz="1400" spc="-5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доповіддю</a:t>
            </a:r>
            <a:r>
              <a:rPr dirty="0" u="none" sz="1400" spc="-45" i="1">
                <a:latin typeface="Times New Roman"/>
                <a:cs typeface="Times New Roman"/>
              </a:rPr>
              <a:t> </a:t>
            </a:r>
            <a:r>
              <a:rPr dirty="0" u="none" sz="1400" i="1">
                <a:latin typeface="Times New Roman"/>
                <a:cs typeface="Times New Roman"/>
              </a:rPr>
              <a:t>на</a:t>
            </a:r>
            <a:r>
              <a:rPr dirty="0" u="none" sz="1400" spc="-55" i="1">
                <a:latin typeface="Times New Roman"/>
                <a:cs typeface="Times New Roman"/>
              </a:rPr>
              <a:t> </a:t>
            </a:r>
            <a:r>
              <a:rPr dirty="0" u="none" sz="1400" spc="-10" i="1">
                <a:latin typeface="Times New Roman"/>
                <a:cs typeface="Times New Roman"/>
              </a:rPr>
              <a:t>семінарі.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70"/>
              </a:lnSpc>
            </a:pPr>
            <a:r>
              <a:rPr dirty="0" sz="1400" i="1">
                <a:latin typeface="Times New Roman"/>
                <a:cs typeface="Times New Roman"/>
              </a:rPr>
              <a:t>Підстава:</a:t>
            </a:r>
            <a:r>
              <a:rPr dirty="0" sz="1400" spc="105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Лист</a:t>
            </a:r>
            <a:r>
              <a:rPr dirty="0" sz="1400" spc="10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Львівського</a:t>
            </a:r>
            <a:r>
              <a:rPr dirty="0" sz="1400" spc="11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державногоуніверситету</a:t>
            </a:r>
            <a:r>
              <a:rPr dirty="0" sz="1400" spc="10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фізичної</a:t>
            </a:r>
            <a:r>
              <a:rPr dirty="0" sz="1400" spc="110" i="1">
                <a:latin typeface="Times New Roman"/>
                <a:cs typeface="Times New Roman"/>
              </a:rPr>
              <a:t>  </a:t>
            </a:r>
            <a:r>
              <a:rPr dirty="0" sz="1400" i="1">
                <a:latin typeface="Times New Roman"/>
                <a:cs typeface="Times New Roman"/>
              </a:rPr>
              <a:t>культури</a:t>
            </a:r>
            <a:r>
              <a:rPr dirty="0" sz="1400" spc="105" i="1">
                <a:latin typeface="Times New Roman"/>
                <a:cs typeface="Times New Roman"/>
              </a:rPr>
              <a:t>  </a:t>
            </a:r>
            <a:r>
              <a:rPr dirty="0" sz="1400" spc="-25" i="1">
                <a:latin typeface="Times New Roman"/>
                <a:cs typeface="Times New Roman"/>
              </a:rPr>
              <a:t>від</a:t>
            </a:r>
            <a:endParaRPr sz="1400">
              <a:latin typeface="Times New Roman"/>
              <a:cs typeface="Times New Roman"/>
            </a:endParaRPr>
          </a:p>
          <a:p>
            <a:pPr marL="12700" marR="3267075">
              <a:lnSpc>
                <a:spcPts val="1610"/>
              </a:lnSpc>
              <a:spcBef>
                <a:spcPts val="75"/>
              </a:spcBef>
            </a:pPr>
            <a:r>
              <a:rPr dirty="0" sz="1400" i="1">
                <a:latin typeface="Times New Roman"/>
                <a:cs typeface="Times New Roman"/>
              </a:rPr>
              <a:t>03.03.23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№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28-02/22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і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програма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семінару.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Зав.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кафедри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(повна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назва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кафедри)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  <a:tabLst>
                <a:tab pos="1612900" algn="l"/>
                <a:tab pos="2710180" algn="l"/>
              </a:tabLst>
            </a:pP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1400" spc="-10" i="1">
                <a:latin typeface="Times New Roman"/>
                <a:cs typeface="Times New Roman"/>
              </a:rPr>
              <a:t>Підпис</a:t>
            </a:r>
            <a:r>
              <a:rPr dirty="0" u="none" sz="1400" i="1">
                <a:latin typeface="Times New Roman"/>
                <a:cs typeface="Times New Roman"/>
              </a:rPr>
              <a:t>	</a:t>
            </a:r>
            <a:r>
              <a:rPr dirty="0" u="none" sz="1400" spc="-20" i="1">
                <a:latin typeface="Times New Roman"/>
                <a:cs typeface="Times New Roman"/>
              </a:rPr>
              <a:t>(ПІП)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95959"/>
            <a:ext cx="6416675" cy="3381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Times New Roman"/>
                <a:cs typeface="Times New Roman"/>
              </a:rPr>
              <a:t>Пояснювальна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записка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400">
              <a:latin typeface="Times New Roman"/>
              <a:cs typeface="Times New Roman"/>
            </a:endParaRPr>
          </a:p>
          <a:p>
            <a:pPr marL="3164840">
              <a:lnSpc>
                <a:spcPct val="100000"/>
              </a:lnSpc>
              <a:spcBef>
                <a:spcPts val="5"/>
              </a:spcBef>
            </a:pPr>
            <a:r>
              <a:rPr dirty="0" sz="1400" i="1">
                <a:latin typeface="Times New Roman"/>
                <a:cs typeface="Times New Roman"/>
              </a:rPr>
              <a:t>Завідувачеві</a:t>
            </a:r>
            <a:r>
              <a:rPr dirty="0" sz="1400" spc="-8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кафедри</a:t>
            </a:r>
            <a:endParaRPr sz="1400">
              <a:latin typeface="Times New Roman"/>
              <a:cs typeface="Times New Roman"/>
            </a:endParaRPr>
          </a:p>
          <a:p>
            <a:pPr marL="3164840" marR="776605">
              <a:lnSpc>
                <a:spcPts val="2420"/>
              </a:lnSpc>
              <a:spcBef>
                <a:spcPts val="195"/>
              </a:spcBef>
            </a:pPr>
            <a:r>
              <a:rPr dirty="0" sz="1400" i="1">
                <a:latin typeface="Times New Roman"/>
                <a:cs typeface="Times New Roman"/>
              </a:rPr>
              <a:t>фізичної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терапії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та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ерготерапії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проф.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Лазарєвій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О.Б.</a:t>
            </a:r>
            <a:endParaRPr sz="1400">
              <a:latin typeface="Times New Roman"/>
              <a:cs typeface="Times New Roman"/>
            </a:endParaRPr>
          </a:p>
          <a:p>
            <a:pPr marL="3164840" marR="823594">
              <a:lnSpc>
                <a:spcPts val="2410"/>
              </a:lnSpc>
              <a:spcBef>
                <a:spcPts val="5"/>
              </a:spcBef>
            </a:pPr>
            <a:r>
              <a:rPr dirty="0" sz="1400" i="1">
                <a:latin typeface="Times New Roman"/>
                <a:cs typeface="Times New Roman"/>
              </a:rPr>
              <a:t>студента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1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курсу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13-ФТ1</a:t>
            </a:r>
            <a:r>
              <a:rPr dirty="0" sz="1400" spc="-25" i="1">
                <a:latin typeface="Times New Roman"/>
                <a:cs typeface="Times New Roman"/>
              </a:rPr>
              <a:t> </a:t>
            </a:r>
            <a:r>
              <a:rPr dirty="0" sz="1400" spc="-20" i="1">
                <a:latin typeface="Times New Roman"/>
                <a:cs typeface="Times New Roman"/>
              </a:rPr>
              <a:t>групи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Петришина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Артема</a:t>
            </a:r>
            <a:endParaRPr sz="1400">
              <a:latin typeface="Times New Roman"/>
              <a:cs typeface="Times New Roman"/>
            </a:endParaRPr>
          </a:p>
          <a:p>
            <a:pPr marL="2345055">
              <a:lnSpc>
                <a:spcPct val="100000"/>
              </a:lnSpc>
              <a:spcBef>
                <a:spcPts val="530"/>
              </a:spcBef>
            </a:pPr>
            <a:r>
              <a:rPr dirty="0" sz="1400" spc="-10" i="1">
                <a:latin typeface="Times New Roman"/>
                <a:cs typeface="Times New Roman"/>
              </a:rPr>
              <a:t>Пояснювальна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записка</a:t>
            </a:r>
            <a:endParaRPr sz="14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  <a:spcBef>
                <a:spcPts val="180"/>
              </a:spcBef>
            </a:pPr>
            <a:r>
              <a:rPr dirty="0" sz="1400" i="1">
                <a:latin typeface="Times New Roman"/>
                <a:cs typeface="Times New Roman"/>
              </a:rPr>
              <a:t>Я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був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відсутній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заняттях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8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травня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2023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року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через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запізнення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поїзда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400" i="1">
                <a:latin typeface="Times New Roman"/>
                <a:cs typeface="Times New Roman"/>
              </a:rPr>
              <a:t>№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102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spc="-75" i="1">
                <a:latin typeface="Times New Roman"/>
                <a:cs typeface="Times New Roman"/>
              </a:rPr>
              <a:t>Херсон</a:t>
            </a:r>
            <a:r>
              <a:rPr dirty="0" sz="1450" spc="-75" i="1">
                <a:latin typeface="Verdana"/>
                <a:cs typeface="Verdana"/>
              </a:rPr>
              <a:t>−</a:t>
            </a:r>
            <a:r>
              <a:rPr dirty="0" sz="1450" spc="-180" i="1">
                <a:latin typeface="Verdana"/>
                <a:cs typeface="Verdana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Київ на 5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годин.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400" i="1">
                <a:latin typeface="Times New Roman"/>
                <a:cs typeface="Times New Roman"/>
              </a:rPr>
              <a:t>До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цього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додаю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довідку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служби</a:t>
            </a:r>
            <a:r>
              <a:rPr dirty="0" sz="1400" spc="-5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пасажирських</a:t>
            </a:r>
            <a:r>
              <a:rPr dirty="0" sz="1400" spc="-6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перевезень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Укрзалізниці.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  <a:tabLst>
                <a:tab pos="4509135" algn="l"/>
              </a:tabLst>
            </a:pPr>
            <a:r>
              <a:rPr dirty="0" sz="1400" i="1">
                <a:latin typeface="Times New Roman"/>
                <a:cs typeface="Times New Roman"/>
              </a:rPr>
              <a:t>09.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05.2023</a:t>
            </a:r>
            <a:r>
              <a:rPr dirty="0" sz="1400" i="1">
                <a:latin typeface="Times New Roman"/>
                <a:cs typeface="Times New Roman"/>
              </a:rPr>
              <a:t>	(Особистий</a:t>
            </a:r>
            <a:r>
              <a:rPr dirty="0" sz="1400" spc="-8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підпис)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5447156"/>
            <a:ext cx="6418580" cy="4045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228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marL="12700" marR="199390" indent="536575">
              <a:lnSpc>
                <a:spcPct val="143600"/>
              </a:lnSpc>
              <a:spcBef>
                <a:spcPts val="995"/>
              </a:spcBef>
              <a:buAutoNum type="arabicPeriod"/>
              <a:tabLst>
                <a:tab pos="549275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спрямуванням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Шевчук,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І.В.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Клименко.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2022.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–536</a:t>
            </a:r>
            <a:r>
              <a:rPr dirty="0" sz="1400" spc="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652780" indent="-28067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652780" algn="l"/>
                <a:tab pos="1673225" algn="l"/>
                <a:tab pos="2187575" algn="l"/>
                <a:tab pos="2482850" algn="l"/>
                <a:tab pos="3649979" algn="l"/>
                <a:tab pos="4972050" algn="l"/>
                <a:tab pos="5520055" algn="l"/>
                <a:tab pos="6123940" algn="l"/>
              </a:tabLst>
            </a:pP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Українська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20">
                <a:solidFill>
                  <a:srgbClr val="212121"/>
                </a:solidFill>
                <a:latin typeface="Times New Roman"/>
                <a:cs typeface="Times New Roman"/>
              </a:rPr>
              <a:t>мова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за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професійним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спрямуванням: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навч,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посіб.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для</a:t>
            </a:r>
            <a:endParaRPr sz="1400">
              <a:latin typeface="Times New Roman"/>
              <a:cs typeface="Times New Roman"/>
            </a:endParaRPr>
          </a:p>
          <a:p>
            <a:pPr marL="12700" marR="7620">
              <a:lnSpc>
                <a:spcPct val="143600"/>
              </a:lnSpc>
              <a:spcBef>
                <a:spcPts val="10"/>
              </a:spcBef>
            </a:pP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студентів</a:t>
            </a:r>
            <a:r>
              <a:rPr dirty="0" sz="1400" spc="14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закладів</a:t>
            </a:r>
            <a:r>
              <a:rPr dirty="0" sz="1400" spc="13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вищої</a:t>
            </a:r>
            <a:r>
              <a:rPr dirty="0" sz="1400" spc="14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освіти</a:t>
            </a:r>
            <a:r>
              <a:rPr dirty="0" sz="1400" spc="135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/</a:t>
            </a:r>
            <a:r>
              <a:rPr dirty="0" sz="1400" spc="15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А.</a:t>
            </a:r>
            <a:r>
              <a:rPr dirty="0" sz="1400" spc="1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А.</a:t>
            </a:r>
            <a:r>
              <a:rPr dirty="0" sz="1400" spc="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Берестова,</a:t>
            </a:r>
            <a:r>
              <a:rPr dirty="0" sz="1400" spc="14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Н.</a:t>
            </a:r>
            <a:r>
              <a:rPr dirty="0" sz="140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О.</a:t>
            </a:r>
            <a:r>
              <a:rPr dirty="0" sz="1400" spc="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Лисенко,</a:t>
            </a:r>
            <a:r>
              <a:rPr dirty="0" sz="1400" spc="14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Л.</a:t>
            </a:r>
            <a:r>
              <a:rPr dirty="0" sz="1400" spc="9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І.</a:t>
            </a:r>
            <a:r>
              <a:rPr dirty="0" sz="1400" spc="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12121"/>
                </a:solidFill>
                <a:latin typeface="Times New Roman"/>
                <a:cs typeface="Times New Roman"/>
              </a:rPr>
              <a:t>Пац,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А.</a:t>
            </a:r>
            <a:r>
              <a:rPr dirty="0" sz="140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О.</a:t>
            </a:r>
            <a:r>
              <a:rPr dirty="0" sz="140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Тимченко.</a:t>
            </a:r>
            <a:r>
              <a:rPr dirty="0" sz="1400" spc="1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dirty="0" sz="140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Харків:</a:t>
            </a:r>
            <a:r>
              <a:rPr dirty="0" sz="1400" spc="1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НФаУ,</a:t>
            </a:r>
            <a:r>
              <a:rPr dirty="0" sz="1400" spc="10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2021.</a:t>
            </a:r>
            <a:r>
              <a:rPr dirty="0" sz="1400" spc="10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dirty="0" sz="1400" spc="1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344</a:t>
            </a:r>
            <a:r>
              <a:rPr dirty="0" sz="140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12700" marR="9525" indent="653415">
              <a:lnSpc>
                <a:spcPts val="2410"/>
              </a:lnSpc>
              <a:spcBef>
                <a:spcPts val="204"/>
              </a:spcBef>
              <a:buClr>
                <a:srgbClr val="212121"/>
              </a:buClr>
              <a:buAutoNum type="arabicPeriod" startAt="3"/>
              <a:tabLst>
                <a:tab pos="666115" algn="l"/>
                <a:tab pos="1670050" algn="l"/>
                <a:tab pos="2235835" algn="l"/>
                <a:tab pos="2728595" algn="l"/>
                <a:tab pos="2931160" algn="l"/>
                <a:tab pos="3762375" algn="l"/>
                <a:tab pos="4426585" algn="l"/>
                <a:tab pos="5603875" algn="l"/>
                <a:tab pos="5923280" algn="l"/>
              </a:tabLst>
            </a:pPr>
            <a:r>
              <a:rPr dirty="0" sz="1400" spc="-10">
                <a:latin typeface="Times New Roman"/>
                <a:cs typeface="Times New Roman"/>
              </a:rPr>
              <a:t>Українська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мова: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0">
                <a:latin typeface="Times New Roman"/>
                <a:cs typeface="Times New Roman"/>
              </a:rPr>
              <a:t>усна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і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писемна.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Ділове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спрямування.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За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новим </a:t>
            </a:r>
            <a:r>
              <a:rPr dirty="0" sz="1400">
                <a:latin typeface="Times New Roman"/>
                <a:cs typeface="Times New Roman"/>
              </a:rPr>
              <a:t>українським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правописом/Р.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Кацавець.–К.: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2020.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–264</a:t>
            </a:r>
            <a:r>
              <a:rPr dirty="0" sz="140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12700" marR="8890" indent="617220">
              <a:lnSpc>
                <a:spcPts val="2420"/>
              </a:lnSpc>
              <a:buAutoNum type="arabicPeriod" startAt="3"/>
              <a:tabLst>
                <a:tab pos="629920" algn="l"/>
                <a:tab pos="3188970" algn="l"/>
              </a:tabLst>
            </a:pPr>
            <a:r>
              <a:rPr dirty="0" sz="1400">
                <a:latin typeface="Times New Roman"/>
                <a:cs typeface="Times New Roman"/>
              </a:rPr>
              <a:t>Ділова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мова: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сучасний</a:t>
            </a:r>
            <a:r>
              <a:rPr dirty="0" sz="1400" spc="125">
                <a:latin typeface="Times New Roman"/>
                <a:cs typeface="Times New Roman"/>
              </a:rPr>
              <a:t>  </a:t>
            </a:r>
            <a:r>
              <a:rPr dirty="0" sz="1400" spc="-20">
                <a:latin typeface="Times New Roman"/>
                <a:cs typeface="Times New Roman"/>
              </a:rPr>
              <a:t>вимір</a:t>
            </a:r>
            <a:r>
              <a:rPr dirty="0" sz="1400">
                <a:latin typeface="Times New Roman"/>
                <a:cs typeface="Times New Roman"/>
              </a:rPr>
              <a:t>	/Р.С.</a:t>
            </a:r>
            <a:r>
              <a:rPr dirty="0" sz="1400" spc="114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Кацавець.–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12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Центр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навчальної </a:t>
            </a:r>
            <a:r>
              <a:rPr dirty="0" sz="1400">
                <a:latin typeface="Times New Roman"/>
                <a:cs typeface="Times New Roman"/>
              </a:rPr>
              <a:t>літератури,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2017.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–</a:t>
            </a:r>
            <a:r>
              <a:rPr dirty="0" sz="1400" spc="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196</a:t>
            </a:r>
            <a:r>
              <a:rPr dirty="0" sz="1400" spc="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12121"/>
                </a:solidFill>
                <a:latin typeface="Times New Roman"/>
                <a:cs typeface="Times New Roman"/>
              </a:rPr>
              <a:t>с.</a:t>
            </a:r>
            <a:endParaRPr sz="1400">
              <a:latin typeface="Times New Roman"/>
              <a:cs typeface="Times New Roman"/>
            </a:endParaRPr>
          </a:p>
          <a:p>
            <a:pPr marL="12700" marR="5080" indent="536575">
              <a:lnSpc>
                <a:spcPts val="2410"/>
              </a:lnSpc>
              <a:buClr>
                <a:srgbClr val="000000"/>
              </a:buClr>
              <a:buAutoNum type="arabicPeriod" startAt="3"/>
              <a:tabLst>
                <a:tab pos="549275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Український</a:t>
            </a:r>
            <a:r>
              <a:rPr dirty="0" u="sng" sz="14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правопис</a:t>
            </a:r>
            <a:r>
              <a:rPr dirty="0" u="sng" sz="14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2019.</a:t>
            </a:r>
            <a:r>
              <a:rPr dirty="0" u="none" sz="1400" spc="-3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https://mon.gov.ua/storage/app/media/zagalna%20serednya/Pravopys.2019/ukr.pravopys-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2019.pdf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600303"/>
            <a:ext cx="6414770" cy="1254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143800"/>
              </a:lnSpc>
              <a:spcBef>
                <a:spcPts val="110"/>
              </a:spcBef>
            </a:pPr>
            <a:r>
              <a:rPr dirty="0" sz="1400">
                <a:latin typeface="Times New Roman"/>
                <a:cs typeface="Times New Roman"/>
              </a:rPr>
              <a:t>білети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будуть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влаштовані</a:t>
            </a:r>
            <a:r>
              <a:rPr dirty="0" sz="1400" spc="3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всіх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слоїв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населення;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незважаючи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травми,</a:t>
            </a:r>
            <a:r>
              <a:rPr dirty="0" sz="1400" spc="38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він </a:t>
            </a:r>
            <a:r>
              <a:rPr dirty="0" sz="1400">
                <a:latin typeface="Times New Roman"/>
                <a:cs typeface="Times New Roman"/>
              </a:rPr>
              <a:t>збирається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виходити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футбольне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поле;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сьогодні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команда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пропустила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три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голи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у </a:t>
            </a:r>
            <a:r>
              <a:rPr dirty="0" sz="1400">
                <a:latin typeface="Times New Roman"/>
                <a:cs typeface="Times New Roman"/>
              </a:rPr>
              <a:t>свої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власні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ворота;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спортсмени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багато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били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почужих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воротах;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він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довго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шукав </a:t>
            </a:r>
            <a:r>
              <a:rPr dirty="0" sz="1400">
                <a:latin typeface="Times New Roman"/>
                <a:cs typeface="Times New Roman"/>
              </a:rPr>
              <a:t>позицію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нанесення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удару.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2422906"/>
            <a:ext cx="641286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55344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Times New Roman"/>
                <a:cs typeface="Times New Roman"/>
              </a:rPr>
              <a:t>Домашнє</a:t>
            </a:r>
            <a:r>
              <a:rPr dirty="0" sz="1400" spc="-65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завдання: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400">
              <a:latin typeface="Times New Roman"/>
              <a:cs typeface="Times New Roman"/>
            </a:endParaRPr>
          </a:p>
          <a:p>
            <a:pPr marL="600075" indent="-227965">
              <a:lnSpc>
                <a:spcPct val="100000"/>
              </a:lnSpc>
              <a:buAutoNum type="arabicPeriod"/>
              <a:tabLst>
                <a:tab pos="600075" algn="l"/>
              </a:tabLst>
            </a:pPr>
            <a:r>
              <a:rPr dirty="0" sz="1400">
                <a:latin typeface="Times New Roman"/>
                <a:cs typeface="Times New Roman"/>
              </a:rPr>
              <a:t>Підготуйте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доповіді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запропоновані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теми:</a:t>
            </a:r>
            <a:endParaRPr sz="1400">
              <a:latin typeface="Times New Roman"/>
              <a:cs typeface="Times New Roman"/>
            </a:endParaRPr>
          </a:p>
          <a:p>
            <a:pPr lvl="1" marL="823594" indent="-361315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823594" algn="l"/>
              </a:tabLst>
            </a:pP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мовлення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житті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сучасного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фахівця;</a:t>
            </a:r>
            <a:endParaRPr sz="1400">
              <a:latin typeface="Times New Roman"/>
              <a:cs typeface="Times New Roman"/>
            </a:endParaRPr>
          </a:p>
          <a:p>
            <a:pPr lvl="1" marL="823594" indent="-361315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823594" algn="l"/>
              </a:tabLst>
            </a:pPr>
            <a:r>
              <a:rPr dirty="0" sz="1400">
                <a:latin typeface="Times New Roman"/>
                <a:cs typeface="Times New Roman"/>
              </a:rPr>
              <a:t>Словники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професійному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мовленні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їх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типи;</a:t>
            </a:r>
            <a:endParaRPr sz="1400">
              <a:latin typeface="Times New Roman"/>
              <a:cs typeface="Times New Roman"/>
            </a:endParaRPr>
          </a:p>
          <a:p>
            <a:pPr lvl="1" marL="823594" indent="-361315">
              <a:lnSpc>
                <a:spcPct val="100000"/>
              </a:lnSpc>
              <a:spcBef>
                <a:spcPts val="730"/>
              </a:spcBef>
              <a:buFont typeface="Wingdings"/>
              <a:buChar char=""/>
              <a:tabLst>
                <a:tab pos="823594" algn="l"/>
              </a:tabLst>
            </a:pPr>
            <a:r>
              <a:rPr dirty="0" sz="1400">
                <a:latin typeface="Times New Roman"/>
                <a:cs typeface="Times New Roman"/>
              </a:rPr>
              <a:t>Способи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підвищення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мовленнєвої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культури.</a:t>
            </a:r>
            <a:endParaRPr sz="1400">
              <a:latin typeface="Times New Roman"/>
              <a:cs typeface="Times New Roman"/>
            </a:endParaRPr>
          </a:p>
          <a:p>
            <a:pPr marL="12700" marR="5080" indent="773430">
              <a:lnSpc>
                <a:spcPts val="2420"/>
              </a:lnSpc>
              <a:spcBef>
                <a:spcPts val="200"/>
              </a:spcBef>
              <a:buAutoNum type="arabicPeriod" startAt="2"/>
              <a:tabLst>
                <a:tab pos="786130" algn="l"/>
                <a:tab pos="1600835" algn="l"/>
                <a:tab pos="2178050" algn="l"/>
                <a:tab pos="2968625" algn="l"/>
                <a:tab pos="4381500" algn="l"/>
                <a:tab pos="5688965" algn="l"/>
              </a:tabLst>
            </a:pPr>
            <a:r>
              <a:rPr dirty="0" sz="1400" spc="-10">
                <a:latin typeface="Times New Roman"/>
                <a:cs typeface="Times New Roman"/>
              </a:rPr>
              <a:t>З'ясуйте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зміст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поняття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"Комунікативна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професіограма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фахівця". </a:t>
            </a:r>
            <a:r>
              <a:rPr dirty="0" sz="1400">
                <a:latin typeface="Times New Roman"/>
                <a:cs typeface="Times New Roman"/>
              </a:rPr>
              <a:t>Враховуючи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свій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майбутній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фах,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укладіть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комунікативну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професіограму.</a:t>
            </a:r>
            <a:endParaRPr sz="1400">
              <a:latin typeface="Times New Roman"/>
              <a:cs typeface="Times New Roman"/>
            </a:endParaRPr>
          </a:p>
          <a:p>
            <a:pPr marL="12700" marR="6350" indent="641350">
              <a:lnSpc>
                <a:spcPct val="143600"/>
              </a:lnSpc>
              <a:spcBef>
                <a:spcPts val="795"/>
              </a:spcBef>
              <a:buAutoNum type="arabicPeriod" startAt="2"/>
              <a:tabLst>
                <a:tab pos="654050" algn="l"/>
              </a:tabLst>
            </a:pPr>
            <a:r>
              <a:rPr dirty="0" sz="1400">
                <a:latin typeface="Times New Roman"/>
                <a:cs typeface="Times New Roman"/>
              </a:rPr>
              <a:t>Підготуйтеся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пояснювального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диктанту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теми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«Орфографічні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норми». </a:t>
            </a:r>
            <a:r>
              <a:rPr dirty="0" sz="1400">
                <a:latin typeface="Times New Roman"/>
                <a:cs typeface="Times New Roman"/>
              </a:rPr>
              <a:t>Повторіть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правила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(використовуючи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видання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«Правопис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2019»):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400">
                <a:latin typeface="Times New Roman"/>
                <a:cs typeface="Times New Roman"/>
              </a:rPr>
              <a:t>а)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правопис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складних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іменників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прикметників;</a:t>
            </a:r>
            <a:endParaRPr sz="1400">
              <a:latin typeface="Times New Roman"/>
              <a:cs typeface="Times New Roman"/>
            </a:endParaRPr>
          </a:p>
          <a:p>
            <a:pPr marL="12700" marR="1287145">
              <a:lnSpc>
                <a:spcPct val="143600"/>
              </a:lnSpc>
              <a:spcBef>
                <a:spcPts val="15"/>
              </a:spcBef>
            </a:pPr>
            <a:r>
              <a:rPr dirty="0" sz="1400">
                <a:latin typeface="Times New Roman"/>
                <a:cs typeface="Times New Roman"/>
              </a:rPr>
              <a:t>в)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спрощення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групах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приголосних:у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словозміні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словотворенні; </a:t>
            </a:r>
            <a:r>
              <a:rPr dirty="0" sz="1400">
                <a:latin typeface="Times New Roman"/>
                <a:cs typeface="Times New Roman"/>
              </a:rPr>
              <a:t>г)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правопис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абревіатур,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складноскорочених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слів.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8236" y="7185126"/>
            <a:ext cx="6417310" cy="251904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462280">
              <a:lnSpc>
                <a:spcPct val="100000"/>
              </a:lnSpc>
              <a:spcBef>
                <a:spcPts val="830"/>
              </a:spcBef>
            </a:pPr>
            <a:r>
              <a:rPr dirty="0" sz="1400" spc="-10" b="1" i="1">
                <a:latin typeface="Times New Roman"/>
                <a:cs typeface="Times New Roman"/>
              </a:rPr>
              <a:t>Рекомендована</a:t>
            </a:r>
            <a:r>
              <a:rPr dirty="0" sz="1400" spc="30" b="1" i="1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Times New Roman"/>
                <a:cs typeface="Times New Roman"/>
              </a:rPr>
              <a:t>література:</a:t>
            </a:r>
            <a:endParaRPr sz="1400">
              <a:latin typeface="Times New Roman"/>
              <a:cs typeface="Times New Roman"/>
            </a:endParaRPr>
          </a:p>
          <a:p>
            <a:pPr marL="12700" marR="520065" indent="629920">
              <a:lnSpc>
                <a:spcPct val="110200"/>
              </a:lnSpc>
              <a:spcBef>
                <a:spcPts val="560"/>
              </a:spcBef>
              <a:buAutoNum type="arabicPeriod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Єрмоленко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Я.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українознавчий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світогляд: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Монографія.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25">
                <a:latin typeface="Times New Roman"/>
                <a:cs typeface="Times New Roman"/>
              </a:rPr>
              <a:t> К.: </a:t>
            </a:r>
            <a:r>
              <a:rPr dirty="0" sz="1400">
                <a:latin typeface="Times New Roman"/>
                <a:cs typeface="Times New Roman"/>
              </a:rPr>
              <a:t>НДІУ,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2007.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444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ULR:</a:t>
            </a:r>
            <a:endParaRPr sz="1400">
              <a:latin typeface="Times New Roman"/>
              <a:cs typeface="Times New Roman"/>
            </a:endParaRPr>
          </a:p>
          <a:p>
            <a:pPr algn="just" marL="12700" marR="76835">
              <a:lnSpc>
                <a:spcPct val="110000"/>
              </a:lnSpc>
              <a:spcBef>
                <a:spcPts val="10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https://shron1.chtyvo.org.ua/Yermolenko_Svitlana/Mova_i_ukrainoznavchyi_svitohliad.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pdf</a:t>
            </a:r>
            <a:r>
              <a:rPr dirty="0" u="none" sz="1400">
                <a:latin typeface="Times New Roman"/>
                <a:cs typeface="Times New Roman"/>
              </a:rPr>
              <a:t>?</a:t>
            </a:r>
            <a:r>
              <a:rPr dirty="0" u="none" sz="1400" spc="-3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25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12.09.2022).</a:t>
            </a:r>
            <a:endParaRPr sz="1400">
              <a:latin typeface="Times New Roman"/>
              <a:cs typeface="Times New Roman"/>
            </a:endParaRPr>
          </a:p>
          <a:p>
            <a:pPr algn="just" marL="12700" marR="10160" indent="629920">
              <a:lnSpc>
                <a:spcPct val="110000"/>
              </a:lnSpc>
              <a:buAutoNum type="arabicPeriod" startAt="2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Конституція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України.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Прийнята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п’ятій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сесії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Верховної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Ради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України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28 </a:t>
            </a:r>
            <a:r>
              <a:rPr dirty="0" sz="1400">
                <a:latin typeface="Times New Roman"/>
                <a:cs typeface="Times New Roman"/>
              </a:rPr>
              <a:t>червня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1996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року.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1996.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Стаття</a:t>
            </a:r>
            <a:r>
              <a:rPr dirty="0" sz="1400" spc="-25">
                <a:latin typeface="Times New Roman"/>
                <a:cs typeface="Times New Roman"/>
              </a:rPr>
              <a:t> 10.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629920">
              <a:lnSpc>
                <a:spcPct val="110000"/>
              </a:lnSpc>
              <a:spcBef>
                <a:spcPts val="15"/>
              </a:spcBef>
              <a:buAutoNum type="arabicPeriod" startAt="2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фахового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мовлення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/за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ред.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Н.Д.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Бабич.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Чернівці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Книги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20">
                <a:latin typeface="Times New Roman"/>
                <a:cs typeface="Times New Roman"/>
              </a:rPr>
              <a:t> ХХІ, </a:t>
            </a:r>
            <a:r>
              <a:rPr dirty="0" sz="1400">
                <a:latin typeface="Times New Roman"/>
                <a:cs typeface="Times New Roman"/>
              </a:rPr>
              <a:t>2006.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22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38.ULR: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http://194.44.152.155/elib/local/sk718399.pdf</a:t>
            </a:r>
            <a:r>
              <a:rPr dirty="0" u="none" sz="1400" spc="8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10">
                <a:latin typeface="Times New Roman"/>
                <a:cs typeface="Times New Roman"/>
              </a:rPr>
              <a:t> 12.09.2022)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605" y="1946795"/>
            <a:ext cx="824230" cy="665721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618236" y="671931"/>
            <a:ext cx="6418580" cy="6374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715" indent="629920">
              <a:lnSpc>
                <a:spcPct val="110300"/>
              </a:lnSpc>
              <a:spcBef>
                <a:spcPts val="105"/>
              </a:spcBef>
              <a:buAutoNum type="arabicPeriod" startAt="4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Мацько</a:t>
            </a:r>
            <a:r>
              <a:rPr dirty="0" sz="1400" spc="2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І.,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Кравець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JI.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В.</a:t>
            </a:r>
            <a:r>
              <a:rPr dirty="0" sz="1400" spc="2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Культура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фахової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мови: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Навч. </a:t>
            </a:r>
            <a:r>
              <a:rPr dirty="0" sz="1400">
                <a:latin typeface="Times New Roman"/>
                <a:cs typeface="Times New Roman"/>
              </a:rPr>
              <a:t>посіб.</a:t>
            </a:r>
            <a:r>
              <a:rPr dirty="0" sz="1400" spc="3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ВЦ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«Академія»,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2007.</a:t>
            </a:r>
            <a:r>
              <a:rPr dirty="0" sz="1400" spc="31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360</a:t>
            </a:r>
            <a:r>
              <a:rPr dirty="0" sz="1400" spc="30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29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(Альмаматер).</a:t>
            </a:r>
            <a:r>
              <a:rPr dirty="0" sz="1400" spc="30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ISBNULR: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http://univer.nuczu.edu.ua/tmp_metod/3685/kul%27tura_ukrains%27kogo_fahovogo_mo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vlennya.pdf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8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06.02.2023)</a:t>
            </a:r>
            <a:endParaRPr sz="1400">
              <a:latin typeface="Times New Roman"/>
              <a:cs typeface="Times New Roman"/>
            </a:endParaRPr>
          </a:p>
          <a:p>
            <a:pPr algn="just" marL="12700" marR="6350" indent="629920">
              <a:lnSpc>
                <a:spcPct val="110000"/>
              </a:lnSpc>
              <a:spcBef>
                <a:spcPts val="15"/>
              </a:spcBef>
              <a:buAutoNum type="arabicPeriod" startAt="4"/>
              <a:tabLst>
                <a:tab pos="642620" algn="l"/>
              </a:tabLst>
            </a:pPr>
            <a:r>
              <a:rPr dirty="0" sz="1400">
                <a:latin typeface="Times New Roman"/>
                <a:cs typeface="Times New Roman"/>
              </a:rPr>
              <a:t>Огієнко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Історія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української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літературної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мови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(Митрополит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Іларіон)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/ </a:t>
            </a:r>
            <a:r>
              <a:rPr dirty="0" sz="1400">
                <a:latin typeface="Times New Roman"/>
                <a:cs typeface="Times New Roman"/>
              </a:rPr>
              <a:t>І.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Огієнко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[упор.авт.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іст.-біогр.нарису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прим.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М.С.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Тимошик].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: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Либідь,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1995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296с. ULR: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http://litopys.org.ua/ohukr/ohu.htm</a:t>
            </a:r>
            <a:r>
              <a:rPr dirty="0" u="none" sz="1400" spc="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5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629920">
              <a:lnSpc>
                <a:spcPct val="109300"/>
              </a:lnSpc>
              <a:spcBef>
                <a:spcPts val="20"/>
              </a:spcBef>
              <a:buSzPct val="103703"/>
              <a:buAutoNum type="arabicPeriod" startAt="4"/>
              <a:tabLst>
                <a:tab pos="642620" algn="l"/>
              </a:tabLst>
            </a:pPr>
            <a:r>
              <a:rPr dirty="0" sz="1350">
                <a:latin typeface="Times New Roman"/>
                <a:cs typeface="Times New Roman"/>
              </a:rPr>
              <a:t>Стаття</a:t>
            </a:r>
            <a:r>
              <a:rPr dirty="0" sz="1350" spc="30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49</a:t>
            </a:r>
            <a:r>
              <a:rPr dirty="0" sz="1350" spc="30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Закону</a:t>
            </a:r>
            <a:r>
              <a:rPr dirty="0" sz="1350" spc="30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29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«Про</a:t>
            </a:r>
            <a:r>
              <a:rPr dirty="0" sz="1350" spc="30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забезпечення</a:t>
            </a:r>
            <a:r>
              <a:rPr dirty="0" sz="1350" spc="29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функціонування</a:t>
            </a:r>
            <a:r>
              <a:rPr dirty="0" sz="1350" spc="29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української </a:t>
            </a:r>
            <a:r>
              <a:rPr dirty="0" sz="1350">
                <a:latin typeface="Times New Roman"/>
                <a:cs typeface="Times New Roman"/>
              </a:rPr>
              <a:t>мови</a:t>
            </a:r>
            <a:r>
              <a:rPr dirty="0" sz="1350" spc="41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як</a:t>
            </a:r>
            <a:r>
              <a:rPr dirty="0" sz="1350" spc="4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державної».</a:t>
            </a:r>
            <a:r>
              <a:rPr dirty="0" sz="1350" spc="4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ULR:</a:t>
            </a:r>
            <a:r>
              <a:rPr dirty="0" sz="1400" spc="450">
                <a:latin typeface="Times New Roman"/>
                <a:cs typeface="Times New Roman"/>
              </a:rPr>
              <a:t> </a:t>
            </a:r>
            <a:r>
              <a:rPr dirty="0" u="sng" sz="135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https://mova-ombudsman.gov.ua/16-lipnya-2022-roku-novij-</a:t>
            </a:r>
            <a:r>
              <a:rPr dirty="0" u="none" sz="135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35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kontrnastup-ukrayinskoyi-</a:t>
            </a:r>
            <a:r>
              <a:rPr dirty="0" u="sng" sz="13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movi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marL="12700" marR="5715" indent="629920">
              <a:lnSpc>
                <a:spcPct val="110300"/>
              </a:lnSpc>
              <a:spcBef>
                <a:spcPts val="10"/>
              </a:spcBef>
              <a:buAutoNum type="arabicPeriod" startAt="4"/>
              <a:tabLst>
                <a:tab pos="642620" algn="l"/>
                <a:tab pos="1424940" algn="l"/>
                <a:tab pos="2390140" algn="l"/>
                <a:tab pos="2957195" algn="l"/>
                <a:tab pos="3971290" algn="l"/>
                <a:tab pos="4297045" algn="l"/>
                <a:tab pos="4615180" algn="l"/>
                <a:tab pos="5627370" algn="l"/>
              </a:tabLst>
            </a:pPr>
            <a:r>
              <a:rPr dirty="0" sz="1400" spc="-10">
                <a:latin typeface="Times New Roman"/>
                <a:cs typeface="Times New Roman"/>
              </a:rPr>
              <a:t>Сучасна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українська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мова: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Підручник/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О.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Д.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Пономарів,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В.В.Різун, </a:t>
            </a:r>
            <a:r>
              <a:rPr dirty="0" sz="1400">
                <a:latin typeface="Times New Roman"/>
                <a:cs typeface="Times New Roman"/>
              </a:rPr>
              <a:t>Л.Ю.Шевченко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ін.;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ред.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О.Д.Пономарева.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Либідь,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1997.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400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</a:t>
            </a:r>
            <a:r>
              <a:rPr dirty="0" sz="1400" spc="17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http://irbis-nbuv.gov.ua/cgi-</a:t>
            </a:r>
            <a:r>
              <a:rPr dirty="0" u="none" sz="1400" spc="-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bin/ua/elib.exe?Z21ID=&amp;I21DBN=UKRLIB&amp;P21DBN=UKRLIB&amp;S21STN=1&amp;S21RE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65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F=10&amp;S21FMT=online_book&amp;C21COM=S&amp;S21C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7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629920">
              <a:lnSpc>
                <a:spcPct val="110000"/>
              </a:lnSpc>
              <a:buClr>
                <a:srgbClr val="000000"/>
              </a:buClr>
              <a:buAutoNum type="arabicPeriod" startAt="8"/>
              <a:tabLst>
                <a:tab pos="642620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Український</a:t>
            </a:r>
            <a:r>
              <a:rPr dirty="0" u="sng" sz="14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правопис</a:t>
            </a:r>
            <a:r>
              <a:rPr dirty="0" u="sng" sz="14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2019.</a:t>
            </a:r>
            <a:r>
              <a:rPr dirty="0" u="none" sz="1400" spc="-3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https://mon.gov.ua/storage/app/media/zagalna%20serednya/Pravopys.2019/ukr.pravopys-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80"/>
              </a:spcBef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2019.pdf</a:t>
            </a:r>
            <a:r>
              <a:rPr dirty="0" u="none" sz="1400">
                <a:latin typeface="Times New Roman"/>
                <a:cs typeface="Times New Roman"/>
              </a:rPr>
              <a:t>(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-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7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629920">
              <a:lnSpc>
                <a:spcPts val="1850"/>
              </a:lnSpc>
              <a:spcBef>
                <a:spcPts val="90"/>
              </a:spcBef>
              <a:buClr>
                <a:srgbClr val="000000"/>
              </a:buClr>
              <a:buAutoNum type="arabicPeriod" startAt="9"/>
              <a:tabLst>
                <a:tab pos="642620" algn="l"/>
              </a:tabLst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Українська</a:t>
            </a:r>
            <a:r>
              <a:rPr dirty="0" u="sng" sz="1400" spc="1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мова:</a:t>
            </a:r>
            <a:r>
              <a:rPr dirty="0" u="sng" sz="1400" spc="1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Енциклопедія</a:t>
            </a:r>
            <a:r>
              <a:rPr dirty="0" u="none" sz="1400" spc="-1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/НАН</a:t>
            </a:r>
            <a:r>
              <a:rPr dirty="0" u="none" sz="1400" spc="15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України,</a:t>
            </a:r>
            <a:r>
              <a:rPr dirty="0" u="none" sz="1400" spc="15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Інститут</a:t>
            </a:r>
            <a:r>
              <a:rPr dirty="0" u="none" sz="1400" spc="14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мовознавства</a:t>
            </a:r>
            <a:r>
              <a:rPr dirty="0" u="none" sz="1400" spc="145">
                <a:latin typeface="Times New Roman"/>
                <a:cs typeface="Times New Roman"/>
              </a:rPr>
              <a:t> </a:t>
            </a:r>
            <a:r>
              <a:rPr dirty="0" u="none" sz="1400" spc="-25">
                <a:latin typeface="Times New Roman"/>
                <a:cs typeface="Times New Roman"/>
              </a:rPr>
              <a:t>ім.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-2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Потебні,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Інститут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української</a:t>
            </a:r>
            <a:r>
              <a:rPr dirty="0" u="none" sz="1400" spc="-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мови;</a:t>
            </a:r>
            <a:r>
              <a:rPr dirty="0" u="none" sz="1400" spc="-2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редкол.: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В.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М.</a:t>
            </a:r>
            <a:r>
              <a:rPr dirty="0" u="none" sz="1400" spc="-1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Русанівський</a:t>
            </a:r>
            <a:r>
              <a:rPr dirty="0" u="none" sz="1400" spc="-10">
                <a:latin typeface="Times New Roman"/>
                <a:cs typeface="Times New Roman"/>
              </a:rPr>
              <a:t> (співголова),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О.</a:t>
            </a:r>
            <a:r>
              <a:rPr dirty="0" u="none" sz="1400" spc="-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Тараненко (співголова),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М.</a:t>
            </a:r>
            <a:r>
              <a:rPr dirty="0" u="none" sz="1400" spc="-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П.</a:t>
            </a:r>
            <a:r>
              <a:rPr dirty="0" u="none" sz="1400" spc="-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Зяблюк та</a:t>
            </a:r>
            <a:r>
              <a:rPr dirty="0" u="none" sz="1400" spc="-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ін.</a:t>
            </a:r>
            <a:r>
              <a:rPr dirty="0" u="none" sz="1400" spc="3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–</a:t>
            </a:r>
            <a:r>
              <a:rPr dirty="0" u="none" sz="1400" spc="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2-ге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вид.,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випр.</a:t>
            </a:r>
            <a:r>
              <a:rPr dirty="0" u="none" sz="1400" spc="-5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і доп.</a:t>
            </a:r>
            <a:r>
              <a:rPr dirty="0" u="none" sz="1400" spc="1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–К.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none" sz="1400">
                <a:latin typeface="Times New Roman"/>
                <a:cs typeface="Times New Roman"/>
              </a:rPr>
              <a:t>: </a:t>
            </a:r>
            <a:r>
              <a:rPr dirty="0" u="none" sz="1400" spc="-20">
                <a:latin typeface="Times New Roman"/>
                <a:cs typeface="Times New Roman"/>
              </a:rPr>
              <a:t>Вид-</a:t>
            </a:r>
            <a:endParaRPr sz="1400">
              <a:latin typeface="Times New Roman"/>
              <a:cs typeface="Times New Roman"/>
            </a:endParaRPr>
          </a:p>
          <a:p>
            <a:pPr marL="12700" marR="5715">
              <a:lnSpc>
                <a:spcPts val="1850"/>
              </a:lnSpc>
              <a:spcBef>
                <a:spcPts val="10"/>
              </a:spcBef>
              <a:tabLst>
                <a:tab pos="454025" algn="l"/>
                <a:tab pos="1157605" algn="l"/>
                <a:tab pos="2097405" algn="l"/>
                <a:tab pos="2572385" algn="l"/>
                <a:tab pos="3042920" algn="l"/>
                <a:tab pos="3484879" algn="l"/>
                <a:tab pos="4354195" algn="l"/>
                <a:tab pos="5027295" algn="l"/>
                <a:tab pos="5384165" algn="l"/>
                <a:tab pos="5920105" algn="l"/>
              </a:tabLst>
            </a:pPr>
            <a:r>
              <a:rPr dirty="0" sz="1400" spc="-25">
                <a:latin typeface="Times New Roman"/>
                <a:cs typeface="Times New Roman"/>
              </a:rPr>
              <a:t>во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«Укр.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енцикл.»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ім.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М.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П.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Бажана,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2004.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–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824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сULR: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https://archive.org/details/UkrMovEnts/page/135/mode/2up?q=фахова+мова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none" sz="1400" spc="-10"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-5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12.09.2022)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 indent="898525">
              <a:lnSpc>
                <a:spcPts val="1850"/>
              </a:lnSpc>
              <a:spcBef>
                <a:spcPts val="5"/>
              </a:spcBef>
              <a:buAutoNum type="arabicPeriod" startAt="10"/>
              <a:tabLst>
                <a:tab pos="911225" algn="l"/>
              </a:tabLst>
            </a:pPr>
            <a:r>
              <a:rPr dirty="0" sz="1400">
                <a:latin typeface="Times New Roman"/>
                <a:cs typeface="Times New Roman"/>
              </a:rPr>
              <a:t>Шевчук</a:t>
            </a:r>
            <a:r>
              <a:rPr dirty="0" sz="1400" spc="2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Українська</a:t>
            </a:r>
            <a:r>
              <a:rPr dirty="0" sz="1400" spc="2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мова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за</a:t>
            </a:r>
            <a:r>
              <a:rPr dirty="0" sz="1400" spc="2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професійним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спрямуванням</a:t>
            </a:r>
            <a:r>
              <a:rPr dirty="0" sz="1400" spc="225">
                <a:latin typeface="Times New Roman"/>
                <a:cs typeface="Times New Roman"/>
              </a:rPr>
              <a:t>  </a:t>
            </a:r>
            <a:r>
              <a:rPr dirty="0" sz="1400" spc="-50">
                <a:latin typeface="Times New Roman"/>
                <a:cs typeface="Times New Roman"/>
              </a:rPr>
              <a:t>: </a:t>
            </a:r>
            <a:r>
              <a:rPr dirty="0" sz="1400">
                <a:latin typeface="Times New Roman"/>
                <a:cs typeface="Times New Roman"/>
              </a:rPr>
              <a:t>підручник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/</a:t>
            </a:r>
            <a:r>
              <a:rPr dirty="0" sz="1400" spc="4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С.В.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Шевчук,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І.В.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Клименко.</a:t>
            </a:r>
            <a:r>
              <a:rPr dirty="0" sz="1400" spc="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К.: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Алерта,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2011.</a:t>
            </a:r>
            <a:r>
              <a:rPr dirty="0" sz="1400" spc="3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409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С.11-</a:t>
            </a:r>
            <a:r>
              <a:rPr dirty="0" sz="1400">
                <a:latin typeface="Times New Roman"/>
                <a:cs typeface="Times New Roman"/>
              </a:rPr>
              <a:t>94</a:t>
            </a:r>
            <a:r>
              <a:rPr dirty="0" sz="1100">
                <a:latin typeface="Times New Roman"/>
                <a:cs typeface="Times New Roman"/>
              </a:rPr>
              <a:t>.</a:t>
            </a:r>
            <a:r>
              <a:rPr dirty="0" sz="1100" spc="47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ULR: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https://www.dut.edu.ua/uploads/l_666_15833608.pdf</a:t>
            </a:r>
            <a:r>
              <a:rPr dirty="0" u="none" sz="1400" spc="-10">
                <a:latin typeface="Times New Roman"/>
                <a:cs typeface="Times New Roman"/>
              </a:rPr>
              <a:t>(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</a:t>
            </a:r>
            <a:r>
              <a:rPr dirty="0" u="sng" sz="1400" spc="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звернення:</a:t>
            </a:r>
            <a:r>
              <a:rPr dirty="0" u="none" sz="1400" spc="80">
                <a:latin typeface="Times New Roman"/>
                <a:cs typeface="Times New Roman"/>
              </a:rPr>
              <a:t> </a:t>
            </a:r>
            <a:r>
              <a:rPr dirty="0" u="none" sz="1400" spc="-10">
                <a:latin typeface="Times New Roman"/>
                <a:cs typeface="Times New Roman"/>
              </a:rPr>
              <a:t>06.02.2023)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2024-11-11T09:56:14Z</dcterms:created>
  <dcterms:modified xsi:type="dcterms:W3CDTF">2024-11-11T09:56:14Z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2024-09-05T00:00:00Z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2024-11-11T00:00:00Z</vt:filetime>
  </property>
  <property fmtid="{D5CDD505-2E9C-101B-9397-08002B2CF9AE}" pid="5" name="Producer">
    <vt:lpwstr>3-Heights(TM) PDF Security Shell 4.8.25.2 (http://www.pdf-tools.com)</vt:lpwstr>
  </property>
</Properties>
</file>