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8F5F79-1BA8-44B2-A5D6-18CAB1D9097A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604940-122E-4C93-BA13-8F65D470BA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Users\&#1050;&#1086;&#1085;&#1092;&#1077;&#1088;&#1077;&#1085;&#1094;&#1080;&#1103;%202\Desktop\&#1041;&#1072;&#1082;&#1072;&#1083;&#1072;&#1074;&#1088;&#1089;&#1100;&#1082;&#1110;%20&#1088;&#1086;&#1073;&#1086;&#1090;&#1080;\&#1052;&#1110;&#1075;&#1072;&#1083;&#1100;&#1095;&#1080;&#1085;&#1089;&#1100;&#1082;&#1072;\IMG_6309.MO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Telegram%20Desktop\IMG_6309.MOV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uk-UA" dirty="0"/>
              <a:t>Корида</a:t>
            </a:r>
            <a:r>
              <a:rPr lang="ru-RU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Міністерство освіти і науки України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університет фізичного виховання і спорту України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хореографії і танцювальних видів спорту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3116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постановки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643314"/>
            <a:ext cx="220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Хореограф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ічна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сюїта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9597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 студентка 4 курсу 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Денної форми навчання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024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«Хореографія»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41хт2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Мігальчинська К.В.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творчого проєкту: </a:t>
            </a:r>
          </a:p>
          <a:p>
            <a:pPr algn="r"/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доцент Козинко Л.Л.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6215082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Київ –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357166"/>
            <a:ext cx="2597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TimesNewRomanPSMT"/>
              </a:rPr>
              <a:t>Грим та </a:t>
            </a:r>
            <a:r>
              <a:rPr lang="ru-RU" sz="2400" b="1" u="sng" dirty="0" err="1">
                <a:latin typeface="TimesNewRomanPSMT"/>
              </a:rPr>
              <a:t>зачіски</a:t>
            </a:r>
            <a:r>
              <a:rPr lang="ru-RU" dirty="0">
                <a:latin typeface="TimesNewRomanPSMT"/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NewRomanPSMT"/>
              </a:rPr>
              <a:t>Бик</a:t>
            </a:r>
            <a:r>
              <a:rPr lang="ru-RU" dirty="0">
                <a:latin typeface="TimesNewRomanPSMT"/>
              </a:rPr>
              <a:t> – </a:t>
            </a:r>
            <a:r>
              <a:rPr lang="ru-RU" dirty="0" err="1">
                <a:latin typeface="TimesNewRomanPSMT"/>
              </a:rPr>
              <a:t>волосся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зібране</a:t>
            </a:r>
            <a:r>
              <a:rPr lang="ru-RU" dirty="0">
                <a:latin typeface="TimesNewRomanPSMT"/>
              </a:rPr>
              <a:t> у </a:t>
            </a:r>
            <a:r>
              <a:rPr lang="ru-RU" dirty="0" err="1">
                <a:latin typeface="TimesNewRomanPSMT"/>
              </a:rPr>
              <a:t>мальвінку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червоні</a:t>
            </a:r>
            <a:r>
              <a:rPr lang="ru-RU" dirty="0">
                <a:latin typeface="TimesNewRomanPSMT"/>
              </a:rPr>
              <a:t> губи, </a:t>
            </a:r>
            <a:r>
              <a:rPr lang="ru-RU" dirty="0" err="1">
                <a:latin typeface="TimesNewRomanPSMT"/>
              </a:rPr>
              <a:t>очі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нафарбовані</a:t>
            </a:r>
            <a:r>
              <a:rPr lang="ru-RU" dirty="0">
                <a:latin typeface="TimesNewRomanPSMT"/>
              </a:rPr>
              <a:t> в </a:t>
            </a:r>
            <a:r>
              <a:rPr lang="ru-RU" dirty="0" err="1">
                <a:latin typeface="TimesNewRomanPSMT"/>
              </a:rPr>
              <a:t>пастельних</a:t>
            </a:r>
            <a:r>
              <a:rPr lang="ru-RU" dirty="0">
                <a:latin typeface="TimesNewRomanPSMT"/>
              </a:rPr>
              <a:t> тонах</a:t>
            </a:r>
            <a:endParaRPr lang="ru-RU" dirty="0"/>
          </a:p>
        </p:txBody>
      </p:sp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2"/>
          <a:srcRect l="52359"/>
          <a:stretch>
            <a:fillRect/>
          </a:stretch>
        </p:blipFill>
        <p:spPr>
          <a:xfrm>
            <a:off x="714348" y="2214554"/>
            <a:ext cx="1417466" cy="164307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21-1.jpg"/>
          <p:cNvPicPr>
            <a:picLocks noChangeAspect="1"/>
          </p:cNvPicPr>
          <p:nvPr/>
        </p:nvPicPr>
        <p:blipFill>
          <a:blip r:embed="rId3" cstate="print"/>
          <a:srcRect r="7053"/>
          <a:stretch>
            <a:fillRect/>
          </a:stretch>
        </p:blipFill>
        <p:spPr>
          <a:xfrm>
            <a:off x="2214546" y="2214554"/>
            <a:ext cx="1500198" cy="165059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100010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NewRomanPSMT"/>
              </a:rPr>
              <a:t>Глядачі</a:t>
            </a:r>
            <a:r>
              <a:rPr lang="ru-RU" dirty="0">
                <a:latin typeface="TimesNewRomanPSMT"/>
              </a:rPr>
              <a:t> – </a:t>
            </a:r>
            <a:r>
              <a:rPr lang="ru-RU" dirty="0" err="1">
                <a:latin typeface="TimesNewRomanPSMT"/>
              </a:rPr>
              <a:t>волосся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зібране</a:t>
            </a:r>
            <a:r>
              <a:rPr lang="ru-RU" dirty="0">
                <a:latin typeface="TimesNewRomanPSMT"/>
              </a:rPr>
              <a:t> у </a:t>
            </a:r>
            <a:r>
              <a:rPr lang="ru-RU" dirty="0" err="1">
                <a:latin typeface="TimesNewRomanPSMT"/>
              </a:rPr>
              <a:t>хвіст</a:t>
            </a:r>
            <a:r>
              <a:rPr lang="ru-RU" dirty="0">
                <a:latin typeface="TimesNewRomanPSMT"/>
              </a:rPr>
              <a:t>, губи та </a:t>
            </a:r>
            <a:r>
              <a:rPr lang="ru-RU" dirty="0" err="1">
                <a:latin typeface="TimesNewRomanPSMT"/>
              </a:rPr>
              <a:t>очі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нафарбовані</a:t>
            </a:r>
            <a:r>
              <a:rPr lang="ru-RU" dirty="0">
                <a:latin typeface="TimesNewRomanPSMT"/>
              </a:rPr>
              <a:t> в </a:t>
            </a:r>
            <a:r>
              <a:rPr lang="ru-RU" dirty="0" err="1">
                <a:latin typeface="TimesNewRomanPSMT"/>
              </a:rPr>
              <a:t>пастельних</a:t>
            </a:r>
            <a:r>
              <a:rPr lang="ru-RU" dirty="0">
                <a:latin typeface="TimesNewRomanPSMT"/>
              </a:rPr>
              <a:t> тонах</a:t>
            </a:r>
            <a:endParaRPr lang="ru-RU" dirty="0"/>
          </a:p>
        </p:txBody>
      </p:sp>
      <p:pic>
        <p:nvPicPr>
          <p:cNvPr id="7" name="Рисунок 6" descr="bDOQyhOq3pPKDVZEOEf9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143116"/>
            <a:ext cx="1579863" cy="171451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143116"/>
            <a:ext cx="1643074" cy="173078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5984" y="41433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NewRomanPSMT"/>
              </a:rPr>
              <a:t>Тореадор</a:t>
            </a:r>
            <a:r>
              <a:rPr lang="ru-RU" dirty="0">
                <a:latin typeface="TimesNewRomanPSMT"/>
              </a:rPr>
              <a:t> – </a:t>
            </a:r>
            <a:r>
              <a:rPr lang="ru-RU" dirty="0" err="1">
                <a:latin typeface="TimesNewRomanPSMT"/>
              </a:rPr>
              <a:t>волосся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зачесане</a:t>
            </a:r>
            <a:r>
              <a:rPr lang="ru-RU" dirty="0">
                <a:latin typeface="TimesNewRomanPSMT"/>
              </a:rPr>
              <a:t> назад</a:t>
            </a:r>
            <a:endParaRPr lang="ru-RU" dirty="0"/>
          </a:p>
        </p:txBody>
      </p:sp>
      <p:pic>
        <p:nvPicPr>
          <p:cNvPr id="10" name="Рисунок 9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5" y="4603787"/>
            <a:ext cx="1785950" cy="198718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NewRomanPS-BoldMT"/>
              </a:rPr>
              <a:t>Світло</a:t>
            </a:r>
            <a:r>
              <a:rPr lang="ru-RU" b="1" dirty="0">
                <a:latin typeface="TimesNewRomanPS-BoldMT"/>
              </a:rPr>
              <a:t> та </a:t>
            </a:r>
            <a:r>
              <a:rPr lang="uk-UA" b="1" dirty="0">
                <a:latin typeface="TimesNewRomanPS-BoldMT"/>
              </a:rPr>
              <a:t>декорації</a:t>
            </a:r>
            <a:r>
              <a:rPr lang="ru-RU" b="1" dirty="0">
                <a:latin typeface="TimesNewRomanPS-BoldMT"/>
              </a:rPr>
              <a:t>:</a:t>
            </a:r>
          </a:p>
          <a:p>
            <a:endParaRPr lang="ru-RU" b="1" dirty="0">
              <a:latin typeface="TimesNewRomanPS-BoldM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NewRomanPSMT"/>
              </a:rPr>
              <a:t>На початку </a:t>
            </a:r>
            <a:r>
              <a:rPr lang="ru-RU" dirty="0" err="1">
                <a:latin typeface="TimesNewRomanPSMT"/>
              </a:rPr>
              <a:t>загальне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сцени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відсутнє</a:t>
            </a:r>
            <a:r>
              <a:rPr lang="ru-RU" dirty="0">
                <a:latin typeface="TimesNewRomanPSMT"/>
              </a:rPr>
              <a:t>, є </a:t>
            </a:r>
            <a:r>
              <a:rPr lang="ru-RU" dirty="0" err="1">
                <a:latin typeface="TimesNewRomanPSMT"/>
              </a:rPr>
              <a:t>тільки</a:t>
            </a:r>
            <a:r>
              <a:rPr lang="ru-RU" dirty="0">
                <a:latin typeface="TimesNewRomanPSMT"/>
              </a:rPr>
              <a:t> 1 </a:t>
            </a:r>
            <a:r>
              <a:rPr lang="ru-RU" dirty="0" err="1">
                <a:latin typeface="TimesNewRomanPSMT"/>
              </a:rPr>
              <a:t>промень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світла</a:t>
            </a:r>
            <a:r>
              <a:rPr lang="ru-RU" dirty="0">
                <a:latin typeface="TimesNewRomanPSMT"/>
              </a:rPr>
              <a:t> направлений на головного героя.</a:t>
            </a:r>
            <a:endParaRPr lang="uk-UA" dirty="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NewRomanPSMT"/>
              </a:rPr>
              <a:t>На </a:t>
            </a:r>
            <a:r>
              <a:rPr lang="ru-RU" dirty="0" err="1">
                <a:latin typeface="TimesNewRomanPSMT"/>
              </a:rPr>
              <a:t>виході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бика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з’являється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поступово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загальне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.</a:t>
            </a:r>
            <a:endParaRPr lang="uk-UA" dirty="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TimesNewRomanPSMT"/>
              </a:rPr>
              <a:t>Під</a:t>
            </a:r>
            <a:r>
              <a:rPr lang="ru-RU" dirty="0">
                <a:latin typeface="TimesNewRomanPSMT"/>
              </a:rPr>
              <a:t> час бою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починає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мерехтіти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різнокольоровими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променями</a:t>
            </a:r>
            <a:r>
              <a:rPr lang="uk-UA" dirty="0">
                <a:latin typeface="TimesNewRomanPSMT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NewRomanPSMT"/>
              </a:rPr>
              <a:t>В </a:t>
            </a:r>
            <a:r>
              <a:rPr lang="ru-RU" dirty="0" err="1">
                <a:latin typeface="TimesNewRomanPSMT"/>
              </a:rPr>
              <a:t>кінці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другої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пісні</a:t>
            </a:r>
            <a:r>
              <a:rPr lang="ru-RU" dirty="0">
                <a:latin typeface="TimesNewRomanPSMT"/>
              </a:rPr>
              <a:t> акцент на </a:t>
            </a:r>
            <a:r>
              <a:rPr lang="ru-RU" dirty="0" err="1">
                <a:latin typeface="TimesNewRomanPSMT"/>
              </a:rPr>
              <a:t>головних</a:t>
            </a:r>
            <a:r>
              <a:rPr lang="ru-RU" dirty="0">
                <a:latin typeface="TimesNewRomanPSMT"/>
              </a:rPr>
              <a:t> героях прожектором, </a:t>
            </a:r>
            <a:r>
              <a:rPr lang="ru-RU" dirty="0" err="1">
                <a:latin typeface="TimesNewRomanPSMT"/>
              </a:rPr>
              <a:t>загальне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відсутн</a:t>
            </a:r>
            <a:r>
              <a:rPr lang="uk-UA" dirty="0">
                <a:latin typeface="TimesNewRomanPSMT"/>
              </a:rPr>
              <a:t>є. </a:t>
            </a:r>
          </a:p>
          <a:p>
            <a:pPr marL="342900" indent="-342900">
              <a:buAutoNum type="arabicPeriod"/>
            </a:pPr>
            <a:r>
              <a:rPr lang="uk-UA" dirty="0">
                <a:latin typeface="TimesNewRomanPSMT"/>
              </a:rPr>
              <a:t>На виході глядачів </a:t>
            </a:r>
            <a:r>
              <a:rPr lang="ru-RU" dirty="0" err="1">
                <a:latin typeface="TimesNewRomanPSMT"/>
              </a:rPr>
              <a:t>з’являється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поступово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загальне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.</a:t>
            </a:r>
            <a:endParaRPr lang="uk-UA" dirty="0">
              <a:latin typeface="TimesNewRomanPSMT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TimesNewRomanPSMT"/>
              </a:rPr>
              <a:t>Під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кінець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останньої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пісні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починає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мерехтіти</a:t>
            </a:r>
            <a:r>
              <a:rPr lang="ru-RU" dirty="0">
                <a:latin typeface="TimesNewRomanPSMT"/>
              </a:rPr>
              <a:t> і в </a:t>
            </a:r>
            <a:r>
              <a:rPr lang="ru-RU" dirty="0" err="1">
                <a:latin typeface="TimesNewRomanPSMT"/>
              </a:rPr>
              <a:t>кінці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вимикається</a:t>
            </a:r>
            <a:r>
              <a:rPr lang="ru-RU" dirty="0">
                <a:latin typeface="TimesNewRomanPSMT"/>
              </a:rPr>
              <a:t> все </a:t>
            </a:r>
            <a:r>
              <a:rPr lang="ru-RU" dirty="0" err="1">
                <a:latin typeface="TimesNewRomanPSMT"/>
              </a:rPr>
              <a:t>світло</a:t>
            </a:r>
            <a:r>
              <a:rPr lang="ru-RU" dirty="0">
                <a:latin typeface="TimesNewRomanPSMT"/>
              </a:rPr>
              <a:t>.</a:t>
            </a:r>
            <a:r>
              <a:rPr lang="uk-UA" dirty="0">
                <a:latin typeface="TimesNewRomanPSMT"/>
              </a:rPr>
              <a:t>   </a:t>
            </a:r>
          </a:p>
          <a:p>
            <a:pPr marL="342900" indent="-342900">
              <a:buAutoNum type="arabicPeriod"/>
            </a:pPr>
            <a:r>
              <a:rPr lang="uk-UA" dirty="0">
                <a:latin typeface="TimesNewRomanPSMT"/>
              </a:rPr>
              <a:t>Позаду сцени будуть висіти штори червоного кольору</a:t>
            </a:r>
          </a:p>
        </p:txBody>
      </p:sp>
      <p:pic>
        <p:nvPicPr>
          <p:cNvPr id="3" name="Рисунок 2" descr="depositphotos_53490799-stock-illustration-a-theater-stage-with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80" y="1214421"/>
            <a:ext cx="3541234" cy="2859961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00042"/>
            <a:ext cx="2788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hoto_2023-06-17_13-14-26.jpg"/>
          <p:cNvPicPr>
            <a:picLocks noChangeAspect="1"/>
          </p:cNvPicPr>
          <p:nvPr/>
        </p:nvPicPr>
        <p:blipFill>
          <a:blip r:embed="rId2"/>
          <a:srcRect t="26041" r="2622" b="20822"/>
          <a:stretch>
            <a:fillRect/>
          </a:stretch>
        </p:blipFill>
        <p:spPr>
          <a:xfrm>
            <a:off x="6215074" y="928670"/>
            <a:ext cx="2357454" cy="278608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hoto_2023-06-17_13-14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285992"/>
            <a:ext cx="3357586" cy="223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hoto_2023-06-17_13-14-27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2332346" cy="231456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_2023-06-17_13-14-25.jpg"/>
          <p:cNvPicPr>
            <a:picLocks noChangeAspect="1"/>
          </p:cNvPicPr>
          <p:nvPr/>
        </p:nvPicPr>
        <p:blipFill>
          <a:blip r:embed="rId5"/>
          <a:srcRect l="13536" t="28124" r="16159" b="29166"/>
          <a:stretch>
            <a:fillRect/>
          </a:stretch>
        </p:blipFill>
        <p:spPr>
          <a:xfrm>
            <a:off x="928662" y="857232"/>
            <a:ext cx="2226176" cy="292895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hoto_2023-06-17_13-14-26 (2).jpg"/>
          <p:cNvPicPr>
            <a:picLocks noChangeAspect="1"/>
          </p:cNvPicPr>
          <p:nvPr/>
        </p:nvPicPr>
        <p:blipFill>
          <a:blip r:embed="rId6"/>
          <a:srcRect t="29167" r="366" b="32291"/>
          <a:stretch>
            <a:fillRect/>
          </a:stretch>
        </p:blipFill>
        <p:spPr>
          <a:xfrm>
            <a:off x="5786446" y="4000504"/>
            <a:ext cx="2756194" cy="2286016"/>
          </a:xfrm>
          <a:prstGeom prst="flowChartPunchedCar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309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4480" y="1142984"/>
            <a:ext cx="5929354" cy="444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143248"/>
            <a:ext cx="2515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err="1">
                <a:latin typeface="TimesNewRomanPSMT"/>
              </a:rPr>
              <a:t>Дякую</a:t>
            </a:r>
            <a:r>
              <a:rPr lang="ru-RU" sz="2000" b="1" i="1" u="sng" dirty="0">
                <a:latin typeface="TimesNewRomanPSMT"/>
              </a:rPr>
              <a:t> за </a:t>
            </a:r>
            <a:r>
              <a:rPr lang="ru-RU" sz="2000" b="1" i="1" u="sng" dirty="0" err="1">
                <a:latin typeface="TimesNewRomanPSMT"/>
              </a:rPr>
              <a:t>увагу</a:t>
            </a:r>
            <a:r>
              <a:rPr lang="ru-RU" sz="2000" b="1" i="1" u="sng" dirty="0">
                <a:latin typeface="TimesNewRomanPSMT"/>
              </a:rPr>
              <a:t>!</a:t>
            </a:r>
            <a:endParaRPr lang="x-none" sz="2000" b="1" i="1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uk-UA" dirty="0"/>
              <a:t>Корида</a:t>
            </a:r>
            <a:r>
              <a:rPr lang="ru-RU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2860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Міністерство освіти і науки України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 університет фізичного виховання і спорту України</a:t>
            </a:r>
            <a: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хореографії і танцювальних видів спорту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3116"/>
            <a:ext cx="287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постановки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643314"/>
            <a:ext cx="220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Хореограф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ічна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сюїта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9597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 студентка 4 курсу 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Денної форми навчання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024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«Хореографія»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41хт2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Мігальчинська К.В.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 творчого проєкту: </a:t>
            </a:r>
          </a:p>
          <a:p>
            <a:pPr algn="r"/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доцент Козинко Л.Л.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6215082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Київ –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20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571480"/>
            <a:ext cx="2872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NewRomanPS-BoldMT"/>
              </a:rPr>
              <a:t>ТВОРЧИЙ ЗАДУ</a:t>
            </a:r>
            <a:r>
              <a:rPr lang="uk-UA" sz="2400" b="1" dirty="0">
                <a:latin typeface="TimesNewRomanPS-BoldMT"/>
              </a:rPr>
              <a:t>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4000528" cy="10772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NewRomanPS-BoldMT"/>
              </a:rPr>
              <a:t>Форма – хореографічна сюїта</a:t>
            </a:r>
          </a:p>
          <a:p>
            <a:r>
              <a:rPr lang="uk-UA" sz="1600" b="1" dirty="0">
                <a:latin typeface="TimesNewRomanPS-BoldMT"/>
              </a:rPr>
              <a:t>Жанр – лірико-драматичний</a:t>
            </a:r>
          </a:p>
          <a:p>
            <a:r>
              <a:rPr lang="uk-UA" sz="1600" b="1" dirty="0">
                <a:latin typeface="TimesNewRomanPS-BoldMT"/>
              </a:rPr>
              <a:t>Вид – спортивно-бальні танці, на лексиці танцю </a:t>
            </a:r>
            <a:r>
              <a:rPr lang="uk-UA" sz="1600" b="1" dirty="0" err="1">
                <a:latin typeface="TimesNewRomanPS-BoldMT"/>
              </a:rPr>
              <a:t>Пасодобль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357430"/>
            <a:ext cx="4286248" cy="18158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NewRomanPS-BoldMT"/>
              </a:rPr>
              <a:t>Тема:</a:t>
            </a:r>
            <a:r>
              <a:rPr lang="uk-UA" sz="1600" b="1" dirty="0">
                <a:latin typeface="TimesNewRomanPS-BoldMT"/>
              </a:rPr>
              <a:t> </a:t>
            </a:r>
            <a:r>
              <a:rPr lang="uk-UA" sz="1600" dirty="0">
                <a:latin typeface="TimesNewRomanPS-BoldMT"/>
              </a:rPr>
              <a:t>Сила і вразливість: пошук гармонії у світі кориди</a:t>
            </a:r>
            <a:endParaRPr lang="ru-RU" sz="1600" dirty="0">
              <a:latin typeface="TimesNewRomanPSMT"/>
            </a:endParaRPr>
          </a:p>
          <a:p>
            <a:r>
              <a:rPr lang="uk-UA" sz="1600" b="1" dirty="0">
                <a:latin typeface="TimesNewRomanPS-BoldMT"/>
              </a:rPr>
              <a:t>Ідея</a:t>
            </a:r>
            <a:r>
              <a:rPr lang="ru-RU" sz="1600" b="1" dirty="0">
                <a:latin typeface="TimesNewRomanPS-BoldMT"/>
              </a:rPr>
              <a:t>:</a:t>
            </a:r>
            <a:r>
              <a:rPr lang="uk-UA" sz="1600" b="1" dirty="0">
                <a:latin typeface="TimesNewRomanPS-BoldMT"/>
              </a:rPr>
              <a:t> </a:t>
            </a:r>
            <a:r>
              <a:rPr lang="uk-UA" sz="1600" dirty="0">
                <a:latin typeface="TimesNewRomanPSMT"/>
              </a:rPr>
              <a:t>Відтворення традиційного іспанського бою з биком. Дослідження складності та протиріччя кориди, зосереджуючись на контрасті між силою і вразливістю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86256"/>
            <a:ext cx="4572000" cy="18158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uk-UA" sz="1600" b="1" dirty="0"/>
              <a:t>Дійові</a:t>
            </a:r>
            <a:r>
              <a:rPr lang="ru-RU" sz="1600" b="1" dirty="0"/>
              <a:t> </a:t>
            </a:r>
            <a:r>
              <a:rPr lang="uk-UA" sz="1600" b="1" dirty="0"/>
              <a:t>герої:</a:t>
            </a:r>
          </a:p>
          <a:p>
            <a:r>
              <a:rPr lang="uk-UA" sz="1600" dirty="0"/>
              <a:t> - Тореадор – головний герой, талановитий, незламний та чуттєвий чоловік.</a:t>
            </a:r>
          </a:p>
          <a:p>
            <a:pPr marL="285750" indent="-285750">
              <a:buFontTx/>
              <a:buChar char="-"/>
            </a:pPr>
            <a:r>
              <a:rPr lang="uk-UA" sz="1600" dirty="0"/>
              <a:t>Бик (у </a:t>
            </a:r>
            <a:r>
              <a:rPr lang="uk-UA" sz="1600"/>
              <a:t>виконанні дівчини) </a:t>
            </a:r>
            <a:r>
              <a:rPr lang="uk-UA" sz="1600" dirty="0"/>
              <a:t>– сильний та рішучий</a:t>
            </a:r>
            <a:r>
              <a:rPr lang="ru-RU" sz="1600" dirty="0"/>
              <a:t>.</a:t>
            </a:r>
            <a:endParaRPr lang="uk-UA" sz="1600" dirty="0"/>
          </a:p>
          <a:p>
            <a:pPr marL="285750" indent="-285750">
              <a:buFontTx/>
              <a:buChar char="-"/>
            </a:pPr>
            <a:r>
              <a:rPr lang="uk-UA" sz="1600" dirty="0"/>
              <a:t>Глядачі – підтримують та співпереживають тореадору у смертельній сутичці</a:t>
            </a:r>
            <a:r>
              <a:rPr lang="ru-RU" sz="16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NewRomanPSMT"/>
              </a:rPr>
              <a:t>.</a:t>
            </a:r>
            <a:endParaRPr lang="x-none" sz="1600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NewRomanPS-BoldMT"/>
              </a:rPr>
              <a:t>Обґрунтування вибору теми творчого проєкту</a:t>
            </a:r>
            <a:r>
              <a:rPr lang="ru-RU" sz="2000" b="1" dirty="0">
                <a:latin typeface="TimesNewRomanPS-BoldMT"/>
              </a:rPr>
              <a:t>:</a:t>
            </a:r>
            <a:endParaRPr lang="uk-UA" b="1" dirty="0">
              <a:latin typeface="TimesNewRomanPS-BoldM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52149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Тема кориди є дуже складною та </a:t>
            </a:r>
            <a:r>
              <a:rPr lang="uk-UA" dirty="0" err="1"/>
              <a:t>протирічною</a:t>
            </a:r>
            <a:r>
              <a:rPr lang="uk-UA" dirty="0"/>
              <a:t>. Вона об'єднує елементи сили, грації, традиції але також викликає етичні роздуми та показує страждання тварин. Обрання такої теми дозволяє виразити ці протилежності та спонукати глядачів до роздумів.</a:t>
            </a:r>
          </a:p>
          <a:p>
            <a:r>
              <a:rPr lang="uk-UA" dirty="0"/>
              <a:t>Також корида, як вид бою з биком, має великий потенціал  для створення вражаючих візуальних образів. Хореографічна постановка може використовувати граціозні рухи та силові елементи, щоб відтворити динаміку та напруження, притаманні кориді.</a:t>
            </a:r>
          </a:p>
          <a:p>
            <a:r>
              <a:rPr lang="uk-UA" dirty="0"/>
              <a:t>Хореографічна постановка може стати не тільки естетичним викладенням рухів, але й засобом висловлення соціальної проблематики. Вона може надихати глядачів до подальшого дослідження та обговорення теми кориди а також спонукати до змін у суспільстві.</a:t>
            </a:r>
          </a:p>
        </p:txBody>
      </p:sp>
      <p:pic>
        <p:nvPicPr>
          <p:cNvPr id="6" name="Рисунок 5" descr="toreador-arena-ispaniya.jpg"/>
          <p:cNvPicPr>
            <a:picLocks noChangeAspect="1"/>
          </p:cNvPicPr>
          <p:nvPr/>
        </p:nvPicPr>
        <p:blipFill>
          <a:blip r:embed="rId2"/>
          <a:srcRect l="21761" r="35284"/>
          <a:stretch>
            <a:fillRect/>
          </a:stretch>
        </p:blipFill>
        <p:spPr>
          <a:xfrm>
            <a:off x="5786446" y="1214422"/>
            <a:ext cx="3000396" cy="50493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000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NewRomanPS-BoldMT"/>
              </a:rPr>
              <a:t>Мета творчого </a:t>
            </a:r>
            <a:r>
              <a:rPr lang="ru-RU" b="1" dirty="0">
                <a:latin typeface="TimesNewRomanPS-BoldMT"/>
              </a:rPr>
              <a:t>про</a:t>
            </a:r>
            <a:r>
              <a:rPr lang="uk-UA" b="1" dirty="0" err="1">
                <a:latin typeface="TimesNewRomanPS-BoldMT"/>
              </a:rPr>
              <a:t>єкту</a:t>
            </a:r>
            <a:r>
              <a:rPr lang="ru-RU" b="1" dirty="0">
                <a:latin typeface="TimesNewRomanPS-BoldMT"/>
              </a:rPr>
              <a:t> – </a:t>
            </a:r>
            <a:r>
              <a:rPr lang="uk-UA" sz="1600" dirty="0">
                <a:latin typeface="TimesNewRomanPS-BoldMT"/>
              </a:rPr>
              <a:t>Зануритися у видовищний бій тореадора з биком на лексиці танцю </a:t>
            </a:r>
            <a:r>
              <a:rPr lang="uk-UA" sz="1600" dirty="0" err="1">
                <a:latin typeface="TimesNewRomanPS-BoldMT"/>
              </a:rPr>
              <a:t>пасодобль</a:t>
            </a:r>
            <a:r>
              <a:rPr lang="uk-UA" sz="1600" dirty="0">
                <a:latin typeface="TimesNewRomanPS-BoldMT"/>
              </a:rPr>
              <a:t>. Відобразити дві протилежні сторони: глибоко укорінену традицію та етичні аспекти кориди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857496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TimesNewRomanPS-BoldMT"/>
              </a:rPr>
              <a:t>Практичне значення творчого </a:t>
            </a:r>
            <a:r>
              <a:rPr lang="ru-RU" b="1" dirty="0">
                <a:latin typeface="TimesNewRomanPS-BoldMT"/>
              </a:rPr>
              <a:t>проєкту</a:t>
            </a:r>
            <a:endParaRPr lang="ru-RU" dirty="0">
              <a:latin typeface="TimesNewRomanPSMT"/>
            </a:endParaRPr>
          </a:p>
          <a:p>
            <a:r>
              <a:rPr lang="uk-UA" sz="1600" dirty="0">
                <a:latin typeface="TimesNewRomanPSMT"/>
              </a:rPr>
              <a:t>Хореографічна сюїта «Корида» була створена для того, щоб привернути увагу до важливої проблеми – страждання тварин. Занурити глядача у традиції Іспанії та передати емоції головних героїв, можливість надихнути глядача співпереживати та сприяти роздуму після побаченого.</a:t>
            </a:r>
            <a:r>
              <a:rPr lang="uk-UA" sz="1600" b="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uk-UA" sz="1600" b="0" dirty="0">
                <a:latin typeface="TimesNewRomanPSMT"/>
              </a:rPr>
              <a:t>Танцівники, що виконують цю сюїту, використовували як і техніку танцю, так і акторські здібності, через що вони отримали великий досвід у переданні емоцій у танці.</a:t>
            </a:r>
            <a:endParaRPr lang="uk-UA" sz="1600" dirty="0"/>
          </a:p>
          <a:p>
            <a:r>
              <a:rPr lang="uk-UA" sz="1600" b="1" dirty="0">
                <a:latin typeface="TimesNewRomanPS-BoldMT"/>
              </a:rPr>
              <a:t> </a:t>
            </a:r>
            <a:endParaRPr lang="ru-RU" sz="1600" dirty="0"/>
          </a:p>
        </p:txBody>
      </p:sp>
      <p:pic>
        <p:nvPicPr>
          <p:cNvPr id="5" name="Рисунок 4" descr="тореадор шпаг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642918"/>
            <a:ext cx="2857500" cy="1600200"/>
          </a:xfrm>
          <a:prstGeom prst="rect">
            <a:avLst/>
          </a:prstGeom>
        </p:spPr>
      </p:pic>
      <p:pic>
        <p:nvPicPr>
          <p:cNvPr id="6" name="Рисунок 5" descr="photo_1502794479_1_u_emailing.jpg"/>
          <p:cNvPicPr>
            <a:picLocks noChangeAspect="1"/>
          </p:cNvPicPr>
          <p:nvPr/>
        </p:nvPicPr>
        <p:blipFill>
          <a:blip r:embed="rId3"/>
          <a:srcRect t="4747"/>
          <a:stretch>
            <a:fillRect/>
          </a:stretch>
        </p:blipFill>
        <p:spPr>
          <a:xfrm>
            <a:off x="1000100" y="3000372"/>
            <a:ext cx="2857500" cy="2867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7143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NewRomanPS-BoldMT"/>
              </a:rPr>
              <a:t>ЛІБРЕТО</a:t>
            </a:r>
          </a:p>
          <a:p>
            <a:endParaRPr lang="ru-RU" b="1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  <a:p>
            <a:r>
              <a:rPr lang="uk-UA" b="1" dirty="0">
                <a:latin typeface="TimesNewRomanPS-BoldMT"/>
              </a:rPr>
              <a:t>Частина </a:t>
            </a:r>
            <a:r>
              <a:rPr lang="ru-RU" b="1" dirty="0">
                <a:latin typeface="TimesNewRomanPS-BoldMT"/>
              </a:rPr>
              <a:t>1</a:t>
            </a:r>
          </a:p>
          <a:p>
            <a:endParaRPr lang="ru-RU" b="1" dirty="0">
              <a:latin typeface="TimesNewRomanPS-BoldMT"/>
            </a:endParaRPr>
          </a:p>
          <a:p>
            <a:r>
              <a:rPr lang="uk-UA" dirty="0">
                <a:latin typeface="TimesNewRomanPSMT"/>
              </a:rPr>
              <a:t>Головний герой тореадор виходить на сцену та спокійними але впевненими кроками оцінює арену. Далі презентує себе глядачам енергійними та динамічними рухами, показуючи силу та владу</a:t>
            </a:r>
            <a:r>
              <a:rPr lang="ru-RU" dirty="0">
                <a:latin typeface="TimesNewRomanPSMT"/>
              </a:rPr>
              <a:t>.</a:t>
            </a:r>
          </a:p>
          <a:p>
            <a:r>
              <a:rPr lang="uk-UA" dirty="0">
                <a:latin typeface="TimesNewRomanPSMT"/>
              </a:rPr>
              <a:t>В цей момент на арену випускають бика і герої починають кружляти один навколо одного, ніби знайомлячись. Тореадор  розмахує своїм червоним плащем, чим дуже розлютив бика, і починається смертельна битва.</a:t>
            </a:r>
          </a:p>
          <a:p>
            <a:endParaRPr lang="x-none" dirty="0"/>
          </a:p>
        </p:txBody>
      </p:sp>
      <p:pic>
        <p:nvPicPr>
          <p:cNvPr id="1026" name="Picture 2" descr="C:\Users\admin\Pictures\261_0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2928958" cy="1952638"/>
          </a:xfrm>
          <a:prstGeom prst="flowChartPreparation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1028" name="Picture 4" descr="C:\Users\admin\Pictures\co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286148" cy="3055445"/>
          </a:xfrm>
          <a:prstGeom prst="hexagon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atin typeface="TimesNewRomanPS-BoldMT"/>
              </a:rPr>
              <a:t>Частина</a:t>
            </a:r>
            <a:r>
              <a:rPr lang="ru-RU" b="1" dirty="0">
                <a:latin typeface="TimesNewRomanPS-BoldMT"/>
              </a:rPr>
              <a:t> 2</a:t>
            </a:r>
          </a:p>
          <a:p>
            <a:endParaRPr lang="ru-RU" b="1" dirty="0">
              <a:latin typeface="TimesNewRomanPS-BoldMT"/>
            </a:endParaRPr>
          </a:p>
          <a:p>
            <a:r>
              <a:rPr lang="uk-UA" dirty="0">
                <a:latin typeface="TimesNewRomanPS-BoldMT"/>
              </a:rPr>
              <a:t>Тореадор дражнить бика, вони кружляють по арені. Йде жорстока, запекла боротьба. Кожен з героїв намагається ранити один одного, адже в кінці цього бою має бути лише один переможець. І ось тореадор вирішує зробити обманний маневр, який бик не відразу зрозумів. Але було вже запізно, </a:t>
            </a:r>
            <a:r>
              <a:rPr lang="uk-UA" dirty="0" err="1">
                <a:latin typeface="TimesNewRomanPS-BoldMT"/>
              </a:rPr>
              <a:t>бикоборцю</a:t>
            </a:r>
            <a:r>
              <a:rPr lang="uk-UA" dirty="0">
                <a:latin typeface="TimesNewRomanPS-BoldMT"/>
              </a:rPr>
              <a:t> вдається серйозно поранити бика. Тварина з ревом падає на землю, але розуміє, що здаватись не можна, адже на кону життя. Тому не зважаючи на біль, бик підіймається і знов готовий ринути у бій.</a:t>
            </a:r>
          </a:p>
          <a:p>
            <a:r>
              <a:rPr lang="uk-UA" dirty="0">
                <a:latin typeface="TimesNewRomanPS-BoldMT"/>
              </a:rPr>
              <a:t>  </a:t>
            </a:r>
            <a:endParaRPr lang="ru-RU" dirty="0">
              <a:latin typeface="TimesNewRomanPS-BoldMT"/>
            </a:endParaRPr>
          </a:p>
          <a:p>
            <a:endParaRPr lang="ru-RU" b="1" dirty="0">
              <a:latin typeface="TimesNewRomanPS-BoldMT"/>
            </a:endParaRPr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214422"/>
            <a:ext cx="25241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or8.jpg"/>
          <p:cNvPicPr>
            <a:picLocks noChangeAspect="1"/>
          </p:cNvPicPr>
          <p:nvPr/>
        </p:nvPicPr>
        <p:blipFill>
          <a:blip r:embed="rId3"/>
          <a:srcRect l="5128" b="3645"/>
          <a:stretch>
            <a:fillRect/>
          </a:stretch>
        </p:blipFill>
        <p:spPr>
          <a:xfrm>
            <a:off x="5857885" y="3596974"/>
            <a:ext cx="2500330" cy="16894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714356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NewRomanPS-BoldMT"/>
              </a:rPr>
              <a:t>                        </a:t>
            </a:r>
            <a:r>
              <a:rPr lang="uk-UA" b="1" dirty="0">
                <a:latin typeface="TimesNewRomanPS-BoldMT"/>
              </a:rPr>
              <a:t>Частина</a:t>
            </a:r>
            <a:r>
              <a:rPr lang="ru-RU" b="1" dirty="0">
                <a:latin typeface="TimesNewRomanPS-BoldMT"/>
              </a:rPr>
              <a:t> 3</a:t>
            </a:r>
          </a:p>
          <a:p>
            <a:endParaRPr lang="ru-RU" dirty="0">
              <a:latin typeface="TimesNewRomanPS-BoldMT"/>
            </a:endParaRPr>
          </a:p>
          <a:p>
            <a:r>
              <a:rPr lang="uk-UA" dirty="0">
                <a:latin typeface="TimesNewRomanPS-BoldMT"/>
              </a:rPr>
              <a:t>Тореадор помічає біль і страждання бика, і співпереживає йому . Чоловік був у захваті від сили волі тварини і більше не міг завдавати шкоди своєму супернику, адже це жива істота, яка вміє відчувати те ж саме, що і люди. Тоді </a:t>
            </a:r>
            <a:r>
              <a:rPr lang="uk-UA" dirty="0" err="1">
                <a:latin typeface="TimesNewRomanPS-BoldMT"/>
              </a:rPr>
              <a:t>бикоборець</a:t>
            </a:r>
            <a:r>
              <a:rPr lang="uk-UA" dirty="0">
                <a:latin typeface="TimesNewRomanPS-BoldMT"/>
              </a:rPr>
              <a:t> вирішує піти проти правил і не вбити бика, а приборкати його. Глядачі зрозумівши наміри головного героя, підтримують його, вони вибігають на арену і допомагають тореадору зробити задумане. Спільними силами, глядачі разом з </a:t>
            </a:r>
            <a:r>
              <a:rPr lang="uk-UA" dirty="0" smtClean="0">
                <a:latin typeface="TimesNewRomanPS-BoldMT"/>
              </a:rPr>
              <a:t>тореадором </a:t>
            </a:r>
            <a:r>
              <a:rPr lang="uk-UA" dirty="0">
                <a:latin typeface="TimesNewRomanPS-BoldMT"/>
              </a:rPr>
              <a:t>приборкують бика і вирішують, що прийшов час назавжди змінити правила в бою Корида.</a:t>
            </a:r>
          </a:p>
        </p:txBody>
      </p:sp>
      <p:pic>
        <p:nvPicPr>
          <p:cNvPr id="3" name="Рисунок 2" descr="picture_16070_8235.jpg"/>
          <p:cNvPicPr>
            <a:picLocks noChangeAspect="1"/>
          </p:cNvPicPr>
          <p:nvPr/>
        </p:nvPicPr>
        <p:blipFill>
          <a:blip r:embed="rId2" cstate="print"/>
          <a:srcRect t="7142"/>
          <a:stretch>
            <a:fillRect/>
          </a:stretch>
        </p:blipFill>
        <p:spPr>
          <a:xfrm>
            <a:off x="357158" y="925698"/>
            <a:ext cx="4000528" cy="5360774"/>
          </a:xfrm>
          <a:prstGeom prst="ellipse">
            <a:avLst/>
          </a:prstGeom>
          <a:scene3d>
            <a:camera prst="obliqueBottomLeft"/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NewRomanPS-BoldMT"/>
              </a:rPr>
              <a:t>ДРАМАТУРГІЧНА ПОБУДОВА</a:t>
            </a:r>
          </a:p>
          <a:p>
            <a:pPr algn="ctr"/>
            <a:endParaRPr lang="ru-RU" b="1" dirty="0">
              <a:latin typeface="TimesNewRomanPS-BoldMT"/>
            </a:endParaRPr>
          </a:p>
          <a:p>
            <a:r>
              <a:rPr lang="uk-UA" b="1" dirty="0">
                <a:latin typeface="TimesNewRomanPS-BoldMT"/>
              </a:rPr>
              <a:t>Експозиція та зав’язка</a:t>
            </a:r>
            <a:r>
              <a:rPr lang="ru-RU" b="1" dirty="0">
                <a:latin typeface="TimesNewRomanPS-BoldMT"/>
              </a:rPr>
              <a:t>:</a:t>
            </a:r>
            <a:r>
              <a:rPr lang="uk-UA" b="1" dirty="0">
                <a:latin typeface="TimesNewRomanPS-BoldMT"/>
              </a:rPr>
              <a:t>  </a:t>
            </a:r>
            <a:r>
              <a:rPr lang="uk-UA" dirty="0">
                <a:latin typeface="TimesNewRomanPSMT"/>
              </a:rPr>
              <a:t>На сцені з’являється  головний герой презентуючи  себе. Знайомство з биком</a:t>
            </a:r>
            <a:r>
              <a:rPr lang="ru-RU" dirty="0">
                <a:latin typeface="TimesNewRomanPSMT"/>
              </a:rPr>
              <a:t>.</a:t>
            </a:r>
          </a:p>
          <a:p>
            <a:r>
              <a:rPr lang="ru-RU" dirty="0">
                <a:latin typeface="TimesNewRomanPSMT"/>
              </a:rPr>
              <a:t> </a:t>
            </a:r>
            <a:r>
              <a:rPr lang="uk-UA" b="1" dirty="0">
                <a:latin typeface="TimesNewRomanPS-BoldMT"/>
              </a:rPr>
              <a:t>Розвиток дії</a:t>
            </a:r>
            <a:r>
              <a:rPr lang="ru-RU" b="1" dirty="0">
                <a:latin typeface="TimesNewRomanPS-BoldMT"/>
              </a:rPr>
              <a:t>: </a:t>
            </a:r>
            <a:r>
              <a:rPr lang="uk-UA" dirty="0">
                <a:latin typeface="TimesNewRomanPS-BoldMT"/>
              </a:rPr>
              <a:t>Розпочинається смертельна схватка.  Зробивши обманний маневр тореадору вдається  серйозно ранити бика. Тварина</a:t>
            </a:r>
            <a:r>
              <a:rPr lang="uk-UA" dirty="0">
                <a:latin typeface="TimesNewRomanPSMT"/>
              </a:rPr>
              <a:t> падає але не зважаючи на біль знову піднімається і готова ринути у бій</a:t>
            </a:r>
            <a:r>
              <a:rPr lang="ru-RU" dirty="0">
                <a:latin typeface="TimesNewRomanPSMT"/>
              </a:rPr>
              <a:t>. </a:t>
            </a:r>
          </a:p>
          <a:p>
            <a:r>
              <a:rPr lang="uk-UA" b="1" dirty="0">
                <a:latin typeface="TimesNewRomanPS-BoldMT"/>
              </a:rPr>
              <a:t>Кульмінація і розв’язка</a:t>
            </a:r>
            <a:r>
              <a:rPr lang="ru-RU" dirty="0">
                <a:latin typeface="TimesNewRomanPS-BoldMT"/>
              </a:rPr>
              <a:t>: </a:t>
            </a:r>
            <a:r>
              <a:rPr lang="uk-UA" dirty="0">
                <a:latin typeface="TimesNewRomanPS-BoldMT"/>
              </a:rPr>
              <a:t>Тореадор помічає біль і страждання бика, і співпереживає йому. Тоді </a:t>
            </a:r>
            <a:r>
              <a:rPr lang="uk-UA" dirty="0" err="1">
                <a:latin typeface="TimesNewRomanPS-BoldMT"/>
              </a:rPr>
              <a:t>бикоборець</a:t>
            </a:r>
            <a:r>
              <a:rPr lang="uk-UA" dirty="0">
                <a:latin typeface="TimesNewRomanPS-BoldMT"/>
              </a:rPr>
              <a:t> вирішує піти проти правил і не вбити бика, а приборкати його. Глядачі зрозумівши наміри головного героя, підтримують його.  </a:t>
            </a:r>
            <a:endParaRPr lang="uk-UA" dirty="0"/>
          </a:p>
        </p:txBody>
      </p:sp>
      <p:pic>
        <p:nvPicPr>
          <p:cNvPr id="3" name="Рисунок 2" descr="korrida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34" y="3786190"/>
            <a:ext cx="5000058" cy="249477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NewRomanPS-BoldMT"/>
              </a:rPr>
              <a:t>ОПИС КОСТЮМІВ ТА ДЕКОРАЦІЙ</a:t>
            </a:r>
          </a:p>
          <a:p>
            <a:endParaRPr lang="ru-RU" b="1" dirty="0">
              <a:solidFill>
                <a:prstClr val="black"/>
              </a:solidFill>
              <a:latin typeface="TimesNewRomanPS-BoldM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NewRomanPS-BoldMT"/>
              </a:rPr>
              <a:t>Костюми</a:t>
            </a:r>
            <a:r>
              <a:rPr lang="ru-RU" b="1" dirty="0">
                <a:latin typeface="TimesNewRomanPS-BoldMT"/>
              </a:rPr>
              <a:t>:</a:t>
            </a:r>
            <a:r>
              <a:rPr lang="uk-UA" b="1" dirty="0">
                <a:latin typeface="TimesNewRomanPS-BoldMT"/>
              </a:rPr>
              <a:t>  </a:t>
            </a:r>
          </a:p>
          <a:p>
            <a:endParaRPr lang="ru-RU" b="1" dirty="0">
              <a:latin typeface="TimesNewRomanPSMT"/>
            </a:endParaRPr>
          </a:p>
          <a:p>
            <a:r>
              <a:rPr lang="uk-UA" b="1" dirty="0">
                <a:latin typeface="TimesNewRomanPSMT"/>
              </a:rPr>
              <a:t>Головний</a:t>
            </a:r>
            <a:r>
              <a:rPr lang="ru-RU" b="1" dirty="0">
                <a:latin typeface="TimesNewRomanPSMT"/>
              </a:rPr>
              <a:t> герой(тореадор) </a:t>
            </a:r>
            <a:r>
              <a:rPr lang="uk-UA" dirty="0">
                <a:latin typeface="TimesNewRomanPSMT"/>
              </a:rPr>
              <a:t>– біла </a:t>
            </a:r>
            <a:r>
              <a:rPr lang="uk-UA" dirty="0" err="1">
                <a:latin typeface="TimesNewRomanPSMT"/>
              </a:rPr>
              <a:t>рубашка</a:t>
            </a:r>
            <a:r>
              <a:rPr lang="uk-UA" dirty="0">
                <a:latin typeface="TimesNewRomanPSMT"/>
              </a:rPr>
              <a:t>, чорні штани та </a:t>
            </a:r>
            <a:r>
              <a:rPr lang="uk-UA" dirty="0" err="1">
                <a:latin typeface="TimesNewRomanPSMT"/>
              </a:rPr>
              <a:t>вко</a:t>
            </a:r>
            <a:r>
              <a:rPr lang="ru-RU" dirty="0" err="1">
                <a:latin typeface="TimesNewRomanPSMT"/>
              </a:rPr>
              <a:t>рочений</a:t>
            </a:r>
            <a:r>
              <a:rPr lang="ru-RU" dirty="0">
                <a:latin typeface="TimesNewRomanPSMT"/>
              </a:rPr>
              <a:t> </a:t>
            </a:r>
            <a:r>
              <a:rPr lang="uk-UA" dirty="0">
                <a:latin typeface="TimesNewRomanPSMT"/>
              </a:rPr>
              <a:t>піджак, широкий чорний пояс</a:t>
            </a:r>
            <a:r>
              <a:rPr lang="ru-RU" dirty="0">
                <a:latin typeface="TimesNewRomanPSMT"/>
              </a:rPr>
              <a:t>, </a:t>
            </a:r>
            <a:r>
              <a:rPr lang="uk-UA" dirty="0">
                <a:latin typeface="TimesNewRomanPSMT"/>
              </a:rPr>
              <a:t>бальні </a:t>
            </a:r>
            <a:r>
              <a:rPr lang="ru-RU" dirty="0" err="1">
                <a:latin typeface="TimesNewRomanPSMT"/>
              </a:rPr>
              <a:t>туфлі</a:t>
            </a:r>
            <a:r>
              <a:rPr lang="ru-RU" dirty="0">
                <a:latin typeface="TimesNewRomanPSMT"/>
              </a:rPr>
              <a:t>.</a:t>
            </a:r>
            <a:endParaRPr lang="x-none" dirty="0"/>
          </a:p>
        </p:txBody>
      </p:sp>
      <p:pic>
        <p:nvPicPr>
          <p:cNvPr id="4" name="Рисунок 3" descr="kost_toreo2.jpg"/>
          <p:cNvPicPr>
            <a:picLocks noChangeAspect="1"/>
          </p:cNvPicPr>
          <p:nvPr/>
        </p:nvPicPr>
        <p:blipFill>
          <a:blip r:embed="rId2"/>
          <a:srcRect l="4479" t="3500" r="2312" b="8000"/>
          <a:stretch>
            <a:fillRect/>
          </a:stretch>
        </p:blipFill>
        <p:spPr>
          <a:xfrm>
            <a:off x="1071538" y="2857496"/>
            <a:ext cx="2499119" cy="34290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929190" y="2000240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NewRomanPSMT"/>
              </a:rPr>
              <a:t>Бик</a:t>
            </a:r>
            <a:r>
              <a:rPr lang="ru-RU" b="1" dirty="0">
                <a:latin typeface="TimesNewRomanPSMT"/>
              </a:rPr>
              <a:t> – </a:t>
            </a:r>
            <a:r>
              <a:rPr lang="ru-RU" dirty="0" err="1">
                <a:latin typeface="TimesNewRomanPSMT"/>
              </a:rPr>
              <a:t>чорна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довга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сукня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золотими</a:t>
            </a:r>
            <a:r>
              <a:rPr lang="ru-RU" dirty="0">
                <a:latin typeface="TimesNewRomanPSMT"/>
              </a:rPr>
              <a:t> вставками,</a:t>
            </a:r>
            <a:r>
              <a:rPr lang="uk-UA" dirty="0">
                <a:latin typeface="TimesNewRomanPSMT"/>
              </a:rPr>
              <a:t> бальні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туфлі</a:t>
            </a:r>
            <a:r>
              <a:rPr lang="ru-RU" dirty="0">
                <a:latin typeface="TimesNewRomanPSMT"/>
              </a:rPr>
              <a:t>.</a:t>
            </a:r>
            <a:endParaRPr lang="x-none" dirty="0"/>
          </a:p>
        </p:txBody>
      </p:sp>
      <p:pic>
        <p:nvPicPr>
          <p:cNvPr id="6" name="Рисунок 5" descr="photo6057.jpg"/>
          <p:cNvPicPr>
            <a:picLocks noChangeAspect="1"/>
          </p:cNvPicPr>
          <p:nvPr/>
        </p:nvPicPr>
        <p:blipFill>
          <a:blip r:embed="rId3"/>
          <a:srcRect l="1881" t="4157" r="79510" b="33862"/>
          <a:stretch>
            <a:fillRect/>
          </a:stretch>
        </p:blipFill>
        <p:spPr>
          <a:xfrm>
            <a:off x="7429520" y="1428736"/>
            <a:ext cx="1000132" cy="21301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0a63b0139133321.622a1aa1e6451.jpg"/>
          <p:cNvPicPr>
            <a:picLocks noChangeAspect="1"/>
          </p:cNvPicPr>
          <p:nvPr/>
        </p:nvPicPr>
        <p:blipFill>
          <a:blip r:embed="rId4" cstate="print"/>
          <a:srcRect t="1909" r="78125"/>
          <a:stretch>
            <a:fillRect/>
          </a:stretch>
        </p:blipFill>
        <p:spPr>
          <a:xfrm>
            <a:off x="7429520" y="3857628"/>
            <a:ext cx="1019580" cy="2428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4929190" y="4429132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NewRomanPSMT"/>
              </a:rPr>
              <a:t>Глядачі</a:t>
            </a:r>
            <a:r>
              <a:rPr lang="ru-RU" b="1" dirty="0">
                <a:latin typeface="TimesNewRomanPSMT"/>
              </a:rPr>
              <a:t>–  </a:t>
            </a:r>
            <a:r>
              <a:rPr lang="ru-RU" dirty="0" err="1">
                <a:latin typeface="TimesNewRomanPSMT"/>
              </a:rPr>
              <a:t>чорні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лосини</a:t>
            </a:r>
            <a:r>
              <a:rPr lang="ru-RU" dirty="0">
                <a:latin typeface="TimesNewRomanPSMT"/>
              </a:rPr>
              <a:t> та </a:t>
            </a:r>
            <a:r>
              <a:rPr lang="ru-RU" dirty="0" err="1">
                <a:latin typeface="TimesNewRomanPSMT"/>
              </a:rPr>
              <a:t>чорний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комбідрес</a:t>
            </a:r>
            <a:r>
              <a:rPr lang="ru-RU" dirty="0">
                <a:latin typeface="TimesNewRomanPSMT"/>
              </a:rPr>
              <a:t>, </a:t>
            </a:r>
            <a:r>
              <a:rPr lang="uk-UA" dirty="0">
                <a:latin typeface="TimesNewRomanPSMT"/>
              </a:rPr>
              <a:t>бальні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туфлі</a:t>
            </a:r>
            <a:r>
              <a:rPr lang="ru-RU" dirty="0">
                <a:latin typeface="TimesNewRomanPSMT"/>
              </a:rPr>
              <a:t>.</a:t>
            </a:r>
            <a:endParaRPr lang="x-non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ysClr val="windowText" lastClr="000000"/>
      </a:dk1>
      <a:lt1>
        <a:sysClr val="window" lastClr="FFFFFF"/>
      </a:lt1>
      <a:dk2>
        <a:srgbClr val="FF0000"/>
      </a:dk2>
      <a:lt2>
        <a:srgbClr val="FEFAC9"/>
      </a:lt2>
      <a:accent1>
        <a:srgbClr val="C0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2823</TotalTime>
  <Words>866</Words>
  <Application>Microsoft Office PowerPoint</Application>
  <PresentationFormat>Экран (4:3)</PresentationFormat>
  <Paragraphs>84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«Корида»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«Корида»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«Корида»</dc:title>
  <dc:creator>c400</dc:creator>
  <cp:lastModifiedBy>c400</cp:lastModifiedBy>
  <cp:revision>27</cp:revision>
  <dcterms:created xsi:type="dcterms:W3CDTF">2023-05-29T13:38:57Z</dcterms:created>
  <dcterms:modified xsi:type="dcterms:W3CDTF">2023-06-21T20:24:42Z</dcterms:modified>
</cp:coreProperties>
</file>