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68F5F79-1BA8-44B2-A5D6-18CAB1D9097A}" type="datetimeFigureOut">
              <a:rPr lang="ru-RU" smtClean="0"/>
              <a:pPr/>
              <a:t>21.06.2023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B604940-122E-4C93-BA13-8F65D470BA9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file:///C:\Users\&#1050;&#1086;&#1085;&#1092;&#1077;&#1088;&#1077;&#1085;&#1094;&#1080;&#1103;%202\Desktop\&#1041;&#1072;&#1082;&#1072;&#1083;&#1072;&#1074;&#1088;&#1089;&#1100;&#1082;&#1110;%20&#1088;&#1086;&#1073;&#1086;&#1090;&#1080;\&#1052;&#1110;&#1075;&#1072;&#1083;&#1100;&#1095;&#1080;&#1085;&#1089;&#1100;&#1082;&#1072;\IMG_6309.MOV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dmin\Downloads\Telegram%20Desktop\IMG_6309.MOV" TargetMode="Externa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uk-UA" dirty="0"/>
              <a:t>Корида</a:t>
            </a:r>
            <a:r>
              <a:rPr lang="ru-RU" dirty="0"/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428604"/>
            <a:ext cx="5857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Міністерство освіти і науки України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Національний університет фізичного виховання і спорту України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Кафедра хореографії і танцювальних видів спорту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143116"/>
            <a:ext cx="2872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Презентація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постановки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3643314"/>
            <a:ext cx="2204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Хореограф</a:t>
            </a:r>
            <a:r>
              <a:rPr lang="uk-UA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ічна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сюїта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395970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Виконала студентка 4 курсу 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Денної форми навчання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Спеціальність 024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«Хореографія»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41хт2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Мігальчинська К.В.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творчого проєкту: </a:t>
            </a:r>
          </a:p>
          <a:p>
            <a:pPr algn="r"/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Канд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мист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доцент Козинко Л.Л.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6215082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Київ –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14678" y="571480"/>
            <a:ext cx="2872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latin typeface="TimesNewRomanPS-BoldMT"/>
              </a:rPr>
              <a:t>ТВОРЧИЙ ЗАДУ</a:t>
            </a:r>
            <a:r>
              <a:rPr lang="uk-UA" sz="2400" b="1" dirty="0">
                <a:latin typeface="TimesNewRomanPS-BoldMT"/>
              </a:rPr>
              <a:t>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142984"/>
            <a:ext cx="4000528" cy="107721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uk-UA" sz="1600" b="1" dirty="0">
                <a:latin typeface="TimesNewRomanPS-BoldMT"/>
              </a:rPr>
              <a:t>Форма – хореографічна сюїта</a:t>
            </a:r>
          </a:p>
          <a:p>
            <a:r>
              <a:rPr lang="uk-UA" sz="1600" b="1" dirty="0">
                <a:latin typeface="TimesNewRomanPS-BoldMT"/>
              </a:rPr>
              <a:t>Жанр – лірико-драматичний</a:t>
            </a:r>
          </a:p>
          <a:p>
            <a:r>
              <a:rPr lang="uk-UA" sz="1600" b="1" dirty="0">
                <a:latin typeface="TimesNewRomanPS-BoldMT"/>
              </a:rPr>
              <a:t>Вид – спортивно-бальні танці, на лексиці танцю </a:t>
            </a:r>
            <a:r>
              <a:rPr lang="uk-UA" sz="1600" b="1" dirty="0" err="1">
                <a:latin typeface="TimesNewRomanPS-BoldMT"/>
              </a:rPr>
              <a:t>Пасодобль</a:t>
            </a:r>
            <a:endParaRPr lang="uk-UA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2357430"/>
            <a:ext cx="4286248" cy="181588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NewRomanPS-BoldMT"/>
              </a:rPr>
              <a:t>Тема:</a:t>
            </a:r>
            <a:r>
              <a:rPr lang="uk-UA" sz="1600" b="1" dirty="0">
                <a:latin typeface="TimesNewRomanPS-BoldMT"/>
              </a:rPr>
              <a:t> </a:t>
            </a:r>
            <a:r>
              <a:rPr lang="uk-UA" sz="1600" dirty="0">
                <a:latin typeface="TimesNewRomanPS-BoldMT"/>
              </a:rPr>
              <a:t>Сила і вразливість: пошук гармонії у світі кориди</a:t>
            </a:r>
            <a:endParaRPr lang="ru-RU" sz="1600" dirty="0">
              <a:latin typeface="TimesNewRomanPSMT"/>
            </a:endParaRPr>
          </a:p>
          <a:p>
            <a:r>
              <a:rPr lang="uk-UA" sz="1600" b="1" dirty="0">
                <a:latin typeface="TimesNewRomanPS-BoldMT"/>
              </a:rPr>
              <a:t>Ідея</a:t>
            </a:r>
            <a:r>
              <a:rPr lang="ru-RU" sz="1600" b="1" dirty="0">
                <a:latin typeface="TimesNewRomanPS-BoldMT"/>
              </a:rPr>
              <a:t>:</a:t>
            </a:r>
            <a:r>
              <a:rPr lang="uk-UA" sz="1600" b="1" dirty="0">
                <a:latin typeface="TimesNewRomanPS-BoldMT"/>
              </a:rPr>
              <a:t> </a:t>
            </a:r>
            <a:r>
              <a:rPr lang="uk-UA" sz="1600" dirty="0">
                <a:latin typeface="TimesNewRomanPSMT"/>
              </a:rPr>
              <a:t>Відтворення традиційного іспанського бою з биком. Дослідження складності та протиріччя кориди, зосереджуючись на контрасті між силою і вразливістю</a:t>
            </a:r>
            <a:endParaRPr lang="uk-UA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4286256"/>
            <a:ext cx="4572000" cy="181588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r>
              <a:rPr lang="uk-UA" sz="1600" b="1" dirty="0"/>
              <a:t>Дійові</a:t>
            </a:r>
            <a:r>
              <a:rPr lang="ru-RU" sz="1600" b="1" dirty="0"/>
              <a:t> </a:t>
            </a:r>
            <a:r>
              <a:rPr lang="uk-UA" sz="1600" b="1" dirty="0"/>
              <a:t>герої:</a:t>
            </a:r>
          </a:p>
          <a:p>
            <a:r>
              <a:rPr lang="uk-UA" sz="1600" dirty="0"/>
              <a:t> - Тореадор – головний герой, талановитий, незламний та чуттєвий чоловік.</a:t>
            </a:r>
          </a:p>
          <a:p>
            <a:pPr marL="285750" indent="-285750">
              <a:buFontTx/>
              <a:buChar char="-"/>
            </a:pPr>
            <a:r>
              <a:rPr lang="uk-UA" sz="1600" dirty="0"/>
              <a:t>Бик (у </a:t>
            </a:r>
            <a:r>
              <a:rPr lang="uk-UA" sz="1600"/>
              <a:t>виконанні дівчини) </a:t>
            </a:r>
            <a:r>
              <a:rPr lang="uk-UA" sz="1600" dirty="0"/>
              <a:t>– сильний та рішучий</a:t>
            </a:r>
            <a:r>
              <a:rPr lang="ru-RU" sz="1600" dirty="0"/>
              <a:t>.</a:t>
            </a:r>
            <a:endParaRPr lang="uk-UA" sz="1600" dirty="0"/>
          </a:p>
          <a:p>
            <a:pPr marL="285750" indent="-285750">
              <a:buFontTx/>
              <a:buChar char="-"/>
            </a:pPr>
            <a:r>
              <a:rPr lang="uk-UA" sz="1600" dirty="0"/>
              <a:t>Глядачі – підтримують та співпереживають тореадору у смертельній сутичці</a:t>
            </a:r>
            <a:r>
              <a:rPr lang="ru-RU" sz="1600" dirty="0">
                <a:ln>
                  <a:solidFill>
                    <a:schemeClr val="bg2">
                      <a:lumMod val="50000"/>
                    </a:schemeClr>
                  </a:solidFill>
                </a:ln>
                <a:latin typeface="TimesNewRomanPSMT"/>
              </a:rPr>
              <a:t>.</a:t>
            </a:r>
            <a:endParaRPr lang="x-none" sz="1600" dirty="0">
              <a:ln>
                <a:solidFill>
                  <a:schemeClr val="bg2">
                    <a:lumMod val="50000"/>
                  </a:schemeClr>
                </a:solidFill>
              </a:ln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642918"/>
            <a:ext cx="628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>
                <a:latin typeface="TimesNewRomanPS-BoldMT"/>
              </a:rPr>
              <a:t>Обґрунтування вибору теми творчого проєкту</a:t>
            </a:r>
            <a:r>
              <a:rPr lang="ru-RU" sz="2000" b="1" dirty="0">
                <a:latin typeface="TimesNewRomanPS-BoldMT"/>
              </a:rPr>
              <a:t>:</a:t>
            </a:r>
            <a:endParaRPr lang="uk-UA" b="1" dirty="0">
              <a:latin typeface="TimesNewRomanPS-BoldM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71546"/>
            <a:ext cx="52149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Тема кориди є дуже складною та </a:t>
            </a:r>
            <a:r>
              <a:rPr lang="uk-UA" dirty="0" err="1"/>
              <a:t>протирічною</a:t>
            </a:r>
            <a:r>
              <a:rPr lang="uk-UA" dirty="0"/>
              <a:t>. Вона об'єднує елементи сили, грації, традиції але також викликає етичні роздуми та показує страждання тварин. Обрання такої теми дозволяє виразити ці протилежності та спонукати глядачів до роздумів.</a:t>
            </a:r>
          </a:p>
          <a:p>
            <a:r>
              <a:rPr lang="uk-UA" dirty="0"/>
              <a:t>Також корида, як вид бою з биком, має великий потенціал  для створення вражаючих візуальних образів. Хореографічна постановка може використовувати граціозні рухи та силові елементи, щоб відтворити динаміку та напруження, притаманні кориді.</a:t>
            </a:r>
          </a:p>
          <a:p>
            <a:r>
              <a:rPr lang="uk-UA" dirty="0"/>
              <a:t>Хореографічна постановка може стати не тільки естетичним викладенням рухів, але й засобом висловлення соціальної проблематики. Вона може надихати глядачів до подальшого дослідження та обговорення теми кориди а також спонукати до змін у суспільстві.</a:t>
            </a:r>
          </a:p>
        </p:txBody>
      </p:sp>
      <p:pic>
        <p:nvPicPr>
          <p:cNvPr id="6" name="Рисунок 5" descr="toreador-arena-ispaniya.jpg"/>
          <p:cNvPicPr>
            <a:picLocks noChangeAspect="1"/>
          </p:cNvPicPr>
          <p:nvPr/>
        </p:nvPicPr>
        <p:blipFill>
          <a:blip r:embed="rId2"/>
          <a:srcRect l="21761" r="35284"/>
          <a:stretch>
            <a:fillRect/>
          </a:stretch>
        </p:blipFill>
        <p:spPr>
          <a:xfrm>
            <a:off x="5786446" y="1214422"/>
            <a:ext cx="3000396" cy="50493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400052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TimesNewRomanPS-BoldMT"/>
              </a:rPr>
              <a:t>Мета творчого </a:t>
            </a:r>
            <a:r>
              <a:rPr lang="ru-RU" b="1" dirty="0">
                <a:latin typeface="TimesNewRomanPS-BoldMT"/>
              </a:rPr>
              <a:t>про</a:t>
            </a:r>
            <a:r>
              <a:rPr lang="uk-UA" b="1" dirty="0" err="1">
                <a:latin typeface="TimesNewRomanPS-BoldMT"/>
              </a:rPr>
              <a:t>єкту</a:t>
            </a:r>
            <a:r>
              <a:rPr lang="ru-RU" b="1" dirty="0">
                <a:latin typeface="TimesNewRomanPS-BoldMT"/>
              </a:rPr>
              <a:t> – </a:t>
            </a:r>
            <a:r>
              <a:rPr lang="uk-UA" sz="1600" dirty="0">
                <a:latin typeface="TimesNewRomanPS-BoldMT"/>
              </a:rPr>
              <a:t>Зануритися у видовищний бій тореадора з биком на лексиці танцю </a:t>
            </a:r>
            <a:r>
              <a:rPr lang="uk-UA" sz="1600" dirty="0" err="1">
                <a:latin typeface="TimesNewRomanPS-BoldMT"/>
              </a:rPr>
              <a:t>пасодобль</a:t>
            </a:r>
            <a:r>
              <a:rPr lang="uk-UA" sz="1600" dirty="0">
                <a:latin typeface="TimesNewRomanPS-BoldMT"/>
              </a:rPr>
              <a:t>. Відобразити дві протилежні сторони: глибоко укорінену традицію та етичні аспекти кориди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3372" y="2857496"/>
            <a:ext cx="4572000" cy="30777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b="1" dirty="0">
                <a:latin typeface="TimesNewRomanPS-BoldMT"/>
              </a:rPr>
              <a:t>Практичне значення творчого </a:t>
            </a:r>
            <a:r>
              <a:rPr lang="ru-RU" b="1" dirty="0">
                <a:latin typeface="TimesNewRomanPS-BoldMT"/>
              </a:rPr>
              <a:t>проєкту</a:t>
            </a:r>
            <a:endParaRPr lang="ru-RU" dirty="0">
              <a:latin typeface="TimesNewRomanPSMT"/>
            </a:endParaRPr>
          </a:p>
          <a:p>
            <a:r>
              <a:rPr lang="uk-UA" sz="1600" dirty="0">
                <a:latin typeface="TimesNewRomanPSMT"/>
              </a:rPr>
              <a:t>Хореографічна сюїта «Корида» була створена для того, щоб привернути увагу до важливої проблеми – страждання тварин. Занурити глядача у традиції Іспанії та передати емоції головних героїв, можливість надихнути глядача співпереживати та сприяти роздуму після побаченого.</a:t>
            </a:r>
            <a:r>
              <a:rPr lang="uk-UA" sz="1600" b="0" dirty="0">
                <a:solidFill>
                  <a:prstClr val="black"/>
                </a:solidFill>
                <a:latin typeface="TimesNewRomanPSMT"/>
              </a:rPr>
              <a:t> </a:t>
            </a:r>
            <a:r>
              <a:rPr lang="uk-UA" sz="1600" b="0" dirty="0">
                <a:latin typeface="TimesNewRomanPSMT"/>
              </a:rPr>
              <a:t>Танцівники, що виконують цю сюїту, використовували як і техніку танцю, так і акторські здібності, через що вони отримали великий досвід у переданні емоцій у танці.</a:t>
            </a:r>
            <a:endParaRPr lang="uk-UA" sz="1600" dirty="0"/>
          </a:p>
          <a:p>
            <a:r>
              <a:rPr lang="uk-UA" sz="1600" b="1" dirty="0">
                <a:latin typeface="TimesNewRomanPS-BoldMT"/>
              </a:rPr>
              <a:t> </a:t>
            </a:r>
            <a:endParaRPr lang="ru-RU" sz="1600" dirty="0"/>
          </a:p>
        </p:txBody>
      </p:sp>
      <p:pic>
        <p:nvPicPr>
          <p:cNvPr id="5" name="Рисунок 4" descr="тореадор шпагат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4" y="642918"/>
            <a:ext cx="2857500" cy="1600200"/>
          </a:xfrm>
          <a:prstGeom prst="rect">
            <a:avLst/>
          </a:prstGeom>
        </p:spPr>
      </p:pic>
      <p:pic>
        <p:nvPicPr>
          <p:cNvPr id="6" name="Рисунок 5" descr="photo_1502794479_1_u_emailing.jpg"/>
          <p:cNvPicPr>
            <a:picLocks noChangeAspect="1"/>
          </p:cNvPicPr>
          <p:nvPr/>
        </p:nvPicPr>
        <p:blipFill>
          <a:blip r:embed="rId3"/>
          <a:srcRect t="4747"/>
          <a:stretch>
            <a:fillRect/>
          </a:stretch>
        </p:blipFill>
        <p:spPr>
          <a:xfrm>
            <a:off x="1000100" y="3000372"/>
            <a:ext cx="2857500" cy="28670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0496" y="714356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NewRomanPS-BoldMT"/>
              </a:rPr>
              <a:t>ЛІБРЕТО</a:t>
            </a:r>
          </a:p>
          <a:p>
            <a:endParaRPr lang="ru-RU" b="1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  <a:p>
            <a:r>
              <a:rPr lang="uk-UA" b="1" dirty="0">
                <a:latin typeface="TimesNewRomanPS-BoldMT"/>
              </a:rPr>
              <a:t>Частина </a:t>
            </a:r>
            <a:r>
              <a:rPr lang="ru-RU" b="1" dirty="0">
                <a:latin typeface="TimesNewRomanPS-BoldMT"/>
              </a:rPr>
              <a:t>1</a:t>
            </a:r>
          </a:p>
          <a:p>
            <a:endParaRPr lang="ru-RU" b="1" dirty="0">
              <a:latin typeface="TimesNewRomanPS-BoldMT"/>
            </a:endParaRPr>
          </a:p>
          <a:p>
            <a:r>
              <a:rPr lang="uk-UA" dirty="0">
                <a:latin typeface="TimesNewRomanPSMT"/>
              </a:rPr>
              <a:t>Головний герой тореадор виходить на сцену та спокійними але впевненими кроками оцінює арену. Далі презентує себе глядачам енергійними та динамічними рухами, показуючи силу та владу</a:t>
            </a:r>
            <a:r>
              <a:rPr lang="ru-RU" dirty="0">
                <a:latin typeface="TimesNewRomanPSMT"/>
              </a:rPr>
              <a:t>.</a:t>
            </a:r>
          </a:p>
          <a:p>
            <a:r>
              <a:rPr lang="uk-UA" dirty="0">
                <a:latin typeface="TimesNewRomanPSMT"/>
              </a:rPr>
              <a:t>В цей момент на арену випускають бика і герої починають кружляти один навколо одного, ніби знайомлячись. Тореадор  розмахує своїм червоним плащем, чим дуже розлютив бика, і починається смертельна битва.</a:t>
            </a:r>
          </a:p>
          <a:p>
            <a:endParaRPr lang="x-none" dirty="0"/>
          </a:p>
        </p:txBody>
      </p:sp>
      <p:pic>
        <p:nvPicPr>
          <p:cNvPr id="1026" name="Picture 2" descr="C:\Users\admin\Pictures\261_0_9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928670"/>
            <a:ext cx="2928958" cy="1952638"/>
          </a:xfrm>
          <a:prstGeom prst="flowChartPreparation">
            <a:avLst/>
          </a:prstGeom>
          <a:noFill/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pic>
        <p:nvPicPr>
          <p:cNvPr id="1028" name="Picture 4" descr="C:\Users\admin\Pictures\cor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143248"/>
            <a:ext cx="3286148" cy="3055445"/>
          </a:xfrm>
          <a:prstGeom prst="hexagon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85794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NewRomanPS-BoldMT"/>
              </a:rPr>
              <a:t>Частина</a:t>
            </a:r>
            <a:r>
              <a:rPr lang="ru-RU" b="1" dirty="0">
                <a:latin typeface="TimesNewRomanPS-BoldMT"/>
              </a:rPr>
              <a:t> 2</a:t>
            </a:r>
          </a:p>
          <a:p>
            <a:endParaRPr lang="ru-RU" b="1" dirty="0">
              <a:latin typeface="TimesNewRomanPS-BoldMT"/>
            </a:endParaRPr>
          </a:p>
          <a:p>
            <a:r>
              <a:rPr lang="uk-UA" dirty="0">
                <a:latin typeface="TimesNewRomanPS-BoldMT"/>
              </a:rPr>
              <a:t>Тореадор дражнить бика, вони кружляють по арені. Йде жорстока, запекла боротьба. Кожен з героїв намагається ранити один одного, адже в кінці цього бою має бути лише один переможець. І ось тореадор вирішує зробити обманний маневр, який бик не відразу зрозумів. Але було вже запізно, </a:t>
            </a:r>
            <a:r>
              <a:rPr lang="uk-UA" dirty="0" err="1">
                <a:latin typeface="TimesNewRomanPS-BoldMT"/>
              </a:rPr>
              <a:t>бикоборцю</a:t>
            </a:r>
            <a:r>
              <a:rPr lang="uk-UA" dirty="0">
                <a:latin typeface="TimesNewRomanPS-BoldMT"/>
              </a:rPr>
              <a:t> вдається серйозно поранити бика. Тварина з ревом падає на землю, але розуміє, що здаватись не можна, адже на кону життя. Тому не зважаючи на біль, бик підіймається і знов готовий ринути у бій.</a:t>
            </a:r>
          </a:p>
          <a:p>
            <a:r>
              <a:rPr lang="uk-UA" dirty="0">
                <a:latin typeface="TimesNewRomanPS-BoldMT"/>
              </a:rPr>
              <a:t>  </a:t>
            </a:r>
            <a:endParaRPr lang="ru-RU" dirty="0">
              <a:latin typeface="TimesNewRomanPS-BoldMT"/>
            </a:endParaRPr>
          </a:p>
          <a:p>
            <a:endParaRPr lang="ru-RU" b="1" dirty="0">
              <a:latin typeface="TimesNewRomanPS-BoldMT"/>
            </a:endParaRPr>
          </a:p>
        </p:txBody>
      </p:sp>
      <p:pic>
        <p:nvPicPr>
          <p:cNvPr id="4" name="Рисунок 3" descr="images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1214422"/>
            <a:ext cx="2524125" cy="180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cor8.jpg"/>
          <p:cNvPicPr>
            <a:picLocks noChangeAspect="1"/>
          </p:cNvPicPr>
          <p:nvPr/>
        </p:nvPicPr>
        <p:blipFill>
          <a:blip r:embed="rId3"/>
          <a:srcRect l="5128" b="3645"/>
          <a:stretch>
            <a:fillRect/>
          </a:stretch>
        </p:blipFill>
        <p:spPr>
          <a:xfrm>
            <a:off x="5857885" y="3596974"/>
            <a:ext cx="2500330" cy="168941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0562" y="714356"/>
            <a:ext cx="435771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NewRomanPS-BoldMT"/>
              </a:rPr>
              <a:t>                        </a:t>
            </a:r>
            <a:r>
              <a:rPr lang="uk-UA" b="1" dirty="0">
                <a:latin typeface="TimesNewRomanPS-BoldMT"/>
              </a:rPr>
              <a:t>Частина</a:t>
            </a:r>
            <a:r>
              <a:rPr lang="ru-RU" b="1" dirty="0">
                <a:latin typeface="TimesNewRomanPS-BoldMT"/>
              </a:rPr>
              <a:t> 3</a:t>
            </a:r>
          </a:p>
          <a:p>
            <a:endParaRPr lang="ru-RU" dirty="0">
              <a:latin typeface="TimesNewRomanPS-BoldMT"/>
            </a:endParaRPr>
          </a:p>
          <a:p>
            <a:r>
              <a:rPr lang="uk-UA" dirty="0">
                <a:latin typeface="TimesNewRomanPS-BoldMT"/>
              </a:rPr>
              <a:t>Тореадор помічає біль і страждання бика, і співпереживає йому . Чоловік був у захваті від сили волі тварини і більше не міг завдавати шкоди своєму супернику, адже це жива істота, яка вміє відчувати те ж саме, що і люди. Тоді </a:t>
            </a:r>
            <a:r>
              <a:rPr lang="uk-UA" dirty="0" err="1">
                <a:latin typeface="TimesNewRomanPS-BoldMT"/>
              </a:rPr>
              <a:t>бикоборець</a:t>
            </a:r>
            <a:r>
              <a:rPr lang="uk-UA" dirty="0">
                <a:latin typeface="TimesNewRomanPS-BoldMT"/>
              </a:rPr>
              <a:t> вирішує піти проти правил і не вбити бика, а приборкати його. Глядачі зрозумівши наміри головного героя, підтримують його, вони вибігають на арену і допомагають тореадору зробити задумане. Спільними силами, глядачі разом з </a:t>
            </a:r>
            <a:r>
              <a:rPr lang="uk-UA" dirty="0" smtClean="0">
                <a:latin typeface="TimesNewRomanPS-BoldMT"/>
              </a:rPr>
              <a:t>тореадором </a:t>
            </a:r>
            <a:r>
              <a:rPr lang="uk-UA" dirty="0">
                <a:latin typeface="TimesNewRomanPS-BoldMT"/>
              </a:rPr>
              <a:t>приборкують бика і вирішують, що прийшов час назавжди змінити правила в бою Корида.</a:t>
            </a:r>
          </a:p>
        </p:txBody>
      </p:sp>
      <p:pic>
        <p:nvPicPr>
          <p:cNvPr id="3" name="Рисунок 2" descr="picture_16070_8235.jpg"/>
          <p:cNvPicPr>
            <a:picLocks noChangeAspect="1"/>
          </p:cNvPicPr>
          <p:nvPr/>
        </p:nvPicPr>
        <p:blipFill>
          <a:blip r:embed="rId2" cstate="print"/>
          <a:srcRect t="7142"/>
          <a:stretch>
            <a:fillRect/>
          </a:stretch>
        </p:blipFill>
        <p:spPr>
          <a:xfrm>
            <a:off x="357158" y="925698"/>
            <a:ext cx="4000528" cy="5360774"/>
          </a:xfrm>
          <a:prstGeom prst="ellipse">
            <a:avLst/>
          </a:prstGeom>
          <a:scene3d>
            <a:camera prst="obliqueBottomLeft"/>
            <a:lightRig rig="threePt" dir="t"/>
          </a:scene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80724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NewRomanPS-BoldMT"/>
              </a:rPr>
              <a:t>ДРАМАТУРГІЧНА ПОБУДОВА</a:t>
            </a:r>
          </a:p>
          <a:p>
            <a:pPr algn="ctr"/>
            <a:endParaRPr lang="ru-RU" b="1" dirty="0">
              <a:latin typeface="TimesNewRomanPS-BoldMT"/>
            </a:endParaRPr>
          </a:p>
          <a:p>
            <a:r>
              <a:rPr lang="uk-UA" b="1" dirty="0">
                <a:latin typeface="TimesNewRomanPS-BoldMT"/>
              </a:rPr>
              <a:t>Експозиція та зав’язка</a:t>
            </a:r>
            <a:r>
              <a:rPr lang="ru-RU" b="1" dirty="0">
                <a:latin typeface="TimesNewRomanPS-BoldMT"/>
              </a:rPr>
              <a:t>:</a:t>
            </a:r>
            <a:r>
              <a:rPr lang="uk-UA" b="1" dirty="0">
                <a:latin typeface="TimesNewRomanPS-BoldMT"/>
              </a:rPr>
              <a:t>  </a:t>
            </a:r>
            <a:r>
              <a:rPr lang="uk-UA" dirty="0">
                <a:latin typeface="TimesNewRomanPSMT"/>
              </a:rPr>
              <a:t>На сцені з’являється  головний герой презентуючи  себе. Знайомство з биком</a:t>
            </a:r>
            <a:r>
              <a:rPr lang="ru-RU" dirty="0">
                <a:latin typeface="TimesNewRomanPSMT"/>
              </a:rPr>
              <a:t>.</a:t>
            </a:r>
          </a:p>
          <a:p>
            <a:r>
              <a:rPr lang="ru-RU" dirty="0">
                <a:latin typeface="TimesNewRomanPSMT"/>
              </a:rPr>
              <a:t> </a:t>
            </a:r>
            <a:r>
              <a:rPr lang="uk-UA" b="1" dirty="0">
                <a:latin typeface="TimesNewRomanPS-BoldMT"/>
              </a:rPr>
              <a:t>Розвиток дії</a:t>
            </a:r>
            <a:r>
              <a:rPr lang="ru-RU" b="1" dirty="0">
                <a:latin typeface="TimesNewRomanPS-BoldMT"/>
              </a:rPr>
              <a:t>: </a:t>
            </a:r>
            <a:r>
              <a:rPr lang="uk-UA" dirty="0">
                <a:latin typeface="TimesNewRomanPS-BoldMT"/>
              </a:rPr>
              <a:t>Розпочинається смертельна схватка.  Зробивши обманний маневр тореадору вдається  серйозно ранити бика. Тварина</a:t>
            </a:r>
            <a:r>
              <a:rPr lang="uk-UA" dirty="0">
                <a:latin typeface="TimesNewRomanPSMT"/>
              </a:rPr>
              <a:t> падає але не зважаючи на біль знову піднімається і готова ринути у бій</a:t>
            </a:r>
            <a:r>
              <a:rPr lang="ru-RU" dirty="0">
                <a:latin typeface="TimesNewRomanPSMT"/>
              </a:rPr>
              <a:t>. </a:t>
            </a:r>
          </a:p>
          <a:p>
            <a:r>
              <a:rPr lang="uk-UA" b="1" dirty="0">
                <a:latin typeface="TimesNewRomanPS-BoldMT"/>
              </a:rPr>
              <a:t>Кульмінація і розв’язка</a:t>
            </a:r>
            <a:r>
              <a:rPr lang="ru-RU" dirty="0">
                <a:latin typeface="TimesNewRomanPS-BoldMT"/>
              </a:rPr>
              <a:t>: </a:t>
            </a:r>
            <a:r>
              <a:rPr lang="uk-UA" dirty="0">
                <a:latin typeface="TimesNewRomanPS-BoldMT"/>
              </a:rPr>
              <a:t>Тореадор помічає біль і страждання бика, і співпереживає йому. Тоді </a:t>
            </a:r>
            <a:r>
              <a:rPr lang="uk-UA" dirty="0" err="1">
                <a:latin typeface="TimesNewRomanPS-BoldMT"/>
              </a:rPr>
              <a:t>бикоборець</a:t>
            </a:r>
            <a:r>
              <a:rPr lang="uk-UA" dirty="0">
                <a:latin typeface="TimesNewRomanPS-BoldMT"/>
              </a:rPr>
              <a:t> вирішує піти проти правил і не вбити бика, а приборкати його. Глядачі зрозумівши наміри головного героя, підтримують його.  </a:t>
            </a:r>
            <a:endParaRPr lang="uk-UA" dirty="0"/>
          </a:p>
        </p:txBody>
      </p:sp>
      <p:pic>
        <p:nvPicPr>
          <p:cNvPr id="3" name="Рисунок 2" descr="korrida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34" y="3786190"/>
            <a:ext cx="5000058" cy="249477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50004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NewRomanPS-BoldMT"/>
              </a:rPr>
              <a:t>ОПИС КОСТЮМІВ ТА ДЕКОРАЦІЙ</a:t>
            </a:r>
          </a:p>
          <a:p>
            <a:endParaRPr lang="ru-RU" b="1" dirty="0">
              <a:solidFill>
                <a:prstClr val="black"/>
              </a:solidFill>
              <a:latin typeface="TimesNewRomanPS-BoldM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928670"/>
            <a:ext cx="40719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u="sng" dirty="0">
                <a:latin typeface="TimesNewRomanPS-BoldMT"/>
              </a:rPr>
              <a:t>Костюми</a:t>
            </a:r>
            <a:r>
              <a:rPr lang="ru-RU" b="1" dirty="0">
                <a:latin typeface="TimesNewRomanPS-BoldMT"/>
              </a:rPr>
              <a:t>:</a:t>
            </a:r>
            <a:r>
              <a:rPr lang="uk-UA" b="1" dirty="0">
                <a:latin typeface="TimesNewRomanPS-BoldMT"/>
              </a:rPr>
              <a:t>  </a:t>
            </a:r>
          </a:p>
          <a:p>
            <a:endParaRPr lang="ru-RU" b="1" dirty="0">
              <a:latin typeface="TimesNewRomanPSMT"/>
            </a:endParaRPr>
          </a:p>
          <a:p>
            <a:r>
              <a:rPr lang="uk-UA" b="1" dirty="0">
                <a:latin typeface="TimesNewRomanPSMT"/>
              </a:rPr>
              <a:t>Головний</a:t>
            </a:r>
            <a:r>
              <a:rPr lang="ru-RU" b="1" dirty="0">
                <a:latin typeface="TimesNewRomanPSMT"/>
              </a:rPr>
              <a:t> герой(тореадор) </a:t>
            </a:r>
            <a:r>
              <a:rPr lang="uk-UA" dirty="0">
                <a:latin typeface="TimesNewRomanPSMT"/>
              </a:rPr>
              <a:t>– біла </a:t>
            </a:r>
            <a:r>
              <a:rPr lang="uk-UA" dirty="0" err="1">
                <a:latin typeface="TimesNewRomanPSMT"/>
              </a:rPr>
              <a:t>рубашка</a:t>
            </a:r>
            <a:r>
              <a:rPr lang="uk-UA" dirty="0">
                <a:latin typeface="TimesNewRomanPSMT"/>
              </a:rPr>
              <a:t>, чорні штани та </a:t>
            </a:r>
            <a:r>
              <a:rPr lang="uk-UA" dirty="0" err="1">
                <a:latin typeface="TimesNewRomanPSMT"/>
              </a:rPr>
              <a:t>вко</a:t>
            </a:r>
            <a:r>
              <a:rPr lang="ru-RU" dirty="0" err="1">
                <a:latin typeface="TimesNewRomanPSMT"/>
              </a:rPr>
              <a:t>рочений</a:t>
            </a:r>
            <a:r>
              <a:rPr lang="ru-RU" dirty="0">
                <a:latin typeface="TimesNewRomanPSMT"/>
              </a:rPr>
              <a:t> </a:t>
            </a:r>
            <a:r>
              <a:rPr lang="uk-UA" dirty="0">
                <a:latin typeface="TimesNewRomanPSMT"/>
              </a:rPr>
              <a:t>піджак, широкий чорний пояс</a:t>
            </a:r>
            <a:r>
              <a:rPr lang="ru-RU" dirty="0">
                <a:latin typeface="TimesNewRomanPSMT"/>
              </a:rPr>
              <a:t>, </a:t>
            </a:r>
            <a:r>
              <a:rPr lang="uk-UA" dirty="0">
                <a:latin typeface="TimesNewRomanPSMT"/>
              </a:rPr>
              <a:t>бальні </a:t>
            </a:r>
            <a:r>
              <a:rPr lang="ru-RU" dirty="0" err="1">
                <a:latin typeface="TimesNewRomanPSMT"/>
              </a:rPr>
              <a:t>туфлі</a:t>
            </a:r>
            <a:r>
              <a:rPr lang="ru-RU" dirty="0">
                <a:latin typeface="TimesNewRomanPSMT"/>
              </a:rPr>
              <a:t>.</a:t>
            </a:r>
            <a:endParaRPr lang="x-none" dirty="0"/>
          </a:p>
        </p:txBody>
      </p:sp>
      <p:pic>
        <p:nvPicPr>
          <p:cNvPr id="4" name="Рисунок 3" descr="kost_toreo2.jpg"/>
          <p:cNvPicPr>
            <a:picLocks noChangeAspect="1"/>
          </p:cNvPicPr>
          <p:nvPr/>
        </p:nvPicPr>
        <p:blipFill>
          <a:blip r:embed="rId2"/>
          <a:srcRect l="4479" t="3500" r="2312" b="8000"/>
          <a:stretch>
            <a:fillRect/>
          </a:stretch>
        </p:blipFill>
        <p:spPr>
          <a:xfrm>
            <a:off x="1071538" y="2857496"/>
            <a:ext cx="2499119" cy="342902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Прямоугольник 4"/>
          <p:cNvSpPr/>
          <p:nvPr/>
        </p:nvSpPr>
        <p:spPr>
          <a:xfrm>
            <a:off x="4929190" y="2000240"/>
            <a:ext cx="228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NewRomanPSMT"/>
              </a:rPr>
              <a:t>Бик</a:t>
            </a:r>
            <a:r>
              <a:rPr lang="ru-RU" b="1" dirty="0">
                <a:latin typeface="TimesNewRomanPSMT"/>
              </a:rPr>
              <a:t> – </a:t>
            </a:r>
            <a:r>
              <a:rPr lang="ru-RU" dirty="0" err="1">
                <a:latin typeface="TimesNewRomanPSMT"/>
              </a:rPr>
              <a:t>чорна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довга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сукня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золотими</a:t>
            </a:r>
            <a:r>
              <a:rPr lang="ru-RU" dirty="0">
                <a:latin typeface="TimesNewRomanPSMT"/>
              </a:rPr>
              <a:t> вставками,</a:t>
            </a:r>
            <a:r>
              <a:rPr lang="uk-UA" dirty="0">
                <a:latin typeface="TimesNewRomanPSMT"/>
              </a:rPr>
              <a:t> бальні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туфлі</a:t>
            </a:r>
            <a:r>
              <a:rPr lang="ru-RU" dirty="0">
                <a:latin typeface="TimesNewRomanPSMT"/>
              </a:rPr>
              <a:t>.</a:t>
            </a:r>
            <a:endParaRPr lang="x-none" dirty="0"/>
          </a:p>
        </p:txBody>
      </p:sp>
      <p:pic>
        <p:nvPicPr>
          <p:cNvPr id="6" name="Рисунок 5" descr="photo6057.jpg"/>
          <p:cNvPicPr>
            <a:picLocks noChangeAspect="1"/>
          </p:cNvPicPr>
          <p:nvPr/>
        </p:nvPicPr>
        <p:blipFill>
          <a:blip r:embed="rId3"/>
          <a:srcRect l="1881" t="4157" r="79510" b="33862"/>
          <a:stretch>
            <a:fillRect/>
          </a:stretch>
        </p:blipFill>
        <p:spPr>
          <a:xfrm>
            <a:off x="7429520" y="1428736"/>
            <a:ext cx="1000132" cy="2130151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Рисунок 6" descr="0a63b0139133321.622a1aa1e6451.jpg"/>
          <p:cNvPicPr>
            <a:picLocks noChangeAspect="1"/>
          </p:cNvPicPr>
          <p:nvPr/>
        </p:nvPicPr>
        <p:blipFill>
          <a:blip r:embed="rId4" cstate="print"/>
          <a:srcRect t="1909" r="78125"/>
          <a:stretch>
            <a:fillRect/>
          </a:stretch>
        </p:blipFill>
        <p:spPr>
          <a:xfrm>
            <a:off x="7429520" y="3857628"/>
            <a:ext cx="1019580" cy="242889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8" name="Прямоугольник 7"/>
          <p:cNvSpPr/>
          <p:nvPr/>
        </p:nvSpPr>
        <p:spPr>
          <a:xfrm>
            <a:off x="4929190" y="4429132"/>
            <a:ext cx="22145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NewRomanPSMT"/>
              </a:rPr>
              <a:t>Глядачі</a:t>
            </a:r>
            <a:r>
              <a:rPr lang="ru-RU" b="1" dirty="0">
                <a:latin typeface="TimesNewRomanPSMT"/>
              </a:rPr>
              <a:t>–  </a:t>
            </a:r>
            <a:r>
              <a:rPr lang="ru-RU" dirty="0" err="1">
                <a:latin typeface="TimesNewRomanPSMT"/>
              </a:rPr>
              <a:t>чорні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лосини</a:t>
            </a:r>
            <a:r>
              <a:rPr lang="ru-RU" dirty="0">
                <a:latin typeface="TimesNewRomanPSMT"/>
              </a:rPr>
              <a:t> та </a:t>
            </a:r>
            <a:r>
              <a:rPr lang="ru-RU" dirty="0" err="1">
                <a:latin typeface="TimesNewRomanPSMT"/>
              </a:rPr>
              <a:t>чорний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комбідрес</a:t>
            </a:r>
            <a:r>
              <a:rPr lang="ru-RU" dirty="0">
                <a:latin typeface="TimesNewRomanPSMT"/>
              </a:rPr>
              <a:t>, </a:t>
            </a:r>
            <a:r>
              <a:rPr lang="uk-UA" dirty="0">
                <a:latin typeface="TimesNewRomanPSMT"/>
              </a:rPr>
              <a:t>бальні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туфлі</a:t>
            </a:r>
            <a:r>
              <a:rPr lang="ru-RU" dirty="0">
                <a:latin typeface="TimesNewRomanPSMT"/>
              </a:rPr>
              <a:t>.</a:t>
            </a:r>
            <a:endParaRPr lang="x-non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0430" y="357166"/>
            <a:ext cx="2597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u="sng" dirty="0">
                <a:latin typeface="TimesNewRomanPSMT"/>
              </a:rPr>
              <a:t>Грим та </a:t>
            </a:r>
            <a:r>
              <a:rPr lang="ru-RU" sz="2400" b="1" u="sng" dirty="0" err="1">
                <a:latin typeface="TimesNewRomanPSMT"/>
              </a:rPr>
              <a:t>зачіски</a:t>
            </a:r>
            <a:r>
              <a:rPr lang="ru-RU" dirty="0">
                <a:latin typeface="TimesNewRomanPSMT"/>
              </a:rPr>
              <a:t>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000108"/>
            <a:ext cx="35004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NewRomanPSMT"/>
              </a:rPr>
              <a:t>Бик</a:t>
            </a:r>
            <a:r>
              <a:rPr lang="ru-RU" dirty="0">
                <a:latin typeface="TimesNewRomanPSMT"/>
              </a:rPr>
              <a:t> – </a:t>
            </a:r>
            <a:r>
              <a:rPr lang="ru-RU" dirty="0" err="1">
                <a:latin typeface="TimesNewRomanPSMT"/>
              </a:rPr>
              <a:t>волосся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зібране</a:t>
            </a:r>
            <a:r>
              <a:rPr lang="ru-RU" dirty="0">
                <a:latin typeface="TimesNewRomanPSMT"/>
              </a:rPr>
              <a:t> у </a:t>
            </a:r>
            <a:r>
              <a:rPr lang="ru-RU" dirty="0" err="1">
                <a:latin typeface="TimesNewRomanPSMT"/>
              </a:rPr>
              <a:t>мальвінку</a:t>
            </a:r>
            <a:r>
              <a:rPr lang="ru-RU" dirty="0">
                <a:latin typeface="TimesNewRomanPSMT"/>
              </a:rPr>
              <a:t>, </a:t>
            </a:r>
            <a:r>
              <a:rPr lang="ru-RU" dirty="0" err="1">
                <a:latin typeface="TimesNewRomanPSMT"/>
              </a:rPr>
              <a:t>червоні</a:t>
            </a:r>
            <a:r>
              <a:rPr lang="ru-RU" dirty="0">
                <a:latin typeface="TimesNewRomanPSMT"/>
              </a:rPr>
              <a:t> губи, </a:t>
            </a:r>
            <a:r>
              <a:rPr lang="ru-RU" dirty="0" err="1">
                <a:latin typeface="TimesNewRomanPSMT"/>
              </a:rPr>
              <a:t>очі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нафарбовані</a:t>
            </a:r>
            <a:r>
              <a:rPr lang="ru-RU" dirty="0">
                <a:latin typeface="TimesNewRomanPSMT"/>
              </a:rPr>
              <a:t> в </a:t>
            </a:r>
            <a:r>
              <a:rPr lang="ru-RU" dirty="0" err="1">
                <a:latin typeface="TimesNewRomanPSMT"/>
              </a:rPr>
              <a:t>пастельних</a:t>
            </a:r>
            <a:r>
              <a:rPr lang="ru-RU" dirty="0">
                <a:latin typeface="TimesNewRomanPSMT"/>
              </a:rPr>
              <a:t> тонах</a:t>
            </a:r>
            <a:endParaRPr lang="ru-RU" dirty="0"/>
          </a:p>
        </p:txBody>
      </p:sp>
      <p:pic>
        <p:nvPicPr>
          <p:cNvPr id="4" name="Рисунок 3" descr="Без названия (10).jpg"/>
          <p:cNvPicPr>
            <a:picLocks noChangeAspect="1"/>
          </p:cNvPicPr>
          <p:nvPr/>
        </p:nvPicPr>
        <p:blipFill>
          <a:blip r:embed="rId2"/>
          <a:srcRect l="52359"/>
          <a:stretch>
            <a:fillRect/>
          </a:stretch>
        </p:blipFill>
        <p:spPr>
          <a:xfrm>
            <a:off x="714348" y="2214554"/>
            <a:ext cx="1417466" cy="1643074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21-1.jpg"/>
          <p:cNvPicPr>
            <a:picLocks noChangeAspect="1"/>
          </p:cNvPicPr>
          <p:nvPr/>
        </p:nvPicPr>
        <p:blipFill>
          <a:blip r:embed="rId3" cstate="print"/>
          <a:srcRect r="7053"/>
          <a:stretch>
            <a:fillRect/>
          </a:stretch>
        </p:blipFill>
        <p:spPr>
          <a:xfrm>
            <a:off x="2214546" y="2214554"/>
            <a:ext cx="1500198" cy="1650594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4929190" y="1000108"/>
            <a:ext cx="40719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NewRomanPSMT"/>
              </a:rPr>
              <a:t>Глядачі</a:t>
            </a:r>
            <a:r>
              <a:rPr lang="ru-RU" dirty="0">
                <a:latin typeface="TimesNewRomanPSMT"/>
              </a:rPr>
              <a:t> – </a:t>
            </a:r>
            <a:r>
              <a:rPr lang="ru-RU" dirty="0" err="1">
                <a:latin typeface="TimesNewRomanPSMT"/>
              </a:rPr>
              <a:t>волосся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зібране</a:t>
            </a:r>
            <a:r>
              <a:rPr lang="ru-RU" dirty="0">
                <a:latin typeface="TimesNewRomanPSMT"/>
              </a:rPr>
              <a:t> у </a:t>
            </a:r>
            <a:r>
              <a:rPr lang="ru-RU" dirty="0" err="1">
                <a:latin typeface="TimesNewRomanPSMT"/>
              </a:rPr>
              <a:t>хвіст</a:t>
            </a:r>
            <a:r>
              <a:rPr lang="ru-RU" dirty="0">
                <a:latin typeface="TimesNewRomanPSMT"/>
              </a:rPr>
              <a:t>, губи та </a:t>
            </a:r>
            <a:r>
              <a:rPr lang="ru-RU" dirty="0" err="1">
                <a:latin typeface="TimesNewRomanPSMT"/>
              </a:rPr>
              <a:t>очі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нафарбовані</a:t>
            </a:r>
            <a:r>
              <a:rPr lang="ru-RU" dirty="0">
                <a:latin typeface="TimesNewRomanPSMT"/>
              </a:rPr>
              <a:t> в </a:t>
            </a:r>
            <a:r>
              <a:rPr lang="ru-RU" dirty="0" err="1">
                <a:latin typeface="TimesNewRomanPSMT"/>
              </a:rPr>
              <a:t>пастельних</a:t>
            </a:r>
            <a:r>
              <a:rPr lang="ru-RU" dirty="0">
                <a:latin typeface="TimesNewRomanPSMT"/>
              </a:rPr>
              <a:t> тонах</a:t>
            </a:r>
            <a:endParaRPr lang="ru-RU" dirty="0"/>
          </a:p>
        </p:txBody>
      </p:sp>
      <p:pic>
        <p:nvPicPr>
          <p:cNvPr id="7" name="Рисунок 6" descr="bDOQyhOq3pPKDVZEOEf97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2143116"/>
            <a:ext cx="1579863" cy="1714512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images (6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5140" y="2143116"/>
            <a:ext cx="1643074" cy="173078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Прямоугольник 8"/>
          <p:cNvSpPr/>
          <p:nvPr/>
        </p:nvSpPr>
        <p:spPr>
          <a:xfrm>
            <a:off x="2285984" y="41433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TimesNewRomanPSMT"/>
              </a:rPr>
              <a:t>Тореадор</a:t>
            </a:r>
            <a:r>
              <a:rPr lang="ru-RU" dirty="0">
                <a:latin typeface="TimesNewRomanPSMT"/>
              </a:rPr>
              <a:t> – </a:t>
            </a:r>
            <a:r>
              <a:rPr lang="ru-RU" dirty="0" err="1">
                <a:latin typeface="TimesNewRomanPSMT"/>
              </a:rPr>
              <a:t>волосся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зачесане</a:t>
            </a:r>
            <a:r>
              <a:rPr lang="ru-RU" dirty="0">
                <a:latin typeface="TimesNewRomanPSMT"/>
              </a:rPr>
              <a:t> назад</a:t>
            </a:r>
            <a:endParaRPr lang="ru-RU" dirty="0"/>
          </a:p>
        </p:txBody>
      </p:sp>
      <p:pic>
        <p:nvPicPr>
          <p:cNvPr id="10" name="Рисунок 9" descr="images (5)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555" y="4603787"/>
            <a:ext cx="1785950" cy="1987184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714356"/>
            <a:ext cx="4572000" cy="53553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err="1">
                <a:latin typeface="TimesNewRomanPS-BoldMT"/>
              </a:rPr>
              <a:t>Світло</a:t>
            </a:r>
            <a:r>
              <a:rPr lang="ru-RU" b="1" dirty="0">
                <a:latin typeface="TimesNewRomanPS-BoldMT"/>
              </a:rPr>
              <a:t> та </a:t>
            </a:r>
            <a:r>
              <a:rPr lang="uk-UA" b="1" dirty="0">
                <a:latin typeface="TimesNewRomanPS-BoldMT"/>
              </a:rPr>
              <a:t>декорації</a:t>
            </a:r>
            <a:r>
              <a:rPr lang="ru-RU" b="1" dirty="0">
                <a:latin typeface="TimesNewRomanPS-BoldMT"/>
              </a:rPr>
              <a:t>:</a:t>
            </a:r>
          </a:p>
          <a:p>
            <a:endParaRPr lang="ru-RU" b="1" dirty="0">
              <a:latin typeface="TimesNewRomanPS-BoldMT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NewRomanPSMT"/>
              </a:rPr>
              <a:t>На початку </a:t>
            </a:r>
            <a:r>
              <a:rPr lang="ru-RU" dirty="0" err="1">
                <a:latin typeface="TimesNewRomanPSMT"/>
              </a:rPr>
              <a:t>загальне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сцени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відсутнє</a:t>
            </a:r>
            <a:r>
              <a:rPr lang="ru-RU" dirty="0">
                <a:latin typeface="TimesNewRomanPSMT"/>
              </a:rPr>
              <a:t>, є </a:t>
            </a:r>
            <a:r>
              <a:rPr lang="ru-RU" dirty="0" err="1">
                <a:latin typeface="TimesNewRomanPSMT"/>
              </a:rPr>
              <a:t>тільки</a:t>
            </a:r>
            <a:r>
              <a:rPr lang="ru-RU" dirty="0">
                <a:latin typeface="TimesNewRomanPSMT"/>
              </a:rPr>
              <a:t> 1 </a:t>
            </a:r>
            <a:r>
              <a:rPr lang="ru-RU" dirty="0" err="1">
                <a:latin typeface="TimesNewRomanPSMT"/>
              </a:rPr>
              <a:t>промень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світла</a:t>
            </a:r>
            <a:r>
              <a:rPr lang="ru-RU" dirty="0">
                <a:latin typeface="TimesNewRomanPSMT"/>
              </a:rPr>
              <a:t> направлений на головного героя.</a:t>
            </a:r>
            <a:endParaRPr lang="uk-UA" dirty="0">
              <a:latin typeface="TimesNewRomanPSMT"/>
            </a:endParaRPr>
          </a:p>
          <a:p>
            <a:pPr marL="342900" indent="-342900">
              <a:buAutoNum type="arabicPeriod"/>
            </a:pPr>
            <a:r>
              <a:rPr lang="ru-RU" dirty="0">
                <a:latin typeface="TimesNewRomanPSMT"/>
              </a:rPr>
              <a:t>На </a:t>
            </a:r>
            <a:r>
              <a:rPr lang="ru-RU" dirty="0" err="1">
                <a:latin typeface="TimesNewRomanPSMT"/>
              </a:rPr>
              <a:t>виході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бика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з’являється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поступово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загальне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.</a:t>
            </a:r>
            <a:endParaRPr lang="uk-UA" dirty="0">
              <a:latin typeface="TimesNewRomanPSMT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NewRomanPSMT"/>
              </a:rPr>
              <a:t>Під</a:t>
            </a:r>
            <a:r>
              <a:rPr lang="ru-RU" dirty="0">
                <a:latin typeface="TimesNewRomanPSMT"/>
              </a:rPr>
              <a:t> час бою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починає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мерехтіти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різнокольоровими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променями</a:t>
            </a:r>
            <a:r>
              <a:rPr lang="uk-UA" dirty="0">
                <a:latin typeface="TimesNewRomanPSMT"/>
              </a:rPr>
              <a:t>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NewRomanPSMT"/>
              </a:rPr>
              <a:t>В </a:t>
            </a:r>
            <a:r>
              <a:rPr lang="ru-RU" dirty="0" err="1">
                <a:latin typeface="TimesNewRomanPSMT"/>
              </a:rPr>
              <a:t>кінці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другої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пісні</a:t>
            </a:r>
            <a:r>
              <a:rPr lang="ru-RU" dirty="0">
                <a:latin typeface="TimesNewRomanPSMT"/>
              </a:rPr>
              <a:t> акцент на </a:t>
            </a:r>
            <a:r>
              <a:rPr lang="ru-RU" dirty="0" err="1">
                <a:latin typeface="TimesNewRomanPSMT"/>
              </a:rPr>
              <a:t>головних</a:t>
            </a:r>
            <a:r>
              <a:rPr lang="ru-RU" dirty="0">
                <a:latin typeface="TimesNewRomanPSMT"/>
              </a:rPr>
              <a:t> героях прожектором, </a:t>
            </a:r>
            <a:r>
              <a:rPr lang="ru-RU" dirty="0" err="1">
                <a:latin typeface="TimesNewRomanPSMT"/>
              </a:rPr>
              <a:t>загальне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відсутн</a:t>
            </a:r>
            <a:r>
              <a:rPr lang="uk-UA" dirty="0">
                <a:latin typeface="TimesNewRomanPSMT"/>
              </a:rPr>
              <a:t>є. </a:t>
            </a:r>
          </a:p>
          <a:p>
            <a:pPr marL="342900" indent="-342900">
              <a:buAutoNum type="arabicPeriod"/>
            </a:pPr>
            <a:r>
              <a:rPr lang="uk-UA" dirty="0">
                <a:latin typeface="TimesNewRomanPSMT"/>
              </a:rPr>
              <a:t>На виході глядачів </a:t>
            </a:r>
            <a:r>
              <a:rPr lang="ru-RU" dirty="0" err="1">
                <a:latin typeface="TimesNewRomanPSMT"/>
              </a:rPr>
              <a:t>з’являється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поступово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загальне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.</a:t>
            </a:r>
            <a:endParaRPr lang="uk-UA" dirty="0">
              <a:latin typeface="TimesNewRomanPSMT"/>
            </a:endParaRPr>
          </a:p>
          <a:p>
            <a:pPr marL="342900" indent="-342900">
              <a:buAutoNum type="arabicPeriod"/>
            </a:pPr>
            <a:r>
              <a:rPr lang="ru-RU" dirty="0" err="1">
                <a:latin typeface="TimesNewRomanPSMT"/>
              </a:rPr>
              <a:t>Під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кінець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останньої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пісні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починає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мерехтіти</a:t>
            </a:r>
            <a:r>
              <a:rPr lang="ru-RU" dirty="0">
                <a:latin typeface="TimesNewRomanPSMT"/>
              </a:rPr>
              <a:t> і в </a:t>
            </a:r>
            <a:r>
              <a:rPr lang="ru-RU" dirty="0" err="1">
                <a:latin typeface="TimesNewRomanPSMT"/>
              </a:rPr>
              <a:t>кінці</a:t>
            </a:r>
            <a:r>
              <a:rPr lang="ru-RU" dirty="0">
                <a:latin typeface="TimesNewRomanPSMT"/>
              </a:rPr>
              <a:t> </a:t>
            </a:r>
            <a:r>
              <a:rPr lang="ru-RU" dirty="0" err="1">
                <a:latin typeface="TimesNewRomanPSMT"/>
              </a:rPr>
              <a:t>вимикається</a:t>
            </a:r>
            <a:r>
              <a:rPr lang="ru-RU" dirty="0">
                <a:latin typeface="TimesNewRomanPSMT"/>
              </a:rPr>
              <a:t> все </a:t>
            </a:r>
            <a:r>
              <a:rPr lang="ru-RU" dirty="0" err="1">
                <a:latin typeface="TimesNewRomanPSMT"/>
              </a:rPr>
              <a:t>світло</a:t>
            </a:r>
            <a:r>
              <a:rPr lang="ru-RU" dirty="0">
                <a:latin typeface="TimesNewRomanPSMT"/>
              </a:rPr>
              <a:t>.</a:t>
            </a:r>
            <a:r>
              <a:rPr lang="uk-UA" dirty="0">
                <a:latin typeface="TimesNewRomanPSMT"/>
              </a:rPr>
              <a:t>   </a:t>
            </a:r>
          </a:p>
          <a:p>
            <a:pPr marL="342900" indent="-342900">
              <a:buAutoNum type="arabicPeriod"/>
            </a:pPr>
            <a:r>
              <a:rPr lang="uk-UA" dirty="0">
                <a:latin typeface="TimesNewRomanPSMT"/>
              </a:rPr>
              <a:t>Позаду сцени будуть висіти штори червоного кольору</a:t>
            </a:r>
          </a:p>
        </p:txBody>
      </p:sp>
      <p:pic>
        <p:nvPicPr>
          <p:cNvPr id="3" name="Рисунок 2" descr="depositphotos_53490799-stock-illustration-a-theater-stage-with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1680" y="1214421"/>
            <a:ext cx="3541234" cy="2859961"/>
          </a:xfrm>
          <a:prstGeom prst="rect">
            <a:avLst/>
          </a:prstGeom>
          <a:effectLst>
            <a:reflection blurRad="6350" stA="50000" endA="300" endPos="55500" dist="1016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500042"/>
            <a:ext cx="2788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Творчий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photo_2023-06-17_13-14-26.jpg"/>
          <p:cNvPicPr>
            <a:picLocks noChangeAspect="1"/>
          </p:cNvPicPr>
          <p:nvPr/>
        </p:nvPicPr>
        <p:blipFill>
          <a:blip r:embed="rId2"/>
          <a:srcRect t="26041" r="2622" b="20822"/>
          <a:stretch>
            <a:fillRect/>
          </a:stretch>
        </p:blipFill>
        <p:spPr>
          <a:xfrm>
            <a:off x="6215074" y="928670"/>
            <a:ext cx="2357454" cy="2786082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photo_2023-06-17_13-14-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26" y="2285992"/>
            <a:ext cx="3357586" cy="22370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photo_2023-06-17_13-14-27 (2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00" y="3929066"/>
            <a:ext cx="2332346" cy="231456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photo_2023-06-17_13-14-25.jpg"/>
          <p:cNvPicPr>
            <a:picLocks noChangeAspect="1"/>
          </p:cNvPicPr>
          <p:nvPr/>
        </p:nvPicPr>
        <p:blipFill>
          <a:blip r:embed="rId5"/>
          <a:srcRect l="13536" t="28124" r="16159" b="29166"/>
          <a:stretch>
            <a:fillRect/>
          </a:stretch>
        </p:blipFill>
        <p:spPr>
          <a:xfrm>
            <a:off x="928662" y="857232"/>
            <a:ext cx="2226176" cy="2928958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photo_2023-06-17_13-14-26 (2).jpg"/>
          <p:cNvPicPr>
            <a:picLocks noChangeAspect="1"/>
          </p:cNvPicPr>
          <p:nvPr/>
        </p:nvPicPr>
        <p:blipFill>
          <a:blip r:embed="rId6"/>
          <a:srcRect t="29167" r="366" b="32291"/>
          <a:stretch>
            <a:fillRect/>
          </a:stretch>
        </p:blipFill>
        <p:spPr>
          <a:xfrm>
            <a:off x="5786446" y="4000504"/>
            <a:ext cx="2756194" cy="2286016"/>
          </a:xfrm>
          <a:prstGeom prst="flowChartPunchedCard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6309.MO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14480" y="1142984"/>
            <a:ext cx="5929354" cy="44470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7554" y="3143248"/>
            <a:ext cx="25157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err="1">
                <a:latin typeface="TimesNewRomanPSMT"/>
              </a:rPr>
              <a:t>Дякую</a:t>
            </a:r>
            <a:r>
              <a:rPr lang="ru-RU" sz="2000" b="1" i="1" u="sng" dirty="0">
                <a:latin typeface="TimesNewRomanPSMT"/>
              </a:rPr>
              <a:t> за </a:t>
            </a:r>
            <a:r>
              <a:rPr lang="ru-RU" sz="2000" b="1" i="1" u="sng" dirty="0" err="1">
                <a:latin typeface="TimesNewRomanPSMT"/>
              </a:rPr>
              <a:t>увагу</a:t>
            </a:r>
            <a:r>
              <a:rPr lang="ru-RU" sz="2000" b="1" i="1" u="sng" dirty="0">
                <a:latin typeface="TimesNewRomanPSMT"/>
              </a:rPr>
              <a:t>!</a:t>
            </a:r>
            <a:endParaRPr lang="x-none" sz="2000" b="1" i="1" u="sng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«</a:t>
            </a:r>
            <a:r>
              <a:rPr lang="uk-UA" dirty="0"/>
              <a:t>Корида</a:t>
            </a:r>
            <a:r>
              <a:rPr lang="ru-RU" dirty="0"/>
              <a:t>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428604"/>
            <a:ext cx="5857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Міністерство освіти і науки України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Національний університет фізичного виховання і спорту України</a:t>
            </a:r>
            <a: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x-none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Кафедра хореографії і танцювальних видів спорту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2143116"/>
            <a:ext cx="2872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Презентація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до постановки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00430" y="3643314"/>
            <a:ext cx="2204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Хореограф</a:t>
            </a:r>
            <a:r>
              <a:rPr lang="uk-UA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ічна</a:t>
            </a:r>
            <a:r>
              <a:rPr lang="uk-U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сюїта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95936" y="3959702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Виконала студентка 4 курсу 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Денної форми навчання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Спеціальність 024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«Хореографія»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Група 41хт2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Мігальчинська К.В.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Керівник творчого проєкту: </a:t>
            </a:r>
          </a:p>
          <a:p>
            <a:pPr algn="r"/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Канд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мист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 доцент Козинко Л.Л.</a:t>
            </a:r>
            <a:endParaRPr lang="x-non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57620" y="6215082"/>
            <a:ext cx="1423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Київ – </a:t>
            </a:r>
            <a:r>
              <a:rPr lang="uk-UA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6206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Другая 6">
      <a:dk1>
        <a:sysClr val="windowText" lastClr="000000"/>
      </a:dk1>
      <a:lt1>
        <a:sysClr val="window" lastClr="FFFFFF"/>
      </a:lt1>
      <a:dk2>
        <a:srgbClr val="FF0000"/>
      </a:dk2>
      <a:lt2>
        <a:srgbClr val="FEFAC9"/>
      </a:lt2>
      <a:accent1>
        <a:srgbClr val="C00000"/>
      </a:accent1>
      <a:accent2>
        <a:srgbClr val="FF0000"/>
      </a:accent2>
      <a:accent3>
        <a:srgbClr val="FF0000"/>
      </a:accent3>
      <a:accent4>
        <a:srgbClr val="FF0000"/>
      </a:accent4>
      <a:accent5>
        <a:srgbClr val="FF0000"/>
      </a:accent5>
      <a:accent6>
        <a:srgbClr val="FF0000"/>
      </a:accent6>
      <a:hlink>
        <a:srgbClr val="FF0000"/>
      </a:hlink>
      <a:folHlink>
        <a:srgbClr val="FF000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2823</TotalTime>
  <Words>866</Words>
  <Application>Microsoft Office PowerPoint</Application>
  <PresentationFormat>Экран (4:3)</PresentationFormat>
  <Paragraphs>84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Бумажная</vt:lpstr>
      <vt:lpstr>«Корида»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«Корида»</vt:lpstr>
    </vt:vector>
  </TitlesOfParts>
  <Company>USN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«Корида»</dc:title>
  <dc:creator>c400</dc:creator>
  <cp:lastModifiedBy>c400</cp:lastModifiedBy>
  <cp:revision>27</cp:revision>
  <dcterms:created xsi:type="dcterms:W3CDTF">2023-05-29T13:38:57Z</dcterms:created>
  <dcterms:modified xsi:type="dcterms:W3CDTF">2023-06-21T20:24:42Z</dcterms:modified>
</cp:coreProperties>
</file>