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7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Яна Фролова" initials="ЯФ" lastIdx="1" clrIdx="0">
    <p:extLst>
      <p:ext uri="{19B8F6BF-5375-455C-9EA6-DF929625EA0E}">
        <p15:presenceInfo xmlns:p15="http://schemas.microsoft.com/office/powerpoint/2012/main" userId="76dc7dc4f2d5a4b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DE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F9E0D-8099-8A47-A5FE-FE0B7C324492}" type="datetimeFigureOut">
              <a:rPr lang="ru-DE" smtClean="0"/>
              <a:t>19.06.23</a:t>
            </a:fld>
            <a:endParaRPr lang="ru-DE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DE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DE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DE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F4B3E4-327D-5D43-B3B3-5F3F0663146A}" type="slidenum">
              <a:rPr lang="ru-DE" smtClean="0"/>
              <a:t>‹#›</a:t>
            </a:fld>
            <a:endParaRPr lang="ru-DE"/>
          </a:p>
        </p:txBody>
      </p:sp>
    </p:spTree>
    <p:extLst>
      <p:ext uri="{BB962C8B-B14F-4D97-AF65-F5344CB8AC3E}">
        <p14:creationId xmlns:p14="http://schemas.microsoft.com/office/powerpoint/2010/main" val="4062435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DE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F4B3E4-327D-5D43-B3B3-5F3F0663146A}" type="slidenum">
              <a:rPr lang="ru-DE" smtClean="0"/>
              <a:t>10</a:t>
            </a:fld>
            <a:endParaRPr lang="ru-DE"/>
          </a:p>
        </p:txBody>
      </p:sp>
    </p:spTree>
    <p:extLst>
      <p:ext uri="{BB962C8B-B14F-4D97-AF65-F5344CB8AC3E}">
        <p14:creationId xmlns:p14="http://schemas.microsoft.com/office/powerpoint/2010/main" val="164944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Три кол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Столбец с тремя рисунк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95225B7-BC51-2D5F-9683-71E7F24A333B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188948" y="850897"/>
            <a:ext cx="5814103" cy="2578103"/>
          </a:xfrm>
        </p:spPr>
        <p:txBody>
          <a:bodyPr>
            <a:normAutofit fontScale="90000"/>
          </a:bodyPr>
          <a:lstStyle/>
          <a:p>
            <a:r>
              <a:rPr lang="uk-UA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Міністерство освіти і науки України</a:t>
            </a:r>
            <a:br>
              <a:rPr lang="ru-UA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uk-UA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Національний університет фізичного виховання і спорту України</a:t>
            </a:r>
            <a:br>
              <a:rPr lang="ru-UA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uk-UA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Кафедра хореографії і танцювальних видів спорту</a:t>
            </a:r>
            <a:br>
              <a:rPr lang="ru-UA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uk-UA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ru-UA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uk-UA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ru-UA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uk-UA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ru-UA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uk-UA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Презентація</a:t>
            </a:r>
            <a:r>
              <a:rPr lang="ru-RU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до постановки</a:t>
            </a:r>
            <a:br>
              <a:rPr lang="uk-UA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«</a:t>
            </a:r>
            <a:r>
              <a:rPr lang="uk-UA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Бурлеск</a:t>
            </a:r>
            <a: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»</a:t>
            </a:r>
            <a:b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1800" b="0" i="0" u="none" strike="noStrike" dirty="0" err="1">
                <a:effectLst/>
                <a:latin typeface="-webkit-standard"/>
              </a:rPr>
              <a:t>Хореографічна</a:t>
            </a:r>
            <a:r>
              <a:rPr lang="ru-RU" sz="1800" b="0" i="0" u="none" strike="noStrike" dirty="0">
                <a:effectLst/>
                <a:latin typeface="-webkit-standard"/>
              </a:rPr>
              <a:t> картина за мотивами </a:t>
            </a:r>
            <a:r>
              <a:rPr lang="ru-RU" sz="1800" b="0" i="0" u="none" strike="noStrike" dirty="0" err="1">
                <a:effectLst/>
                <a:latin typeface="-webkit-standard"/>
              </a:rPr>
              <a:t>однойменного</a:t>
            </a:r>
            <a:r>
              <a:rPr lang="ru-RU" sz="1800" b="0" i="0" u="none" strike="noStrike" dirty="0">
                <a:effectLst/>
                <a:latin typeface="-webkit-standard"/>
              </a:rPr>
              <a:t> </a:t>
            </a:r>
            <a:r>
              <a:rPr lang="ru-RU" sz="1800" b="0" i="0" u="none" strike="noStrike" dirty="0" err="1">
                <a:effectLst/>
                <a:latin typeface="-webkit-standard"/>
              </a:rPr>
              <a:t>фільму</a:t>
            </a:r>
            <a:r>
              <a:rPr lang="ru-RU" sz="1800" b="0" i="0" u="none" strike="noStrike" dirty="0">
                <a:effectLst/>
                <a:latin typeface="-webkit-standard"/>
              </a:rPr>
              <a:t> «Бурлеск»</a:t>
            </a:r>
            <a:b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ru-RU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ru-UA" sz="2200" i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1D21E4-AA9E-8102-62FA-1D601B131BD3}"/>
              </a:ext>
            </a:extLst>
          </p:cNvPr>
          <p:cNvSpPr txBox="1"/>
          <p:nvPr/>
        </p:nvSpPr>
        <p:spPr>
          <a:xfrm>
            <a:off x="4672263" y="3745162"/>
            <a:ext cx="75197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Виконала студентка 4 курсу 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Денної форми навчання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Спеціальність 024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«Хореографія»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Група 41хт2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ru-RU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Ковальова</a:t>
            </a:r>
            <a:r>
              <a:rPr lang="ru-RU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Верон</a:t>
            </a:r>
            <a:r>
              <a:rPr lang="uk-UA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іка</a:t>
            </a:r>
            <a:r>
              <a:rPr lang="uk-UA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Керівник творчого проєкту: кандидат мистецтвознавства Верховенко О.А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uk-UA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uk-UA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Київ – 2023</a:t>
            </a:r>
            <a:endParaRPr lang="ru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7245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FB751F-C2B4-EBCD-37E7-427D8626F775}"/>
              </a:ext>
            </a:extLst>
          </p:cNvPr>
          <p:cNvSpPr txBox="1"/>
          <p:nvPr/>
        </p:nvSpPr>
        <p:spPr>
          <a:xfrm>
            <a:off x="1655161" y="689723"/>
            <a:ext cx="609934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ТВОРЧИЙ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ЗАДУ</a:t>
            </a:r>
            <a:r>
              <a:rPr lang="uk-UA" sz="1800" b="1" dirty="0">
                <a:solidFill>
                  <a:prstClr val="black"/>
                </a:solidFill>
                <a:latin typeface="TimesNewRomanPS-BoldMT"/>
              </a:rPr>
              <a:t>М</a:t>
            </a:r>
          </a:p>
          <a:p>
            <a:pPr algn="ctr"/>
            <a:endParaRPr lang="ru-RU" sz="18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Форма –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хореографічна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uk-UA" b="1" dirty="0">
                <a:solidFill>
                  <a:prstClr val="black"/>
                </a:solidFill>
                <a:latin typeface="TimesNewRomanPS-BoldMT"/>
              </a:rPr>
              <a:t>картина</a:t>
            </a:r>
            <a:endParaRPr lang="ru-RU" sz="18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Жанр –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ліри</a:t>
            </a:r>
            <a:r>
              <a:rPr lang="uk-UA" sz="1800" b="1" dirty="0" err="1">
                <a:solidFill>
                  <a:prstClr val="black"/>
                </a:solidFill>
                <a:latin typeface="TimesNewRomanPS-BoldMT"/>
              </a:rPr>
              <a:t>чний</a:t>
            </a:r>
            <a:r>
              <a:rPr lang="uk-UA" sz="1800" b="1" dirty="0">
                <a:solidFill>
                  <a:prstClr val="black"/>
                </a:solidFill>
                <a:latin typeface="TimesNewRomanPS-BoldMT"/>
              </a:rPr>
              <a:t>, бурлеск</a:t>
            </a:r>
            <a:endParaRPr lang="ru-RU" sz="18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Вид –</a:t>
            </a:r>
            <a:r>
              <a:rPr lang="uk-UA" sz="18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uk-UA" sz="1800" b="1" dirty="0" err="1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contemporary</a:t>
            </a:r>
            <a:r>
              <a:rPr lang="uk-UA" sz="1800" b="1" dirty="0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,</a:t>
            </a:r>
            <a:r>
              <a:rPr lang="en-US" sz="1800" b="1" dirty="0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j</a:t>
            </a:r>
            <a:r>
              <a:rPr lang="uk-UA" sz="1800" b="1" dirty="0" err="1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azz-funk</a:t>
            </a:r>
            <a:r>
              <a:rPr lang="uk-UA" sz="1800" b="1" dirty="0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, </a:t>
            </a:r>
            <a:r>
              <a:rPr lang="en-US" b="1" dirty="0">
                <a:solidFill>
                  <a:srgbClr val="202122"/>
                </a:solidFill>
                <a:latin typeface="-webkit-standard"/>
                <a:ea typeface="Times New Roman" panose="02020603050405020304"/>
                <a:cs typeface="Times New Roman" panose="02020603050405020304"/>
              </a:rPr>
              <a:t>vogue</a:t>
            </a:r>
            <a:r>
              <a:rPr lang="ru-RU" sz="1800" b="1" dirty="0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, </a:t>
            </a:r>
            <a:r>
              <a:rPr lang="en-US" b="1" dirty="0">
                <a:solidFill>
                  <a:srgbClr val="202122"/>
                </a:solidFill>
                <a:latin typeface="-webkit-standard"/>
                <a:ea typeface="Times New Roman" panose="02020603050405020304"/>
                <a:cs typeface="Times New Roman" panose="02020603050405020304"/>
              </a:rPr>
              <a:t>heels,</a:t>
            </a:r>
            <a:r>
              <a:rPr lang="uk-UA" sz="1800" b="1" dirty="0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бальні </a:t>
            </a:r>
            <a:r>
              <a:rPr lang="uk-UA" sz="1800" b="1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танці</a:t>
            </a:r>
            <a:r>
              <a:rPr lang="uk-UA" sz="1800" b="1" dirty="0">
                <a:solidFill>
                  <a:srgbClr val="202122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 (латина)</a:t>
            </a:r>
            <a:r>
              <a:rPr lang="ru-DE" b="1" dirty="0">
                <a:effectLst/>
              </a:rPr>
              <a:t> </a:t>
            </a:r>
            <a:endParaRPr lang="ru-UA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80B3B-E9B7-730E-7CDD-E3BCB86468FC}"/>
              </a:ext>
            </a:extLst>
          </p:cNvPr>
          <p:cNvSpPr txBox="1"/>
          <p:nvPr/>
        </p:nvSpPr>
        <p:spPr>
          <a:xfrm>
            <a:off x="5588067" y="3398287"/>
            <a:ext cx="610098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Тема:</a:t>
            </a:r>
            <a:r>
              <a:rPr lang="uk-UA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/>
                <a:cs typeface="Times New Roman" panose="02020603050405020304"/>
              </a:rPr>
              <a:t>Зображення шляху дівчини, яка прямує до своєї мрії.</a:t>
            </a:r>
            <a:r>
              <a:rPr lang="ru-DE" dirty="0">
                <a:effectLst/>
              </a:rPr>
              <a:t> </a:t>
            </a:r>
            <a:endParaRPr lang="ru-RU" sz="1800" b="0" dirty="0">
              <a:solidFill>
                <a:prstClr val="black"/>
              </a:solidFill>
              <a:latin typeface="TimesNewRomanPSMT"/>
            </a:endParaRPr>
          </a:p>
          <a:p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Ідея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:</a:t>
            </a:r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</a:rPr>
              <a:t>Звичайна дівчина яка все життя мріє потрапити до театру «Бурлеск»,через складний шлях знайти себе крізь танець. </a:t>
            </a:r>
            <a:endParaRPr lang="ru-DE" sz="1800" dirty="0">
              <a:effectLst/>
              <a:latin typeface="Times New Roman" panose="02020603050405020304"/>
              <a:ea typeface="Times New Roman" panose="02020603050405020304"/>
            </a:endParaRPr>
          </a:p>
          <a:p>
            <a:endParaRPr lang="ru-UA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CDA18E-9C43-EF66-27F1-68C7D55DFD52}"/>
              </a:ext>
            </a:extLst>
          </p:cNvPr>
          <p:cNvSpPr txBox="1"/>
          <p:nvPr/>
        </p:nvSpPr>
        <p:spPr>
          <a:xfrm>
            <a:off x="1655161" y="4413952"/>
            <a:ext cx="60993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Діючі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герої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:</a:t>
            </a: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</a:rPr>
              <a:t>Дівчина</a:t>
            </a:r>
            <a:endParaRPr lang="ru-DE" sz="1800" dirty="0">
              <a:effectLst/>
              <a:latin typeface="Times New Roman" panose="02020603050405020304"/>
              <a:ea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Дівчата з театру «Бурлеск»</a:t>
            </a:r>
            <a:r>
              <a:rPr lang="ru-DE" dirty="0">
                <a:effectLst/>
              </a:rPr>
              <a:t> </a:t>
            </a:r>
            <a:endParaRPr lang="ru-UA" dirty="0"/>
          </a:p>
        </p:txBody>
      </p:sp>
    </p:spTree>
    <p:extLst>
      <p:ext uri="{BB962C8B-B14F-4D97-AF65-F5344CB8AC3E}">
        <p14:creationId xmlns:p14="http://schemas.microsoft.com/office/powerpoint/2010/main" val="4264651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0F959A-587C-65AE-0E01-D9F24BDD2E86}"/>
              </a:ext>
            </a:extLst>
          </p:cNvPr>
          <p:cNvSpPr txBox="1"/>
          <p:nvPr/>
        </p:nvSpPr>
        <p:spPr>
          <a:xfrm>
            <a:off x="1183459" y="1205469"/>
            <a:ext cx="10118224" cy="1431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Обґрунтування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вибору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 теми </a:t>
            </a:r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творчого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проєкту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.</a:t>
            </a:r>
            <a:endParaRPr lang="uk-UA" sz="23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uk-UA" sz="23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Багато людей стикаються з такою проблемою, що через невіру в себе, якусь невпевненість  так і не можуть дійти до своєї мрії. Але варто лише спробувати..</a:t>
            </a:r>
            <a:endParaRPr lang="ru-DE" sz="23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CC4A0EC-6F69-76B4-2B8C-E8731DE51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091" y="3277942"/>
            <a:ext cx="4264765" cy="285447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9B65F09-3E27-E13D-00FB-1F8D58EFDA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146" y="3274019"/>
            <a:ext cx="4292445" cy="2854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600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AEB17B-4DD5-C915-5192-71ABA8F9505E}"/>
              </a:ext>
            </a:extLst>
          </p:cNvPr>
          <p:cNvSpPr txBox="1"/>
          <p:nvPr/>
        </p:nvSpPr>
        <p:spPr>
          <a:xfrm>
            <a:off x="977566" y="835526"/>
            <a:ext cx="467059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Мета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творчого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про</a:t>
            </a:r>
            <a:r>
              <a:rPr lang="uk-UA" sz="1800" b="1" dirty="0">
                <a:solidFill>
                  <a:prstClr val="black"/>
                </a:solidFill>
                <a:latin typeface="TimesNewRomanPS-BoldMT"/>
              </a:rPr>
              <a:t>єкту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–</a:t>
            </a:r>
            <a:r>
              <a:rPr lang="ru-RU" sz="1800" b="0" dirty="0">
                <a:solidFill>
                  <a:prstClr val="black"/>
                </a:solidFill>
                <a:latin typeface="TimesNewRomanPSMT"/>
              </a:rPr>
              <a:t> </a:t>
            </a:r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позбавлення соціальних рамок.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Завзятість і наполеглива праця, шлях до успіху.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Немає нічого неможливо, якщо працювати над собою.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 err="1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Насолодження</a:t>
            </a:r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 красою «Бурлеску».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DE2A2-15B6-B7B3-F1B5-5D4150E36ABF}"/>
              </a:ext>
            </a:extLst>
          </p:cNvPr>
          <p:cNvSpPr txBox="1"/>
          <p:nvPr/>
        </p:nvSpPr>
        <p:spPr>
          <a:xfrm>
            <a:off x="6543843" y="1680382"/>
            <a:ext cx="498641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Практичне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значення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творчого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проєкту</a:t>
            </a:r>
            <a:r>
              <a:rPr lang="uk-UA" b="1" dirty="0">
                <a:solidFill>
                  <a:prstClr val="black"/>
                </a:solidFill>
                <a:latin typeface="TimesNewRomanPS-BoldMT"/>
              </a:rPr>
              <a:t>: </a:t>
            </a: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Хореографічна </a:t>
            </a:r>
            <a:r>
              <a:rPr lang="ru-RU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картина</a:t>
            </a:r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 «Бурлеск» створена, перш за все, щоб привернути увагу глядача на проблему сьогодення. Постановка дає змогу побачити, шо немає нічого неможливого в цьому житті.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І не дивлячись на невдачі, ми так само продовжуємо шлях до мрії.  Також у хореографічної </a:t>
            </a:r>
            <a:r>
              <a:rPr lang="ru-RU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картин</a:t>
            </a:r>
            <a:r>
              <a:rPr lang="uk-UA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і </a:t>
            </a:r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«Бурлеск» розкривається краса цього стилю, жіночність, елегантність.  І вміння працювати у колективі.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Танцівники, які брали участь у проєкті, отримали цінний досвід роботи в команді, покращили власний виконавський рівень хореографічної та акторської майстерності. 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1513426-FF5A-3017-5D99-30288F98F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9604" y="4741229"/>
            <a:ext cx="2484239" cy="1676382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66E01AC2-565B-59D7-7E62-C281A6E682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568" y="3053975"/>
            <a:ext cx="2457013" cy="340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931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9BA04E-E9A2-53A5-EA5B-76E739D6C33C}"/>
              </a:ext>
            </a:extLst>
          </p:cNvPr>
          <p:cNvSpPr txBox="1"/>
          <p:nvPr/>
        </p:nvSpPr>
        <p:spPr>
          <a:xfrm>
            <a:off x="1255075" y="656710"/>
            <a:ext cx="6099342" cy="2846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ЛІБРЕТО</a:t>
            </a:r>
            <a:endParaRPr lang="ru-RU" sz="23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Частина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 1</a:t>
            </a:r>
          </a:p>
          <a:p>
            <a:endParaRPr lang="ru-RU" sz="23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uk-UA" sz="23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Посередині сцени сидить дівчина після чергового тренування.  І так само мріє про велику сцену.  І свою головну  мрію театр «Бурлеск».</a:t>
            </a:r>
            <a:endParaRPr lang="ru-DE" sz="23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79D74CA5-FFBF-D894-BBFB-E85B92890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359" y="204936"/>
            <a:ext cx="3562047" cy="2031325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11762CC-21B1-D626-E344-109AE0A66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9334" y="2929204"/>
            <a:ext cx="3562048" cy="231201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64DCDFC8-5EFC-4F0F-6342-92CDD3041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1898" y="4078252"/>
            <a:ext cx="3085551" cy="20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211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D0CF5A-118A-A402-ED65-0560AB164659}"/>
              </a:ext>
            </a:extLst>
          </p:cNvPr>
          <p:cNvSpPr txBox="1"/>
          <p:nvPr/>
        </p:nvSpPr>
        <p:spPr>
          <a:xfrm>
            <a:off x="5790198" y="2005533"/>
            <a:ext cx="6099342" cy="2846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Частина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 2</a:t>
            </a:r>
          </a:p>
          <a:p>
            <a:endParaRPr lang="ru-RU" sz="23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uk-UA" sz="23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Дівчина натикається на оголошення за набором до театру «Бурлеск».  І наважується йти до своєї мрії.  Знайомство з новим колективом, складнощі. Але незважаючи на все, наполегливо працює. </a:t>
            </a:r>
            <a:endParaRPr lang="ru-DE" sz="23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D2836D72-BABC-EA1E-A32B-6A437094C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8490" y="2315677"/>
            <a:ext cx="3542393" cy="2226647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08576AD2-8B81-E2FD-99C4-F50B07EF5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0729" y="258120"/>
            <a:ext cx="3069469" cy="205755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9223AC5C-1C88-30B7-6560-A68D65EE33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542324"/>
            <a:ext cx="3295952" cy="2099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247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747488-EFB8-09A3-791A-A71D5DCD8AB8}"/>
              </a:ext>
            </a:extLst>
          </p:cNvPr>
          <p:cNvSpPr txBox="1"/>
          <p:nvPr/>
        </p:nvSpPr>
        <p:spPr>
          <a:xfrm>
            <a:off x="1211514" y="843677"/>
            <a:ext cx="6099342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Частина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 3</a:t>
            </a:r>
          </a:p>
          <a:p>
            <a:endParaRPr lang="ru-RU" sz="23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uk-UA" sz="23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Всі труднощі проходять і дівчина розкривається та показує справжній талант крізь танець.  І так пролітає номер за номером та великий успіх у театрі «Бурлеск». Протягом всієї постановки</a:t>
            </a:r>
            <a:r>
              <a:rPr lang="uk-UA" sz="2300" dirty="0">
                <a:solidFill>
                  <a:srgbClr val="FF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 </a:t>
            </a:r>
            <a:r>
              <a:rPr lang="uk-UA" sz="23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спостерігається естетика стилю «Бурлеск».</a:t>
            </a:r>
            <a:endParaRPr lang="ru-DE" sz="23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D3DD195-F64F-23E3-B590-5CD00C72D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9983" y="450215"/>
            <a:ext cx="3568700" cy="19939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4391F8CD-8CED-3001-2230-003673401C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9983" y="2859235"/>
            <a:ext cx="3616206" cy="2402194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7DB25292-0018-3A7D-4A79-53BB07529B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215" y="4143695"/>
            <a:ext cx="3001570" cy="1993900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F6C41E66-1AEB-1F53-3EAB-96BDDD24BE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514" y="4143695"/>
            <a:ext cx="2982181" cy="199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945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005B07-7A15-947B-E67A-94228EE1C2DE}"/>
              </a:ext>
            </a:extLst>
          </p:cNvPr>
          <p:cNvSpPr txBox="1"/>
          <p:nvPr/>
        </p:nvSpPr>
        <p:spPr>
          <a:xfrm>
            <a:off x="959900" y="612844"/>
            <a:ext cx="6099342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ДРАМАТУРГІЧНА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ПОБУДОВА</a:t>
            </a:r>
            <a:endParaRPr lang="ru-RU" sz="1800" b="1" dirty="0">
              <a:solidFill>
                <a:prstClr val="black"/>
              </a:solidFill>
              <a:latin typeface="TimesNewRomanPS-BoldMT"/>
            </a:endParaRPr>
          </a:p>
          <a:p>
            <a:pPr algn="ctr"/>
            <a:endParaRPr lang="ru-RU" sz="18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uk-UA" sz="1800" b="1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Експозиція: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Посередині сцени сидить дівчина після чергового тренування.  І так само мріє про велику сцену.</a:t>
            </a:r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 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b="1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Зав'язка: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 </a:t>
            </a:r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Дівчина спостерігає за дівчатами з театру «Бурлеск». Знайомство з новим колективом.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b="1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Розвиток дії: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Не зважаючи на складнощі, які виникають в процесі творчого шляху, дівчина наполегливо працює. 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 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b="1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Кульмінація: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Перший успіх.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 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b="1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Розв'язка: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Ніколи не боятися труднощів та крізь страх йти до своєї мрії.</a:t>
            </a:r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 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7ADFB7F-D53B-C75A-5ED0-27017025BA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766" y="251823"/>
            <a:ext cx="3598333" cy="5397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569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2C9531-8C58-ABB4-A7F8-9400EC0376B5}"/>
              </a:ext>
            </a:extLst>
          </p:cNvPr>
          <p:cNvSpPr txBox="1"/>
          <p:nvPr/>
        </p:nvSpPr>
        <p:spPr>
          <a:xfrm>
            <a:off x="3517565" y="302204"/>
            <a:ext cx="609934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ОПИС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КОСТЮМІВ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 ТА </a:t>
            </a:r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ДЕКОРАЦІЙ</a:t>
            </a:r>
            <a:endParaRPr lang="ru-RU" sz="1800" b="1" dirty="0">
              <a:solidFill>
                <a:prstClr val="black"/>
              </a:solidFill>
              <a:latin typeface="TimesNewRomanPS-BoldMT"/>
            </a:endParaRPr>
          </a:p>
          <a:p>
            <a:endParaRPr lang="ru-RU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ru-RU" sz="1800" b="1" dirty="0" err="1">
                <a:solidFill>
                  <a:prstClr val="black"/>
                </a:solidFill>
                <a:latin typeface="TimesNewRomanPS-BoldMT"/>
              </a:rPr>
              <a:t>Костюми</a:t>
            </a:r>
            <a:r>
              <a:rPr lang="ru-RU" sz="1800" b="1" dirty="0">
                <a:solidFill>
                  <a:prstClr val="black"/>
                </a:solidFill>
                <a:latin typeface="TimesNewRomanPS-BoldMT"/>
              </a:rPr>
              <a:t>:</a:t>
            </a:r>
            <a:endParaRPr lang="uk-UA" sz="18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Спочатку дівчина в тренувальній формі.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18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Дівчата з театру в костюмах стилістики бурлеск ( спідниці, корсети, прикраси, підбори).</a:t>
            </a:r>
            <a:endParaRPr lang="ru-DE" sz="18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2F4F056-C094-9B05-8CB5-D19E6CD93A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012" y="2627070"/>
            <a:ext cx="2601988" cy="3742585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7A95C373-65CF-5A6F-1B2F-075A8F0B4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3931" y="2627070"/>
            <a:ext cx="2495057" cy="3742585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8C45D93C-F415-176A-F98F-599CCF822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5798" y="2627069"/>
            <a:ext cx="1718487" cy="3742586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92D2F06C-F3B8-A4C5-491F-7328F4B8F5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653178"/>
            <a:ext cx="2495058" cy="3742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034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E6D5BEB-6260-646D-F385-1B4411501637}"/>
              </a:ext>
            </a:extLst>
          </p:cNvPr>
          <p:cNvSpPr txBox="1"/>
          <p:nvPr/>
        </p:nvSpPr>
        <p:spPr>
          <a:xfrm>
            <a:off x="3372558" y="659415"/>
            <a:ext cx="6099342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000" b="1" u="sng" dirty="0">
                <a:solidFill>
                  <a:prstClr val="black"/>
                </a:solidFill>
                <a:latin typeface="TimesNewRomanPSMT"/>
              </a:rPr>
              <a:t>Грим та </a:t>
            </a:r>
            <a:r>
              <a:rPr lang="ru-RU" sz="2000" b="1" u="sng" dirty="0" err="1">
                <a:solidFill>
                  <a:prstClr val="black"/>
                </a:solidFill>
                <a:latin typeface="TimesNewRomanPSMT"/>
              </a:rPr>
              <a:t>зачіски</a:t>
            </a:r>
            <a:r>
              <a:rPr lang="ru-RU" sz="2000" dirty="0">
                <a:solidFill>
                  <a:prstClr val="black"/>
                </a:solidFill>
                <a:latin typeface="TimesNewRomanPSMT"/>
              </a:rPr>
              <a:t>:</a:t>
            </a:r>
            <a:endParaRPr lang="uk-UA" sz="2000" dirty="0">
              <a:solidFill>
                <a:prstClr val="black"/>
              </a:solidFill>
              <a:latin typeface="TimesNewRomanPSMT"/>
            </a:endParaRPr>
          </a:p>
          <a:p>
            <a:r>
              <a:rPr lang="uk-UA" sz="2000" b="1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Танцівниці: </a:t>
            </a:r>
            <a:r>
              <a:rPr lang="uk-UA" sz="20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/>
                <a:cs typeface="Times New Roman" panose="02020603050405020304"/>
              </a:rPr>
              <a:t>розпущене волосся , яскравий макіяж, червоні губи.</a:t>
            </a:r>
            <a:endParaRPr lang="ru-DE" sz="20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UA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C4C81EA-B324-CBF8-29E5-F48A067EB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558" y="2692266"/>
            <a:ext cx="5446883" cy="294603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7AAA8915-4102-55DD-F816-8566243C6B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5014" y="1305746"/>
            <a:ext cx="2885319" cy="3419257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1F9EADB3-FD1F-532B-B641-1D9E0D676C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06" y="1305746"/>
            <a:ext cx="2952194" cy="2353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830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6B6493-1E3E-5555-BFA5-6DA22EDD9CA1}"/>
              </a:ext>
            </a:extLst>
          </p:cNvPr>
          <p:cNvSpPr txBox="1"/>
          <p:nvPr/>
        </p:nvSpPr>
        <p:spPr>
          <a:xfrm>
            <a:off x="4999233" y="510810"/>
            <a:ext cx="60993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uk-UA" sz="2300" b="1" dirty="0">
                <a:solidFill>
                  <a:prstClr val="black"/>
                </a:solidFill>
                <a:latin typeface="TimesNewRomanPS-BoldMT"/>
              </a:rPr>
              <a:t>Реквізит</a:t>
            </a:r>
            <a:r>
              <a:rPr lang="ru-RU" sz="2300" b="1" dirty="0">
                <a:solidFill>
                  <a:prstClr val="black"/>
                </a:solidFill>
                <a:latin typeface="TimesNewRomanPS-BoldMT"/>
              </a:rPr>
              <a:t>:</a:t>
            </a:r>
            <a:r>
              <a:rPr lang="uk-UA" sz="2300" b="1" dirty="0">
                <a:solidFill>
                  <a:prstClr val="black"/>
                </a:solidFill>
                <a:latin typeface="TimesNewRomanPS-BoldMT"/>
              </a:rPr>
              <a:t> </a:t>
            </a:r>
            <a:r>
              <a:rPr lang="uk-UA" sz="2300" dirty="0">
                <a:solidFill>
                  <a:prstClr val="black"/>
                </a:solidFill>
                <a:latin typeface="TimesNewRomanPS-BoldMT"/>
              </a:rPr>
              <a:t>стільці.</a:t>
            </a:r>
            <a:endParaRPr lang="ru-UA" sz="2300" dirty="0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31320F4-30E5-2AA4-DF7C-1A2F0BC16A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629" y="2104828"/>
            <a:ext cx="4678741" cy="2648344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79C1E2E-D193-15EB-7F63-53163786BF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619" y="4971143"/>
            <a:ext cx="2921000" cy="164465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FC554548-7E6F-EF21-BFC6-8CA7E9EB37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0282" y="216762"/>
            <a:ext cx="2832100" cy="1888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586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2DD4FB-1CC8-3697-6BA2-AFC37EE99C78}"/>
              </a:ext>
            </a:extLst>
          </p:cNvPr>
          <p:cNvSpPr txBox="1"/>
          <p:nvPr/>
        </p:nvSpPr>
        <p:spPr>
          <a:xfrm>
            <a:off x="0" y="2536447"/>
            <a:ext cx="5040055" cy="2139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300" b="1" dirty="0" err="1">
                <a:solidFill>
                  <a:prstClr val="black"/>
                </a:solidFill>
                <a:latin typeface="TimesNewRomanPS-BoldMT"/>
              </a:rPr>
              <a:t>Світло</a:t>
            </a:r>
            <a:r>
              <a:rPr lang="ru-RU" sz="2300" b="1">
                <a:solidFill>
                  <a:prstClr val="black"/>
                </a:solidFill>
                <a:latin typeface="TimesNewRomanPS-BoldMT"/>
              </a:rPr>
              <a:t> :</a:t>
            </a:r>
            <a:endParaRPr lang="uk-UA" sz="2300" b="1" dirty="0">
              <a:solidFill>
                <a:prstClr val="black"/>
              </a:solidFill>
              <a:latin typeface="TimesNewRomanPS-BoldMT"/>
            </a:endParaRPr>
          </a:p>
          <a:p>
            <a:r>
              <a:rPr lang="uk-UA" sz="23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На початку приглушене світло, направлене на дівчину.</a:t>
            </a:r>
            <a:endParaRPr lang="ru-DE" sz="23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r>
              <a:rPr lang="uk-UA" sz="2300" dirty="0">
                <a:solidFill>
                  <a:srgbClr val="000000"/>
                </a:solidFill>
                <a:effectLst/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Різнобарвні світлові спецефекти.</a:t>
            </a:r>
            <a:endParaRPr lang="en-US" sz="2300" dirty="0">
              <a:solidFill>
                <a:srgbClr val="000000"/>
              </a:solidFill>
              <a:effectLst/>
              <a:latin typeface="Times New Roman" panose="02020603050405020304"/>
              <a:ea typeface="Times New Roman" panose="02020603050405020304"/>
              <a:cs typeface="Times New Roman" panose="02020603050405020304"/>
            </a:endParaRPr>
          </a:p>
          <a:p>
            <a:endParaRPr lang="ru-DE" sz="2300" dirty="0">
              <a:effectLst/>
              <a:latin typeface="Calibri" panose="020F0502020204030204" pitchFamily="34" charset="0"/>
              <a:ea typeface="Times New Roman" panose="02020603050405020304"/>
              <a:cs typeface="Times New Roman" panose="02020603050405020304"/>
            </a:endParaRPr>
          </a:p>
          <a:p>
            <a:endParaRPr lang="ru-RU" sz="1800" b="1" dirty="0">
              <a:solidFill>
                <a:prstClr val="black"/>
              </a:solidFill>
              <a:latin typeface="TimesNewRomanPS-BoldMT"/>
            </a:endParaRPr>
          </a:p>
        </p:txBody>
      </p:sp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55ECA6C0-A0E5-7167-EEC5-23C120235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1693" y="299451"/>
            <a:ext cx="3642896" cy="2040022"/>
          </a:xfrm>
          <a:prstGeom prst="rect">
            <a:avLst/>
          </a:prstGeom>
        </p:spPr>
      </p:pic>
      <p:pic>
        <p:nvPicPr>
          <p:cNvPr id="5" name="Рисунок 5">
            <a:extLst>
              <a:ext uri="{FF2B5EF4-FFF2-40B4-BE49-F238E27FC236}">
                <a16:creationId xmlns:a16="http://schemas.microsoft.com/office/drawing/2014/main" id="{CB9B5F4B-7B02-2986-C68D-2EBDAC16C1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3141" y="2478507"/>
            <a:ext cx="2988710" cy="2040021"/>
          </a:xfrm>
          <a:prstGeom prst="rect">
            <a:avLst/>
          </a:prstGeom>
        </p:spPr>
      </p:pic>
      <p:pic>
        <p:nvPicPr>
          <p:cNvPr id="6" name="Рисунок 6">
            <a:extLst>
              <a:ext uri="{FF2B5EF4-FFF2-40B4-BE49-F238E27FC236}">
                <a16:creationId xmlns:a16="http://schemas.microsoft.com/office/drawing/2014/main" id="{6AB4E9C0-952F-6B25-DE2F-A00417F30A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7466" y="4800266"/>
            <a:ext cx="2771531" cy="1758283"/>
          </a:xfrm>
          <a:prstGeom prst="rect">
            <a:avLst/>
          </a:prstGeom>
        </p:spPr>
      </p:pic>
      <p:pic>
        <p:nvPicPr>
          <p:cNvPr id="8" name="Рисунок 8">
            <a:extLst>
              <a:ext uri="{FF2B5EF4-FFF2-40B4-BE49-F238E27FC236}">
                <a16:creationId xmlns:a16="http://schemas.microsoft.com/office/drawing/2014/main" id="{D0F166E6-5DB1-1377-99F6-726E5A728C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5003" y="2648289"/>
            <a:ext cx="2384926" cy="1561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1271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DAAC1D-CBCB-CA90-0E60-F5A47564AE81}"/>
              </a:ext>
            </a:extLst>
          </p:cNvPr>
          <p:cNvSpPr txBox="1"/>
          <p:nvPr/>
        </p:nvSpPr>
        <p:spPr>
          <a:xfrm>
            <a:off x="5151856" y="470386"/>
            <a:ext cx="60993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200" b="1" i="1" u="sng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Творчий</a:t>
            </a:r>
            <a:r>
              <a:rPr lang="ru-RU" sz="2200" b="1" i="1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200" b="1" i="1" u="sng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процес</a:t>
            </a:r>
            <a:endParaRPr lang="ru-RU" sz="2200" b="1" i="1" u="sng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trim.AD46B072-B7BF-4055-9957-ACFDED8E6A88.MOV">
            <a:hlinkClick r:id="" action="ppaction://media"/>
            <a:extLst>
              <a:ext uri="{FF2B5EF4-FFF2-40B4-BE49-F238E27FC236}">
                <a16:creationId xmlns:a16="http://schemas.microsoft.com/office/drawing/2014/main" id="{49646D29-796E-AF51-386A-539620CAB3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38262" y="1710159"/>
            <a:ext cx="8315476" cy="4677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0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76AAE51-CD2C-8304-1C18-AC959157127F}"/>
              </a:ext>
            </a:extLst>
          </p:cNvPr>
          <p:cNvSpPr txBox="1"/>
          <p:nvPr/>
        </p:nvSpPr>
        <p:spPr>
          <a:xfrm>
            <a:off x="4854408" y="2951946"/>
            <a:ext cx="6099342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500" b="1" i="1" u="sng" dirty="0" err="1">
                <a:solidFill>
                  <a:prstClr val="black"/>
                </a:solidFill>
                <a:latin typeface="TimesNewRomanPSMT"/>
              </a:rPr>
              <a:t>Дякую</a:t>
            </a:r>
            <a:r>
              <a:rPr lang="ru-RU" sz="2500" b="1" i="1" u="sng" dirty="0">
                <a:solidFill>
                  <a:prstClr val="black"/>
                </a:solidFill>
                <a:latin typeface="TimesNewRomanPSMT"/>
              </a:rPr>
              <a:t> за </a:t>
            </a:r>
            <a:r>
              <a:rPr lang="ru-RU" sz="2500" b="1" i="1" u="sng" dirty="0" err="1">
                <a:solidFill>
                  <a:prstClr val="black"/>
                </a:solidFill>
                <a:latin typeface="TimesNewRomanPSMT"/>
              </a:rPr>
              <a:t>увагу</a:t>
            </a:r>
            <a:r>
              <a:rPr lang="ru-RU" sz="2500" b="1" i="1" u="sng" dirty="0">
                <a:solidFill>
                  <a:prstClr val="black"/>
                </a:solidFill>
                <a:latin typeface="TimesNewRomanPSMT"/>
              </a:rPr>
              <a:t>!</a:t>
            </a:r>
            <a:endParaRPr lang="ru-UA" sz="2500" b="1" i="1" u="sng" dirty="0"/>
          </a:p>
        </p:txBody>
      </p:sp>
    </p:spTree>
    <p:extLst>
      <p:ext uri="{BB962C8B-B14F-4D97-AF65-F5344CB8AC3E}">
        <p14:creationId xmlns:p14="http://schemas.microsoft.com/office/powerpoint/2010/main" val="3542210723"/>
      </p:ext>
    </p:extLst>
  </p:cSld>
  <p:clrMapOvr>
    <a:masterClrMapping/>
  </p:clrMapOvr>
</p:sld>
</file>

<file path=ppt/theme/theme1.xml><?xml version="1.0" encoding="utf-8"?>
<a:theme xmlns:a="http://schemas.openxmlformats.org/drawingml/2006/main" name="Капля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Широкоэкранный</PresentationFormat>
  <Slides>14</Slides>
  <Notes>1</Notes>
  <HiddenSlides>0</HiddenSlide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15" baseType="lpstr">
      <vt:lpstr>Капля</vt:lpstr>
      <vt:lpstr>Міністерство освіти і науки України Національний університет фізичного виховання і спорту України Кафедра хореографії і танцювальних видів спорту       Презентація до постановки  «Бурлеск»  Хореографічна картина за мотивами однойменного фільму «Бурлеск»  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Хореографічна сюїта «Корида»</dc:title>
  <dc:creator>Яна Фролова</dc:creator>
  <cp:lastModifiedBy>Ковалёва Вероника</cp:lastModifiedBy>
  <cp:revision>4</cp:revision>
  <dcterms:created xsi:type="dcterms:W3CDTF">2022-06-04T14:28:07Z</dcterms:created>
  <dcterms:modified xsi:type="dcterms:W3CDTF">2023-06-19T20:05:22Z</dcterms:modified>
</cp:coreProperties>
</file>