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71FAA1-FB47-7B4D-A93B-3E528A24271C}" v="38" dt="2023-06-18T16:20:53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3"/>
    <p:restoredTop sz="96186"/>
  </p:normalViewPr>
  <p:slideViewPr>
    <p:cSldViewPr snapToGrid="0">
      <p:cViewPr varScale="1">
        <p:scale>
          <a:sx n="93" d="100"/>
          <a:sy n="93" d="100"/>
        </p:scale>
        <p:origin x="62" y="1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‹№›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image" Target="../media/image1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25B6A5E-141B-2AF2-B2A0-799AA72B02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8825" y="1854198"/>
            <a:ext cx="8704712" cy="1549399"/>
          </a:xfrm>
        </p:spPr>
        <p:txBody>
          <a:bodyPr/>
          <a:lstStyle/>
          <a:p>
            <a:r>
              <a:rPr lang="ru-UA" sz="3600" dirty="0"/>
              <a:t>Презентація до постановки</a:t>
            </a:r>
            <a:br>
              <a:rPr lang="ru-UA" sz="3600" dirty="0"/>
            </a:br>
            <a:r>
              <a:rPr lang="ru-UA" sz="3600" dirty="0"/>
              <a:t>«Вибір життя»</a:t>
            </a:r>
            <a:br>
              <a:rPr lang="ru-UA" sz="3600" dirty="0"/>
            </a:br>
            <a:r>
              <a:rPr lang="ru-UA" sz="3600" dirty="0"/>
              <a:t>хореографічна картина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912D2BE-688E-0C3C-3DE0-83B51D9BF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1754" y="3643921"/>
            <a:ext cx="5603631" cy="2991341"/>
          </a:xfrm>
        </p:spPr>
        <p:txBody>
          <a:bodyPr>
            <a:normAutofit fontScale="92500" lnSpcReduction="10000"/>
          </a:bodyPr>
          <a:lstStyle/>
          <a:p>
            <a:pPr indent="450215" algn="l">
              <a:lnSpc>
                <a:spcPct val="150000"/>
              </a:lnSpc>
            </a:pPr>
            <a:r>
              <a:rPr lang="uk-UA" sz="1400" b="0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     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Виконала студентка ІV курсу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Денної форми  навчання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Спеціальність 024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«Хореографія»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Група 41-ХТ2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uk-UA" sz="1400" b="1" dirty="0" err="1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Муселімян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В.Е.</a:t>
            </a:r>
            <a:b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Викладач: Кандидат мистецтвознавства,</a:t>
            </a: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solidFill>
                  <a:srgbClr val="202122"/>
                </a:solidFill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доцент </a:t>
            </a:r>
            <a:r>
              <a:rPr lang="uk-UA" sz="1400" b="1" dirty="0" err="1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Козинко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Л.Л.</a:t>
            </a:r>
            <a:endParaRPr lang="ru-UA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4CB6E5-976F-CC2C-6CFE-2B277A99F442}"/>
              </a:ext>
            </a:extLst>
          </p:cNvPr>
          <p:cNvSpPr txBox="1"/>
          <p:nvPr/>
        </p:nvSpPr>
        <p:spPr>
          <a:xfrm>
            <a:off x="1430214" y="399869"/>
            <a:ext cx="9003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ea typeface="+mn-lt"/>
                <a:cs typeface="+mn-lt"/>
              </a:rPr>
              <a:t>Міністерство освіти і науки  України </a:t>
            </a:r>
            <a:endParaRPr lang="ru-RU" dirty="0">
              <a:ea typeface="+mn-lt"/>
              <a:cs typeface="+mn-lt"/>
            </a:endParaRPr>
          </a:p>
          <a:p>
            <a:pPr algn="ctr"/>
            <a:r>
              <a:rPr lang="uk-UA" b="1" dirty="0">
                <a:ea typeface="+mn-lt"/>
                <a:cs typeface="+mn-lt"/>
              </a:rPr>
              <a:t>Національний університет фізичного виховання і спорту України </a:t>
            </a:r>
            <a:endParaRPr lang="ru-RU" dirty="0">
              <a:ea typeface="+mn-lt"/>
              <a:cs typeface="+mn-lt"/>
            </a:endParaRPr>
          </a:p>
          <a:p>
            <a:pPr algn="ctr"/>
            <a:r>
              <a:rPr lang="uk-UA" b="1" dirty="0">
                <a:ea typeface="+mn-lt"/>
                <a:cs typeface="+mn-lt"/>
              </a:rPr>
              <a:t>Кафедра хореографії і танцювальних видів спорту</a:t>
            </a:r>
            <a:endParaRPr lang="ru-RU" dirty="0">
              <a:ea typeface="+mn-lt"/>
              <a:cs typeface="+mn-lt"/>
            </a:endParaRPr>
          </a:p>
          <a:p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36280479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B7E1A4C-B7CC-A10E-9C7E-34F465B4F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ru-UA" b="1" dirty="0"/>
              <a:t>Зміст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облако, на открытом воздухе, небо, платье&#10;&#10;Автоматически созданное описание">
            <a:extLst>
              <a:ext uri="{FF2B5EF4-FFF2-40B4-BE49-F238E27FC236}">
                <a16:creationId xmlns:a16="http://schemas.microsoft.com/office/drawing/2014/main" id="{32BF18C5-DBAE-ECD8-8276-1851D04348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068" b="4578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7D48E80D-95DB-2DF9-B12F-499455405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u-UA" sz="1300"/>
              <a:t>1. Творчій задум</a:t>
            </a:r>
          </a:p>
          <a:p>
            <a:pPr>
              <a:lnSpc>
                <a:spcPct val="90000"/>
              </a:lnSpc>
            </a:pPr>
            <a:r>
              <a:rPr lang="ru-UA" sz="1300"/>
              <a:t>2. Ідейно тематичний аналіз</a:t>
            </a:r>
          </a:p>
          <a:p>
            <a:pPr>
              <a:lnSpc>
                <a:spcPct val="90000"/>
              </a:lnSpc>
            </a:pPr>
            <a:r>
              <a:rPr lang="ru-UA" sz="1300"/>
              <a:t>3. Обґрунтування вибору теми творчого проєкту</a:t>
            </a:r>
          </a:p>
          <a:p>
            <a:pPr>
              <a:lnSpc>
                <a:spcPct val="90000"/>
              </a:lnSpc>
            </a:pPr>
            <a:r>
              <a:rPr lang="ru-UA" sz="1300"/>
              <a:t>4. Мета та завдання творчого проєкту</a:t>
            </a:r>
          </a:p>
          <a:p>
            <a:pPr>
              <a:lnSpc>
                <a:spcPct val="90000"/>
              </a:lnSpc>
            </a:pPr>
            <a:r>
              <a:rPr lang="ru-UA" sz="1300"/>
              <a:t>5. Практичне значення творчого проєкту</a:t>
            </a:r>
          </a:p>
          <a:p>
            <a:pPr>
              <a:lnSpc>
                <a:spcPct val="90000"/>
              </a:lnSpc>
            </a:pPr>
            <a:r>
              <a:rPr lang="ru-UA" sz="1300"/>
              <a:t>6. Лібрето</a:t>
            </a:r>
          </a:p>
          <a:p>
            <a:pPr>
              <a:lnSpc>
                <a:spcPct val="90000"/>
              </a:lnSpc>
            </a:pPr>
            <a:r>
              <a:rPr lang="ru-UA" sz="1300"/>
              <a:t>7. Драматична побудова</a:t>
            </a:r>
          </a:p>
          <a:p>
            <a:pPr>
              <a:lnSpc>
                <a:spcPct val="90000"/>
              </a:lnSpc>
            </a:pPr>
            <a:r>
              <a:rPr lang="ru-UA" sz="1300"/>
              <a:t>8. Опис костюмів та декорацій</a:t>
            </a:r>
          </a:p>
          <a:p>
            <a:pPr>
              <a:lnSpc>
                <a:spcPct val="90000"/>
              </a:lnSpc>
            </a:pPr>
            <a:r>
              <a:rPr lang="ru-UA" sz="1300"/>
              <a:t>9. Світло та реквізит</a:t>
            </a:r>
          </a:p>
          <a:p>
            <a:pPr>
              <a:lnSpc>
                <a:spcPct val="90000"/>
              </a:lnSpc>
            </a:pPr>
            <a:r>
              <a:rPr lang="ru-UA" sz="1300"/>
              <a:t>10. Фото та відео матеріали з репетіцій </a:t>
            </a:r>
          </a:p>
          <a:p>
            <a:pPr>
              <a:lnSpc>
                <a:spcPct val="90000"/>
              </a:lnSpc>
            </a:pPr>
            <a:endParaRPr lang="ru-UA" sz="1300"/>
          </a:p>
        </p:txBody>
      </p:sp>
    </p:spTree>
    <p:extLst>
      <p:ext uri="{BB962C8B-B14F-4D97-AF65-F5344CB8AC3E}">
        <p14:creationId xmlns:p14="http://schemas.microsoft.com/office/powerpoint/2010/main" val="211929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4B10F50-4978-B4D5-3F86-DF4AF36ED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ru-UA" sz="2800" b="1">
                <a:solidFill>
                  <a:srgbClr val="262626"/>
                </a:solidFill>
              </a:rPr>
              <a:t>Творчій задум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4BB4254-10E4-D476-3D89-589FCC3AC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indent="450215"/>
            <a:r>
              <a:rPr lang="uk-UA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Форма – хореографічна картина</a:t>
            </a:r>
            <a:endParaRPr lang="ru-UA" sz="1800">
              <a:ln>
                <a:noFill/>
              </a:ln>
              <a:solidFill>
                <a:srgbClr val="262626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0215"/>
            <a:r>
              <a:rPr lang="uk-UA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Жанр – лірико-драматичний</a:t>
            </a:r>
            <a:endParaRPr lang="ru-UA" sz="1800">
              <a:ln>
                <a:noFill/>
              </a:ln>
              <a:solidFill>
                <a:srgbClr val="262626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0215"/>
            <a:r>
              <a:rPr lang="uk-UA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Вид </a:t>
            </a:r>
            <a:r>
              <a:rPr lang="en-US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– contemporary</a:t>
            </a:r>
            <a:r>
              <a:rPr lang="uk-UA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,</a:t>
            </a:r>
            <a:r>
              <a:rPr lang="en-US" sz="180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modern jazz.</a:t>
            </a:r>
            <a:endParaRPr lang="ru-UA" sz="1800">
              <a:ln>
                <a:noFill/>
              </a:ln>
              <a:solidFill>
                <a:srgbClr val="262626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облако, трава, небо, дерево&#10;&#10;Автоматически созданное описание">
            <a:extLst>
              <a:ext uri="{FF2B5EF4-FFF2-40B4-BE49-F238E27FC236}">
                <a16:creationId xmlns:a16="http://schemas.microsoft.com/office/drawing/2014/main" id="{A935DABE-C3BC-D293-1FCF-40D43D44C5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3523" y="609602"/>
            <a:ext cx="5202815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342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40FBE6-72B7-43D4-A8EB-FDBC35FE5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47B8492-BC4D-4046-B35A-C38E03494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7264A7B-BD07-443B-B4AE-B7D112274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D9B85B4-ACC6-412B-BC6B-2163BCCDF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7D5E57D-F913-44D3-9AF3-FCDFAE64F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CF01E4E-4102-455A-BC41-D5F848B94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5247CC6-E3DA-5ABD-EE02-B9E1957E7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uk-UA" sz="2400" b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ІДЕЙНО-ТЕМАТИЧНИЙ АНАЛІЗ </a:t>
            </a:r>
            <a:endParaRPr lang="ru-UA" sz="24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6652DC1-CA18-4263-AC06-BAB0B05EC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5518905F-F8DC-8286-9798-E2386AFCB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indent="450215" algn="ctr">
              <a:spcBef>
                <a:spcPts val="800"/>
              </a:spcBef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600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Тема:</a:t>
            </a:r>
            <a:r>
              <a:rPr lang="uk-UA" sz="16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br>
              <a:rPr lang="uk-UA" sz="16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uk-UA" sz="16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Зображення життя дівчини для якої танці мали велике значення </a:t>
            </a:r>
            <a:endParaRPr lang="ru-UA" sz="160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450215" algn="ctr">
              <a:spcBef>
                <a:spcPts val="800"/>
              </a:spcBef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600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Ідея:</a:t>
            </a:r>
            <a:br>
              <a:rPr lang="uk-UA" sz="16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uk-UA" sz="16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Донести думку про те, що кожна людина має право на другий шанс</a:t>
            </a:r>
            <a:endParaRPr lang="ru-UA" sz="160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algn="ctr"/>
            <a:endParaRPr lang="ru-UA" sz="1600"/>
          </a:p>
        </p:txBody>
      </p:sp>
      <p:pic>
        <p:nvPicPr>
          <p:cNvPr id="5" name="Рисунок 4" descr="Изображение выглядит как трава, зеленый, дерево, на открытом воздухе&#10;&#10;Автоматически созданное описание">
            <a:extLst>
              <a:ext uri="{FF2B5EF4-FFF2-40B4-BE49-F238E27FC236}">
                <a16:creationId xmlns:a16="http://schemas.microsoft.com/office/drawing/2014/main" id="{CC0A1484-5D33-E97B-A118-409DDD8A8B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63" b="39237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069151427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7E26942-98D3-4165-B38A-63C16BDF6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C2A9551-8286-49CA-BBAD-C9EDC4C1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5537D9E9-B514-4404-BFC3-5CBEDA888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EED875C-CF65-41D6-80BB-B9927D3AC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8EEE05CE-FD39-49D7-B1DC-97F47AC19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457D2B2-8F64-4CC9-B35C-5AB848D4E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3DF3ECC-50F0-CDE1-4BF4-275A814FB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uk-UA" sz="40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Дійові особи:</a:t>
            </a:r>
            <a:endParaRPr lang="ru-UA" sz="4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4EAC194-027A-40BE-95EB-F1EA2D2DA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9C63321F-379D-029C-F2DC-048DD69D0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pPr indent="450215">
              <a:spcBef>
                <a:spcPts val="800"/>
              </a:spcBef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800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Солісти:</a:t>
            </a:r>
            <a:r>
              <a:rPr lang="ru-UA" sz="1800" b="1"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sz="18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Дівчина, піаніст (митець життя)</a:t>
            </a:r>
            <a:endParaRPr lang="ru-UA" sz="1800"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450215">
              <a:spcBef>
                <a:spcPts val="800"/>
              </a:spcBef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ru-UA" sz="180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8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 </a:t>
            </a:r>
            <a:endParaRPr lang="ru-UA" sz="180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450215">
              <a:spcBef>
                <a:spcPts val="800"/>
              </a:spcBef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800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Другорядні герої:</a:t>
            </a:r>
            <a:r>
              <a:rPr lang="ru-UA" sz="1800" b="1"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sz="180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Дівчата, які зображають життя дівчини у русі</a:t>
            </a:r>
            <a:endParaRPr lang="ru-UA" sz="180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ru-UA" sz="18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FCBB35-9C7D-454A-913C-5C78C1BB9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Рисунок 8" descr="Изображение выглядит как Танец, зарисовка, черный, искусство&#10;&#10;Автоматически созданное описание">
            <a:extLst>
              <a:ext uri="{FF2B5EF4-FFF2-40B4-BE49-F238E27FC236}">
                <a16:creationId xmlns:a16="http://schemas.microsoft.com/office/drawing/2014/main" id="{A91F61FF-E5D9-722F-9030-9A78D5BF32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757" y="1261241"/>
            <a:ext cx="1599239" cy="189259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0996CAB-BE2B-47B2-9653-1B02BA8F3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1087821"/>
            <a:ext cx="2240567" cy="2226099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Рисунок 6" descr="Изображение выглядит как черный, зарисовка, темнота, черно-белый&#10;&#10;Автоматически созданное описание">
            <a:extLst>
              <a:ext uri="{FF2B5EF4-FFF2-40B4-BE49-F238E27FC236}">
                <a16:creationId xmlns:a16="http://schemas.microsoft.com/office/drawing/2014/main" id="{66ABC87A-3D3F-3FF4-96D2-A2D2BA63C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33985" y="1261241"/>
            <a:ext cx="1315351" cy="189259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019FA98-7A89-4E6B-881A-C8D19F1FC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музыка, музыкальный инструмент, пианино, клавиатура&#10;&#10;Автоматически созданное описание">
            <a:extLst>
              <a:ext uri="{FF2B5EF4-FFF2-40B4-BE49-F238E27FC236}">
                <a16:creationId xmlns:a16="http://schemas.microsoft.com/office/drawing/2014/main" id="{86BCF24E-D771-ED98-8EA7-2852064A68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4412" y="3649717"/>
            <a:ext cx="1483929" cy="1978573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7C77F71-83B3-449E-8CD6-0652103C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Рисунок 10" descr="Изображение выглядит как черный, снимок экрана, темнота, черно-белый&#10;&#10;Автоматически созданное описание">
            <a:extLst>
              <a:ext uri="{FF2B5EF4-FFF2-40B4-BE49-F238E27FC236}">
                <a16:creationId xmlns:a16="http://schemas.microsoft.com/office/drawing/2014/main" id="{DE89CCC8-29F1-BF99-AA10-59449897E3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56044" y="3649717"/>
            <a:ext cx="1271233" cy="197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515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15D8F5-87D0-452C-93FB-8CA3F98D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BCF8C7-8464-4B36-AF07-C89E5129E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69A16566-722B-41C8-8B9F-B133B71E2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929A8C-ADE2-462E-A437-C028E4648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17397E4-1968-4513-988E-69C130AC1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DA0B6105-4183-4AEC-BDB1-E67B7B2C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DDFCEDF-6C9F-CF51-44D1-A385F90E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774814"/>
          </a:xfrm>
        </p:spPr>
        <p:txBody>
          <a:bodyPr>
            <a:normAutofit/>
          </a:bodyPr>
          <a:lstStyle/>
          <a:p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Музичний матеріал </a:t>
            </a:r>
            <a:endParaRPr lang="ru-UA" b="1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A8B956C-6D95-401E-8C33-997227D9D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Рисунок 4" descr="Изображение выглядит как музыка, смычковый инструмент, музыкальный инструмент, Смычковый струнный инструмент&#10;&#10;Автоматически созданное описание">
            <a:extLst>
              <a:ext uri="{FF2B5EF4-FFF2-40B4-BE49-F238E27FC236}">
                <a16:creationId xmlns:a16="http://schemas.microsoft.com/office/drawing/2014/main" id="{0F317F49-39FC-12A0-655E-D0F0459E145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069" r="6" b="17467"/>
          <a:stretch/>
        </p:blipFill>
        <p:spPr>
          <a:xfrm>
            <a:off x="1295401" y="3153522"/>
            <a:ext cx="2216907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7" name="Рисунок 6" descr="Изображение выглядит как смычковый инструмент, музыка, музыкальный инструмент, скрипка&#10;&#10;Автоматически созданное описание">
            <a:extLst>
              <a:ext uri="{FF2B5EF4-FFF2-40B4-BE49-F238E27FC236}">
                <a16:creationId xmlns:a16="http://schemas.microsoft.com/office/drawing/2014/main" id="{3604FC40-16D3-64EA-E8EE-316BFC904D1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238" r="-2" b="31883"/>
          <a:stretch/>
        </p:blipFill>
        <p:spPr>
          <a:xfrm>
            <a:off x="3837973" y="3153522"/>
            <a:ext cx="2229372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3" name="Объект 2">
            <a:extLst>
              <a:ext uri="{FF2B5EF4-FFF2-40B4-BE49-F238E27FC236}">
                <a16:creationId xmlns:a16="http://schemas.microsoft.com/office/drawing/2014/main" id="{76A1029E-FC96-50D4-99CE-F5DE5A43A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33" y="1158023"/>
            <a:ext cx="4528947" cy="4696335"/>
          </a:xfrm>
        </p:spPr>
        <p:txBody>
          <a:bodyPr>
            <a:normAutofit/>
          </a:bodyPr>
          <a:lstStyle/>
          <a:p>
            <a:pPr indent="450215">
              <a:lnSpc>
                <a:spcPct val="90000"/>
              </a:lnSpc>
            </a:pPr>
            <a:endParaRPr lang="ru-RU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0215">
              <a:lnSpc>
                <a:spcPct val="90000"/>
              </a:lnSpc>
            </a:pPr>
            <a:r>
              <a:rPr lang="en-US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Benjamin Clementine</a:t>
            </a:r>
            <a:r>
              <a:rPr lang="uk-UA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US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I won</a:t>
            </a:r>
            <a:r>
              <a:rPr lang="uk-UA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’</a:t>
            </a:r>
            <a:r>
              <a:rPr lang="en-US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t Complain</a:t>
            </a:r>
            <a:r>
              <a:rPr lang="ru-UA" b="1" dirty="0"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indent="0">
              <a:lnSpc>
                <a:spcPct val="90000"/>
              </a:lnSpc>
              <a:buNone/>
            </a:pPr>
            <a:endParaRPr lang="ru-UA" b="1" dirty="0"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lnSpc>
                <a:spcPct val="90000"/>
              </a:lnSpc>
              <a:buNone/>
            </a:pPr>
            <a:r>
              <a:rPr lang="ru-UA" b="1" dirty="0"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Слова з тексту, які описують картину:</a:t>
            </a:r>
          </a:p>
          <a:p>
            <a:pPr indent="0">
              <a:lnSpc>
                <a:spcPct val="90000"/>
              </a:lnSpc>
              <a:buNone/>
            </a:pPr>
            <a:r>
              <a:rPr lang="en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My mind is a mirror, a reflection only known to me</a:t>
            </a:r>
            <a:r>
              <a:rPr lang="ru-UA" b="1" dirty="0"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uk-UA" b="1" dirty="0"/>
              <a:t>Мій розум - дзеркало, відображення, відоме лише мені</a:t>
            </a:r>
            <a:endParaRPr lang="ru-UA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873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 descr="Изображение выглядит как иллюстрация, Мультфильм, Анимация, рисунок&#10;&#10;Автоматически созданное описание">
            <a:extLst>
              <a:ext uri="{FF2B5EF4-FFF2-40B4-BE49-F238E27FC236}">
                <a16:creationId xmlns:a16="http://schemas.microsoft.com/office/drawing/2014/main" id="{512AE175-4F55-6FFB-76F1-1D59247200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16355" r="-1" b="552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0393412-BB8B-4EC9-A88D-93917FA4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11227442" cy="5883295"/>
          </a:xfrm>
          <a:prstGeom prst="rect">
            <a:avLst/>
          </a:prstGeom>
          <a:blipFill dpi="0" rotWithShape="1">
            <a:blip r:embed="rId4">
              <a:alphaModFix amt="88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AB7DB4-4BE9-465B-8843-8073715FF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6B1E8BC-9D2D-226E-F86A-A0BD406A0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Обґрунтування</a:t>
            </a:r>
            <a:r>
              <a:rPr lang="uk-UA" b="1" spc="5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вибору</a:t>
            </a:r>
            <a:r>
              <a:rPr lang="uk-UA" b="1" spc="5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теми</a:t>
            </a:r>
            <a:r>
              <a:rPr lang="uk-UA" b="1" spc="5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творчого</a:t>
            </a:r>
            <a:r>
              <a:rPr lang="uk-UA" b="1" spc="5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проєкту</a:t>
            </a:r>
            <a:endParaRPr lang="ru-UA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FC431BA-A96A-492C-A2FA-F9F701E38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9E73055-8C3E-4C1D-88EA-3D22039CD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>
          <p:nvSpPr>
            <p:cNvPr id="17" name="Rounded Rectangle 30">
              <a:extLst>
                <a:ext uri="{FF2B5EF4-FFF2-40B4-BE49-F238E27FC236}">
                  <a16:creationId xmlns:a16="http://schemas.microsoft.com/office/drawing/2014/main" id="{FF9A1137-08E4-442C-9270-0F23E380D9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A4AC3F5-7F5F-4B49-835E-36CBE45D3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>
          <p:nvSpPr>
            <p:cNvPr id="19" name="Rounded Rectangle 32">
              <a:extLst>
                <a:ext uri="{FF2B5EF4-FFF2-40B4-BE49-F238E27FC236}">
                  <a16:creationId xmlns:a16="http://schemas.microsoft.com/office/drawing/2014/main" id="{C79DCCFA-B647-41F3-8C57-D19A6176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3C7401E9-AF65-4A82-8FB1-401302CD5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EEA0EAE6-56A6-9BA1-EE9F-635DF4A6D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uk-UA" sz="22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Життя людини дуже цікава річ. У кожного своя ціль, свої мотиви. У даній постановці показано історію мого життя адже з таким стикаються багато людей. Насамперед, коли ти хочеш досягти поставленої мети, а життя надає тобі іншого шляху. Більшість людей не оцінюють старання та не беруть до уваги бажання та мрію іншої людини. </a:t>
            </a:r>
            <a:r>
              <a:rPr lang="uk-UA" sz="2200" dirty="0"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А</a:t>
            </a:r>
            <a:r>
              <a:rPr lang="uk-UA" sz="22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ле прагнення оточуючих до ідеального життя можуть зовсім не співпадати з твоїми. Прикладом мого життя є любов до танцю але багато хто вважає це не є сферою де можна добре заробляти. Насамперед для мене це як повітря, спосіб проявити себе, свої почуття. </a:t>
            </a:r>
            <a:endParaRPr lang="ru-UA" sz="22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endParaRPr lang="ru-UA" sz="2200" dirty="0"/>
          </a:p>
        </p:txBody>
      </p:sp>
    </p:spTree>
    <p:extLst>
      <p:ext uri="{BB962C8B-B14F-4D97-AF65-F5344CB8AC3E}">
        <p14:creationId xmlns:p14="http://schemas.microsoft.com/office/powerpoint/2010/main" val="1483736333"/>
      </p:ext>
    </p:extLst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облако, трава, небо, дерево&#10;&#10;Автоматически созданное описание">
            <a:extLst>
              <a:ext uri="{FF2B5EF4-FFF2-40B4-BE49-F238E27FC236}">
                <a16:creationId xmlns:a16="http://schemas.microsoft.com/office/drawing/2014/main" id="{3C31C7D0-810F-5C87-CFFD-E41F07C9EE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843" r="1" b="397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2882DDE-F82E-BFF3-4800-088628F6E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sz="2100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Мета:</a:t>
            </a:r>
            <a:br>
              <a:rPr lang="uk-UA" sz="2100" b="1">
                <a:ln>
                  <a:noFill/>
                </a:ln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uk-UA" sz="2100" b="1">
                <a:ln>
                  <a:noFill/>
                </a:ln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sz="210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розкрити особливості життя людини та підкреслити необхідність слідування до своєї мрії.</a:t>
            </a:r>
            <a:br>
              <a:rPr lang="ru-UA" sz="210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ru-UA" sz="210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7530F258-4EF3-3EA9-A3AB-5E2AF04E0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uk-UA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Завдання</a:t>
            </a:r>
            <a:r>
              <a:rPr lang="uk-UA" b="1" spc="-35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творчого</a:t>
            </a:r>
            <a:r>
              <a:rPr lang="uk-UA" b="1" spc="-2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uk-UA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проєкту:</a:t>
            </a:r>
          </a:p>
          <a:p>
            <a:pPr marL="342900" lvl="0" indent="-342900">
              <a:spcBef>
                <a:spcPts val="800"/>
              </a:spcBef>
              <a:spcAft>
                <a:spcPts val="0"/>
              </a:spcAft>
              <a:buFont typeface="Symbol" pitchFamily="2" charset="2"/>
              <a:buChar char="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удосконалити творчі здібності як хореографа в роботі з колективом, так і балетмейстера; </a:t>
            </a:r>
            <a:endParaRPr lang="ru-UA">
              <a:ln>
                <a:noFill/>
              </a:ln>
              <a:solidFill>
                <a:srgbClr val="FFFFFF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342900" lvl="0" indent="-342900">
              <a:spcBef>
                <a:spcPts val="800"/>
              </a:spcBef>
              <a:spcAft>
                <a:spcPts val="0"/>
              </a:spcAft>
              <a:buFont typeface="Symbol" pitchFamily="2" charset="2"/>
              <a:buChar char="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створити хореографічну картину;</a:t>
            </a:r>
            <a:endParaRPr lang="ru-UA">
              <a:ln>
                <a:noFill/>
              </a:ln>
              <a:solidFill>
                <a:srgbClr val="FFFFFF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342900" lvl="0" indent="-342900">
              <a:buFont typeface="Symbol" pitchFamily="2" charset="2"/>
              <a:buChar char=""/>
            </a:pPr>
            <a:r>
              <a:rPr lang="uk-UA" b="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реалізувати на практиці мету творчого проєкту;</a:t>
            </a:r>
            <a:endParaRPr lang="ru-UA" b="1">
              <a:ln>
                <a:noFill/>
              </a:ln>
              <a:solidFill>
                <a:srgbClr val="FFFFFF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"/>
            </a:pPr>
            <a:r>
              <a:rPr lang="uk-UA" b="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розкрити ідейно-тематичне та композиційне рішення постановки.</a:t>
            </a:r>
            <a:endParaRPr lang="ru-UA" b="1">
              <a:ln>
                <a:noFill/>
              </a:ln>
              <a:solidFill>
                <a:srgbClr val="FFFFFF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062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AC98329-5B49-FE83-44D8-79B48371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uk-UA" sz="3700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Практичне значення творчого проєкту</a:t>
            </a:r>
            <a:br>
              <a:rPr lang="ru-UA" sz="3700" b="1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ru-UA" sz="370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24278B9-1966-2BCD-18E4-0434CDD18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 indent="0">
              <a:lnSpc>
                <a:spcPct val="90000"/>
              </a:lnSpc>
              <a:buNone/>
            </a:pPr>
            <a:r>
              <a:rPr lang="uk-UA" sz="17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Хореографічна картина «Вибір життя» створена, щоб привернути увагу глядача до того, яким буває життя коли в ньому з’являється вплив інших людей. Ти вправі вибрати собі долю, також вдосконалити її, знайти компроміс з собою та своїми думками. Показати життя дівчини є основним етапом створення хореографічної картини. У номері розкривається життєвий шлях дівчини, яка з дитинства мріє бути танцівницею. Та в один момент з’являються люди, які руйнують її мрії та примусово підштовхують до змін у житті. Показують життя з іншої сторони. Показують, що маючи фінансові можливості можна зробити все, а талантом танцю ніяк не здобути цінностей життя.</a:t>
            </a:r>
            <a:r>
              <a:rPr lang="ru-UA" sz="1700" b="1" dirty="0"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uk-UA" sz="17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Але пізніше серце дівчини розуміє, що вона живе думкою інших і вона знову починає жити танцем. Відображення своєї мрії у реальності </a:t>
            </a:r>
            <a:r>
              <a:rPr lang="uk-UA" sz="1700" b="0" dirty="0" err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емоційно</a:t>
            </a:r>
            <a:r>
              <a:rPr lang="uk-UA" sz="17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налаштували дівчину до кращого життя.</a:t>
            </a:r>
            <a:endParaRPr lang="ru-UA" sz="17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lnSpc>
                <a:spcPct val="90000"/>
              </a:lnSpc>
              <a:buNone/>
            </a:pPr>
            <a:r>
              <a:rPr lang="uk-UA" sz="17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Танцівники, які брали участь у </a:t>
            </a:r>
            <a:r>
              <a:rPr lang="uk-UA" sz="1700" b="0" dirty="0" err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проєкті</a:t>
            </a:r>
            <a:r>
              <a:rPr lang="uk-UA" sz="17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, отримали цінний досвід роботи в команді, покращили власний виконавський рівень хореографічної та акторської майстерності. </a:t>
            </a:r>
            <a:endParaRPr lang="ru-UA" sz="17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ru-UA" sz="1700" dirty="0"/>
          </a:p>
        </p:txBody>
      </p:sp>
    </p:spTree>
    <p:extLst>
      <p:ext uri="{BB962C8B-B14F-4D97-AF65-F5344CB8AC3E}">
        <p14:creationId xmlns:p14="http://schemas.microsoft.com/office/powerpoint/2010/main" val="2608905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Рисунок 5" descr="Изображение выглядит как музыка, музыкальный инструмент, Музыкальная клавиатура, пианино&#10;&#10;Автоматически созданное описание">
            <a:extLst>
              <a:ext uri="{FF2B5EF4-FFF2-40B4-BE49-F238E27FC236}">
                <a16:creationId xmlns:a16="http://schemas.microsoft.com/office/drawing/2014/main" id="{3DBA47CA-83D9-0D33-FFC7-306AC357B0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7045" b="267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4B4E8D8-3583-3EF3-888A-3F1256746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ru-UA" dirty="0">
                <a:solidFill>
                  <a:srgbClr val="FFFFFF"/>
                </a:solidFill>
              </a:rPr>
              <a:t>Лібрето </a:t>
            </a:r>
            <a:br>
              <a:rPr lang="uk-UA" dirty="0">
                <a:solidFill>
                  <a:srgbClr val="FFFFFF"/>
                </a:solidFill>
              </a:rPr>
            </a:br>
            <a:r>
              <a:rPr lang="uk-UA" b="1" dirty="0">
                <a:ln>
                  <a:noFill/>
                </a:ln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Картина 1</a:t>
            </a:r>
            <a:br>
              <a:rPr lang="ru-UA" dirty="0">
                <a:ln>
                  <a:noFill/>
                </a:ln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ru-UA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6044C18C-0EF8-37C5-E626-B5AB89BCE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uk-UA" dirty="0">
                <a:ln>
                  <a:noFill/>
                </a:ln>
                <a:solidFill>
                  <a:srgbClr val="FFFF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На сцені є піаніно з людей та піаніст, який підходить до них. Тиша в залі та тільки піаніст грає по клавішам. Поступово дівчина показує танцем своє життя.</a:t>
            </a:r>
            <a:endParaRPr lang="ru-UA" dirty="0">
              <a:ln>
                <a:noFill/>
              </a:ln>
              <a:solidFill>
                <a:srgbClr val="FFFFFF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endParaRPr lang="ru-UA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18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6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Рисунок 4" descr="Изображение выглядит как рисунок, картина, зарисовка, иллюстрация&#10;&#10;Автоматически созданное описание">
            <a:extLst>
              <a:ext uri="{FF2B5EF4-FFF2-40B4-BE49-F238E27FC236}">
                <a16:creationId xmlns:a16="http://schemas.microsoft.com/office/drawing/2014/main" id="{4AEEE5CB-D8E7-A61B-CCCC-D3E5B759DC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46535" b="19535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011AEED-3E3A-E649-A629-704180330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uk-UA" b="1" dirty="0">
                <a:ln>
                  <a:noFill/>
                </a:ln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Картина 2</a:t>
            </a:r>
            <a:br>
              <a:rPr lang="ru-UA" dirty="0">
                <a:ln>
                  <a:noFill/>
                </a:ln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ru-UA" dirty="0">
              <a:solidFill>
                <a:schemeClr val="tx1"/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34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36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54C49938-DC5A-D149-2F39-498B8E4B8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dirty="0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Дівчиною керують думки інших людей, які радять як буде краще. Дівчина забуває про танці та починає реалізувати звичне життя людей.</a:t>
            </a:r>
            <a:endParaRPr lang="ru-UA" dirty="0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ru-UA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427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Рисунок 4" descr="Изображение выглядит как спорт, Танец, Баланс, танцор&#10;&#10;Автоматически созданное описание">
            <a:extLst>
              <a:ext uri="{FF2B5EF4-FFF2-40B4-BE49-F238E27FC236}">
                <a16:creationId xmlns:a16="http://schemas.microsoft.com/office/drawing/2014/main" id="{C79DEDDF-98FB-2722-0DA6-A0E1CF1AD4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34974" r="1" b="35551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FE8A531-D7BD-CA27-E8D9-288551520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uk-UA" b="1" dirty="0">
                <a:ln>
                  <a:noFill/>
                </a:ln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Картина 3</a:t>
            </a:r>
            <a:br>
              <a:rPr lang="ru-UA" dirty="0">
                <a:ln>
                  <a:noFill/>
                </a:ln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Helvetica Neue" panose="02000503000000020004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ru-UA" dirty="0">
              <a:solidFill>
                <a:schemeClr val="tx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19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1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296B0A5D-9895-AFC4-3A46-9C480DA37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dirty="0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Дівчині стає самотньо та сумно. Вона не розуміє, що з нею. Її пустота на душі не дає їй спокою. Вона знову починає танцювати та радіє, що мрія здійснюється.</a:t>
            </a:r>
            <a:endParaRPr lang="ru-UA" dirty="0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ru-UA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330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Рисунок 4" descr="Изображение выглядит как музыка, музыкальный инструмент, пианино, клавиатура&#10;&#10;Автоматически созданное описание">
            <a:extLst>
              <a:ext uri="{FF2B5EF4-FFF2-40B4-BE49-F238E27FC236}">
                <a16:creationId xmlns:a16="http://schemas.microsoft.com/office/drawing/2014/main" id="{9843A385-5AB4-332C-D70B-F6B930D529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37639" r="1" b="23061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8226142-E53C-4366-EB5E-D5EC749C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sz="4100" b="1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ДРАМАТУРГІЧНА ПОБУДОВА</a:t>
            </a:r>
            <a:br>
              <a:rPr lang="ru-UA" sz="4100" b="1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ru-UA" sz="4100">
              <a:solidFill>
                <a:schemeClr val="tx1"/>
              </a:solidFill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39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41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23C0EC37-C766-2DB9-78D8-9FA18F6F3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b="1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Експозиція та зав'язка:</a:t>
            </a:r>
            <a:endParaRPr lang="ru-UA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Всі герої виходять на сцену стаючи у формі піаніно. Піаніст, як творець життя дівчини починає грати на клавішах зображаючи поетапність життя.  </a:t>
            </a:r>
            <a:endParaRPr lang="ru-UA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endParaRPr lang="ru-UA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988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9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Рисунок 4" descr="Изображение выглядит как облако, на открытом воздухе, небо, платье&#10;&#10;Автоматически созданное описание">
            <a:extLst>
              <a:ext uri="{FF2B5EF4-FFF2-40B4-BE49-F238E27FC236}">
                <a16:creationId xmlns:a16="http://schemas.microsoft.com/office/drawing/2014/main" id="{8D0DABF4-B6A9-C6D3-5E19-9ECA85F2E8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29019" r="1" b="15531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9" name="Rectangle 13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15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1" name="Group 17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19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1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0AE152C3-B73B-C474-292E-C9EE0198F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b="1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Розвиток дії:</a:t>
            </a:r>
            <a:endParaRPr lang="ru-UA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0"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Дівчина починає показувати всю свою любов до танцю. Піаніст управляє рухами та подальшими діями, усі люди разом з дівчиною починають танцювати. </a:t>
            </a:r>
            <a:endParaRPr lang="ru-UA">
              <a:ln>
                <a:noFill/>
              </a:ln>
              <a:solidFill>
                <a:schemeClr val="tx1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endParaRPr lang="ru-UA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259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id="{11C7711F-3983-4AB1-AFDE-96F7C065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11">
            <a:extLst>
              <a:ext uri="{FF2B5EF4-FFF2-40B4-BE49-F238E27FC236}">
                <a16:creationId xmlns:a16="http://schemas.microsoft.com/office/drawing/2014/main" id="{89BC9D38-9241-4F71-9B45-73827299E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D302979-39A3-4421-821D-94D6E00B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2" name="Rectangle 13">
              <a:extLst>
                <a:ext uri="{FF2B5EF4-FFF2-40B4-BE49-F238E27FC236}">
                  <a16:creationId xmlns:a16="http://schemas.microsoft.com/office/drawing/2014/main" id="{68E001BA-C181-4F47-9ABC-DF4C85AB4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EF07F1E-BD52-4B06-A38E-BF29F8E28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3" name="Picture 15">
              <a:extLst>
                <a:ext uri="{FF2B5EF4-FFF2-40B4-BE49-F238E27FC236}">
                  <a16:creationId xmlns:a16="http://schemas.microsoft.com/office/drawing/2014/main" id="{A68BE646-889B-49C2-95AF-90BAE5D29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34" name="Rectangle 17">
            <a:extLst>
              <a:ext uri="{FF2B5EF4-FFF2-40B4-BE49-F238E27FC236}">
                <a16:creationId xmlns:a16="http://schemas.microsoft.com/office/drawing/2014/main" id="{B3085476-B49E-49ED-87D2-1165E69D2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одежда, рисунок, искусство, Человеческое лицо&#10;&#10;Автоматически созданное описание">
            <a:extLst>
              <a:ext uri="{FF2B5EF4-FFF2-40B4-BE49-F238E27FC236}">
                <a16:creationId xmlns:a16="http://schemas.microsoft.com/office/drawing/2014/main" id="{19593D96-FF97-F973-1534-A913132770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785" r="4125" b="1"/>
          <a:stretch/>
        </p:blipFill>
        <p:spPr>
          <a:xfrm>
            <a:off x="1412683" y="1410208"/>
            <a:ext cx="2433793" cy="3858780"/>
          </a:xfrm>
          <a:prstGeom prst="rect">
            <a:avLst/>
          </a:prstGeom>
        </p:spPr>
      </p:pic>
      <p:cxnSp>
        <p:nvCxnSpPr>
          <p:cNvPr id="35" name="Straight Connector 19">
            <a:extLst>
              <a:ext uri="{FF2B5EF4-FFF2-40B4-BE49-F238E27FC236}">
                <a16:creationId xmlns:a16="http://schemas.microsoft.com/office/drawing/2014/main" id="{59BA5C68-DFCC-4101-8403-F96781C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2997C0ED-C873-CD1A-A3D4-EBAFB31B3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482" y="2556932"/>
            <a:ext cx="6260114" cy="3318936"/>
          </a:xfrm>
        </p:spPr>
        <p:txBody>
          <a:bodyPr>
            <a:normAutofit/>
          </a:bodyPr>
          <a:lstStyle/>
          <a:p>
            <a:pPr indent="0">
              <a:lnSpc>
                <a:spcPct val="90000"/>
              </a:lnSpc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5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Кульмінація і розв'язка:</a:t>
            </a:r>
            <a:endParaRPr lang="ru-UA" sz="15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0">
              <a:lnSpc>
                <a:spcPct val="90000"/>
              </a:lnSpc>
              <a:spcBef>
                <a:spcPts val="800"/>
              </a:spcBef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uk-UA" sz="15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Як все добре та весело</a:t>
            </a:r>
            <a:r>
              <a:rPr lang="ru-RU" sz="15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.</a:t>
            </a:r>
            <a:r>
              <a:rPr lang="uk-UA" sz="15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 З’являться люди, які починають налаштовувати та казати як правильніше творити свій життєвий шлях. Творець життя не очікував такого, бо це не його сили привели людей до дівчини. Все в красі, грошове збагачення. Кожного разу вона сумувала за танцями. Піаніст прагнув, щоб дівчина не слухала думки інших. Вона довго не могла зрозуміти що з нею. Думки інших та про танці </a:t>
            </a:r>
            <a:r>
              <a:rPr lang="uk-UA" sz="1500" dirty="0"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розривали її з середини </a:t>
            </a:r>
            <a:r>
              <a:rPr lang="uk-UA" sz="15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Arial Unicode MS" panose="020B0604020202020204" pitchFamily="34" charset="-128"/>
              </a:rPr>
              <a:t>на шматки. Але вона зрозуміла, що танці її покликання. Дівчина знову починає танцювати. У завершенні картини дівчина має свою виповнену мрію, любов до танцю. Піаніст, як творець життя дівчини повернувся і радів, що дівчина не покинула свої мрії.</a:t>
            </a:r>
            <a:endParaRPr lang="ru-UA" sz="15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</a:pPr>
            <a:endParaRPr lang="ru-UA" sz="1500" dirty="0"/>
          </a:p>
        </p:txBody>
      </p:sp>
    </p:spTree>
    <p:extLst>
      <p:ext uri="{BB962C8B-B14F-4D97-AF65-F5344CB8AC3E}">
        <p14:creationId xmlns:p14="http://schemas.microsoft.com/office/powerpoint/2010/main" val="31349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1708EBE-8F1C-4F88-9893-363C6C692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008F04-25AC-4851-913F-8E3AE20B1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EFFDCD6-F7ED-482D-907C-CD48B9B1D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5765067-14FA-421E-B823-BC9850AB8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05C27D4-E19A-481A-BB00-A276CC012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3A9933D-84D7-4A15-B34D-2D7B08120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799D9C8-E156-944D-C4DA-46396D0DC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774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sz="3700" b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ОПИС КОСТЮМІВ ТА ДЕКОРАЦІЙ</a:t>
            </a:r>
            <a:endParaRPr lang="ru-UA" sz="37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4C3C3E8-6B5D-49DA-997A-3582B89C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Рисунок 6" descr="Изображение выглядит как одежда, человек, Уличная мода, мода&#10;&#10;Автоматически созданное описание">
            <a:extLst>
              <a:ext uri="{FF2B5EF4-FFF2-40B4-BE49-F238E27FC236}">
                <a16:creationId xmlns:a16="http://schemas.microsoft.com/office/drawing/2014/main" id="{EA3E7E43-39E6-6985-CC5E-0263803269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6546" y="3153522"/>
            <a:ext cx="1614617" cy="2418902"/>
          </a:xfrm>
          <a:prstGeom prst="rect">
            <a:avLst/>
          </a:prstGeom>
          <a:ln w="57150" cmpd="thickThin">
            <a:noFill/>
            <a:miter lim="800000"/>
          </a:ln>
        </p:spPr>
      </p:pic>
      <p:pic>
        <p:nvPicPr>
          <p:cNvPr id="5" name="Рисунок 4" descr="Изображение выглядит как одежда, человек, Спандекс, Спортивные штаны&#10;&#10;Автоматически созданное описание">
            <a:extLst>
              <a:ext uri="{FF2B5EF4-FFF2-40B4-BE49-F238E27FC236}">
                <a16:creationId xmlns:a16="http://schemas.microsoft.com/office/drawing/2014/main" id="{91FF330E-0768-0189-B827-060E601361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7209" y="3153522"/>
            <a:ext cx="1650900" cy="2418902"/>
          </a:xfrm>
          <a:prstGeom prst="rect">
            <a:avLst/>
          </a:prstGeom>
          <a:ln w="57150" cmpd="thickThin">
            <a:noFill/>
            <a:miter lim="800000"/>
          </a:ln>
        </p:spPr>
      </p:pic>
      <p:sp>
        <p:nvSpPr>
          <p:cNvPr id="3" name="Объект 2">
            <a:extLst>
              <a:ext uri="{FF2B5EF4-FFF2-40B4-BE49-F238E27FC236}">
                <a16:creationId xmlns:a16="http://schemas.microsoft.com/office/drawing/2014/main" id="{0606159F-BA7A-FA3B-5FE1-3C3031CE4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33" y="1158023"/>
            <a:ext cx="4528947" cy="4696335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uk-UA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Костюми:</a:t>
            </a:r>
            <a:endParaRPr lang="ru-UA" b="1" dirty="0"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indent="0">
              <a:buNone/>
            </a:pPr>
            <a:r>
              <a:rPr lang="uk-UA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Дівчина – чорний танцювальний костюм, бежевий піджак</a:t>
            </a:r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137640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5F01BD1-E3CB-4562-A77C-00A3ED246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92030E9-8BC2-4840-8C6B-991B68C51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651493CA-1EAE-4C5B-9C46-8437DD51C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B01891-F01D-4D0D-A631-E29F0EA8E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8B1DE3F-E4E6-4E5E-9213-CB6C7AA92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AFE6BB3-9290-46EA-8067-AA9277C70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B1AAE54-698F-25DF-4B01-20D7D5D16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sz="2800" b="1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Піаніст (творець життя) – класичний костюм, фрак, туфлі</a:t>
            </a:r>
            <a:br>
              <a:rPr lang="ru-UA" sz="2800" b="1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ru-UA" sz="2800" b="1">
              <a:solidFill>
                <a:srgbClr val="262626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325209-1BB3-4A1C-97C2-17DCDC165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Объект 4" descr="Изображение выглядит как одежда, человек, пальто, Дизайн одежды&#10;&#10;Автоматически созданное описание">
            <a:extLst>
              <a:ext uri="{FF2B5EF4-FFF2-40B4-BE49-F238E27FC236}">
                <a16:creationId xmlns:a16="http://schemas.microsoft.com/office/drawing/2014/main" id="{53B4C31A-CDA6-FDC6-DB59-872A3FC87C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7828" y="1410208"/>
            <a:ext cx="2363502" cy="385878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43EE5F5-AF73-46E3-90B6-27EEFDAC3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574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55AAC1D-EC23-F7D7-2B42-4E276C424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844" y="2765420"/>
            <a:ext cx="3660056" cy="132537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uk-UA" sz="2800" b="1" dirty="0">
                <a:ln>
                  <a:noFill/>
                </a:ln>
                <a:solidFill>
                  <a:srgbClr val="262626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Всі інші дівчата -  біло-чорні костюми (імітація клавіш)</a:t>
            </a:r>
            <a:endParaRPr lang="ru-UA" sz="2800" dirty="0">
              <a:solidFill>
                <a:srgbClr val="262626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Объект 4" descr="Изображение выглядит как одежда, платье, высокая мода, мода&#10;&#10;Автоматически созданное описание">
            <a:extLst>
              <a:ext uri="{FF2B5EF4-FFF2-40B4-BE49-F238E27FC236}">
                <a16:creationId xmlns:a16="http://schemas.microsoft.com/office/drawing/2014/main" id="{72121117-91C1-FF36-BE2F-C1989646F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1984" y="982131"/>
            <a:ext cx="2862834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63299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2537EFB-6354-0072-C416-C5D1774F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pPr marL="457200" indent="450215">
              <a:lnSpc>
                <a:spcPct val="90000"/>
              </a:lnSpc>
            </a:pPr>
            <a:r>
              <a:rPr lang="uk-UA" sz="2200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Грим та зачіски:</a:t>
            </a:r>
            <a:br>
              <a:rPr lang="ru-UA" sz="2200" b="1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ru-UA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9" name="Content Placeholder 27">
            <a:extLst>
              <a:ext uri="{FF2B5EF4-FFF2-40B4-BE49-F238E27FC236}">
                <a16:creationId xmlns:a16="http://schemas.microsoft.com/office/drawing/2014/main" id="{0725C412-B5C0-B1DD-4429-7C59D3E56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uk-UA" sz="1800" b="1" dirty="0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Дівчата – волосся зібране у низькі хвостики, яскраві очі</a:t>
            </a:r>
            <a:endParaRPr lang="en-US" sz="1800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Объект 4" descr="Изображение выглядит как Человеческое лицо, ресница, губная помада, Косметика&#10;&#10;Автоматически созданное описание">
            <a:extLst>
              <a:ext uri="{FF2B5EF4-FFF2-40B4-BE49-F238E27FC236}">
                <a16:creationId xmlns:a16="http://schemas.microsoft.com/office/drawing/2014/main" id="{70329A1F-A1B3-20EE-E2B4-65CD91E776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585" r="-1" b="20085"/>
          <a:stretch/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7" name="Рисунок 6" descr="Изображение выглядит как одежда, прическа, шея, человек&#10;&#10;Автоматически созданное описание">
            <a:extLst>
              <a:ext uri="{FF2B5EF4-FFF2-40B4-BE49-F238E27FC236}">
                <a16:creationId xmlns:a16="http://schemas.microsoft.com/office/drawing/2014/main" id="{53F2FB0D-0E62-E9C4-1450-C68DB25B07B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740" r="3" b="45605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7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24" name="Объект 23" descr="Изображение выглядит как Танец, человек, на открытом воздухе, люди&#10;&#10;Автоматически созданное описание">
            <a:extLst>
              <a:ext uri="{FF2B5EF4-FFF2-40B4-BE49-F238E27FC236}">
                <a16:creationId xmlns:a16="http://schemas.microsoft.com/office/drawing/2014/main" id="{3DA60025-537B-92A3-7371-68A0C201C1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27314" r="-1" b="31813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A069E72-89D3-6CE1-D91F-F8E77DAD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 marL="457200" indent="450215">
              <a:lnSpc>
                <a:spcPct val="90000"/>
              </a:lnSpc>
            </a:pPr>
            <a:r>
              <a:rPr lang="uk-UA" sz="2800" b="1" dirty="0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Декорації:</a:t>
            </a:r>
            <a:br>
              <a:rPr lang="ru-UA" sz="2800" b="1" dirty="0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uk-UA" sz="2800" b="1" dirty="0">
                <a:ln>
                  <a:noFill/>
                </a:ln>
                <a:solidFill>
                  <a:schemeClr val="tx1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На задньому плані буде екран на якому показується життя дівчини.</a:t>
            </a:r>
            <a:endParaRPr lang="ru-UA" sz="2800" b="1" dirty="0">
              <a:solidFill>
                <a:schemeClr val="tx1"/>
              </a:solidFill>
            </a:endParaRP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81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83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84" name="Picture 83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pic>
        <p:nvPicPr>
          <p:cNvPr id="28" name="Объект 27" descr="Изображение выглядит как спорт, танцы, Танец, танцор&#10;&#10;Автоматически созданное описание">
            <a:extLst>
              <a:ext uri="{FF2B5EF4-FFF2-40B4-BE49-F238E27FC236}">
                <a16:creationId xmlns:a16="http://schemas.microsoft.com/office/drawing/2014/main" id="{8ED12FF6-BA90-1694-7572-FC57EC4B88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162634" y="2025596"/>
            <a:ext cx="2217830" cy="3317875"/>
          </a:xfrm>
        </p:spPr>
      </p:pic>
      <p:pic>
        <p:nvPicPr>
          <p:cNvPr id="36" name="Рисунок 35" descr="Изображение выглядит как спорт, Танец, Хореография, человек&#10;&#10;Автоматически созданное описание">
            <a:extLst>
              <a:ext uri="{FF2B5EF4-FFF2-40B4-BE49-F238E27FC236}">
                <a16:creationId xmlns:a16="http://schemas.microsoft.com/office/drawing/2014/main" id="{97534BAB-EADC-3537-A12B-E788A7EE9F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033" y="1981120"/>
            <a:ext cx="2777103" cy="416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825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FE8ED8A-1A94-F5CF-33F6-A8809498C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uk-UA" sz="2800" b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Світло та реквізит:</a:t>
            </a:r>
            <a:br>
              <a:rPr lang="ru-UA" sz="2800" b="1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ru-UA" sz="28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концерт, музыка, Блик в объективе, темнота&#10;&#10;Автоматически созданное описание">
            <a:extLst>
              <a:ext uri="{FF2B5EF4-FFF2-40B4-BE49-F238E27FC236}">
                <a16:creationId xmlns:a16="http://schemas.microsoft.com/office/drawing/2014/main" id="{87D18D04-0A56-71CF-4D76-8B4CC2A60AA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470" b="46121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Объект 2">
            <a:extLst>
              <a:ext uri="{FF2B5EF4-FFF2-40B4-BE49-F238E27FC236}">
                <a16:creationId xmlns:a16="http://schemas.microsoft.com/office/drawing/2014/main" id="{7BD4B0F1-3DC4-EA24-2155-5A15437FD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799441" cy="3318919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Початок дій відбувається у темній залі та тільки прожектор білого кольору світить на піаніста.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Коли починається музика поступово вся сцена стає світлішою та транслюється відео на екран позаду.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Сцена з піаністом. Прожектор починає світити на нього.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Коли дівчині радять люди прожектор світить на них та поступово вся сцена темніє.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Дівчина починає сперечатись з внутрішнім «я»:  світло на дівчину та поступово блимає по всій сцені.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uk-UA" sz="1200" b="0" dirty="0">
                <a:ln>
                  <a:noFill/>
                </a:ln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Фінал - вся сцена стає світлою.</a:t>
            </a:r>
            <a:endParaRPr lang="ru-UA" sz="1200" b="1" dirty="0">
              <a:ln>
                <a:noFill/>
              </a:ln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76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E7C9865-EF59-2172-26C4-B9D2770C6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UA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Фото та відео матеріали з репетиції </a:t>
            </a:r>
          </a:p>
        </p:txBody>
      </p:sp>
      <p:pic>
        <p:nvPicPr>
          <p:cNvPr id="4" name="IMG_1265">
            <a:hlinkClick r:id="" action="ppaction://media"/>
            <a:extLst>
              <a:ext uri="{FF2B5EF4-FFF2-40B4-BE49-F238E27FC236}">
                <a16:creationId xmlns:a16="http://schemas.microsoft.com/office/drawing/2014/main" id="{F1C5778A-3A75-E851-9E6F-67197A5657E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46425" y="2557463"/>
            <a:ext cx="5899150" cy="3317875"/>
          </a:xfr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BA3407E4-E75D-8FBE-1114-AF83D76114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780" y="1881290"/>
            <a:ext cx="2394587" cy="2770879"/>
          </a:xfrm>
          <a:prstGeom prst="rect">
            <a:avLst/>
          </a:prstGeom>
        </p:spPr>
      </p:pic>
      <p:pic>
        <p:nvPicPr>
          <p:cNvPr id="8" name="Рисунок 7" descr="Изображение выглядит как спорт, Баланс, йога, человек&#10;&#10;Автоматически созданное описание">
            <a:extLst>
              <a:ext uri="{FF2B5EF4-FFF2-40B4-BE49-F238E27FC236}">
                <a16:creationId xmlns:a16="http://schemas.microsoft.com/office/drawing/2014/main" id="{5AA29980-FDE3-12DB-2FC5-72994A7762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633" y="3251519"/>
            <a:ext cx="2143760" cy="280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496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2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Объект 18" descr="Изображение выглядит как музыка, музыкальный инструмент, Музыкальная клавиатура, пианино&#10;&#10;Автоматически созданное описание">
            <a:extLst>
              <a:ext uri="{FF2B5EF4-FFF2-40B4-BE49-F238E27FC236}">
                <a16:creationId xmlns:a16="http://schemas.microsoft.com/office/drawing/2014/main" id="{E860722F-F90F-E6D5-8D88-74DEDF6D5E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7045" b="267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5CACE12-48FE-C747-1A37-27D165A41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ru-UA">
                <a:solidFill>
                  <a:srgbClr val="FFFFFF"/>
                </a:solidFill>
              </a:rPr>
              <a:t>Дякую за увагу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02868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25B6A5E-141B-2AF2-B2A0-799AA72B02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8825" y="1854198"/>
            <a:ext cx="8704712" cy="1549399"/>
          </a:xfrm>
        </p:spPr>
        <p:txBody>
          <a:bodyPr/>
          <a:lstStyle/>
          <a:p>
            <a:r>
              <a:rPr lang="ru-UA" sz="3600" dirty="0"/>
              <a:t>Презентація до постановки</a:t>
            </a:r>
            <a:br>
              <a:rPr lang="ru-UA" sz="3600" dirty="0"/>
            </a:br>
            <a:r>
              <a:rPr lang="ru-UA" sz="3600" dirty="0"/>
              <a:t>«Вибір життя»</a:t>
            </a:r>
            <a:br>
              <a:rPr lang="ru-UA" sz="3600" dirty="0"/>
            </a:br>
            <a:r>
              <a:rPr lang="ru-UA" sz="3600" dirty="0"/>
              <a:t>хореографічна картина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A912D2BE-688E-0C3C-3DE0-83B51D9BF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1754" y="3643921"/>
            <a:ext cx="5603631" cy="2991341"/>
          </a:xfrm>
        </p:spPr>
        <p:txBody>
          <a:bodyPr>
            <a:normAutofit fontScale="92500" lnSpcReduction="10000"/>
          </a:bodyPr>
          <a:lstStyle/>
          <a:p>
            <a:pPr indent="450215" algn="l">
              <a:lnSpc>
                <a:spcPct val="150000"/>
              </a:lnSpc>
            </a:pPr>
            <a:r>
              <a:rPr lang="uk-UA" sz="1400" b="0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      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Виконала студентка ІV курсу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Денної форми  навчання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Спеціальність 024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«Хореографія»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Група 41-ХТ2</a:t>
            </a:r>
            <a:endParaRPr lang="ru-UA" sz="1400" b="1" dirty="0">
              <a:ln>
                <a:noFill/>
              </a:ln>
              <a:solidFill>
                <a:srgbClr val="202122"/>
              </a:solidFill>
              <a:effectLst/>
              <a:uFill>
                <a:solidFill>
                  <a:srgbClr val="202122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uk-UA" sz="1400" b="1" dirty="0" err="1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Муселімян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В.Е.</a:t>
            </a:r>
            <a:b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Викладач: Кандидат мистецтвознавства,</a:t>
            </a:r>
          </a:p>
          <a:p>
            <a:pPr indent="450215" algn="l">
              <a:lnSpc>
                <a:spcPct val="150000"/>
              </a:lnSpc>
            </a:pPr>
            <a:r>
              <a:rPr lang="uk-UA" sz="1400" b="1" dirty="0">
                <a:solidFill>
                  <a:srgbClr val="202122"/>
                </a:solidFill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доцент </a:t>
            </a:r>
            <a:r>
              <a:rPr lang="uk-UA" sz="1400" b="1" dirty="0" err="1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Козинко</a:t>
            </a:r>
            <a:r>
              <a:rPr lang="uk-UA" sz="1400" b="1" dirty="0">
                <a:ln>
                  <a:noFill/>
                </a:ln>
                <a:solidFill>
                  <a:srgbClr val="202122"/>
                </a:solidFill>
                <a:effectLst/>
                <a:uFill>
                  <a:solidFill>
                    <a:srgbClr val="202122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Л.Л.</a:t>
            </a:r>
            <a:endParaRPr lang="ru-UA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4CB6E5-976F-CC2C-6CFE-2B277A99F442}"/>
              </a:ext>
            </a:extLst>
          </p:cNvPr>
          <p:cNvSpPr txBox="1"/>
          <p:nvPr/>
        </p:nvSpPr>
        <p:spPr>
          <a:xfrm>
            <a:off x="1430214" y="399869"/>
            <a:ext cx="9003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uk-UA" b="1" dirty="0">
                <a:ea typeface="+mn-lt"/>
                <a:cs typeface="+mn-lt"/>
              </a:rPr>
              <a:t>Міністерство освіти і науки  України </a:t>
            </a:r>
            <a:endParaRPr lang="ru-RU" dirty="0">
              <a:ea typeface="+mn-lt"/>
              <a:cs typeface="+mn-lt"/>
            </a:endParaRPr>
          </a:p>
          <a:p>
            <a:pPr algn="ctr"/>
            <a:r>
              <a:rPr lang="uk-UA" b="1" dirty="0">
                <a:ea typeface="+mn-lt"/>
                <a:cs typeface="+mn-lt"/>
              </a:rPr>
              <a:t>Національний університет фізичного виховання і спорту України </a:t>
            </a:r>
            <a:endParaRPr lang="ru-RU" dirty="0">
              <a:ea typeface="+mn-lt"/>
              <a:cs typeface="+mn-lt"/>
            </a:endParaRPr>
          </a:p>
          <a:p>
            <a:pPr algn="ctr"/>
            <a:r>
              <a:rPr lang="uk-UA" b="1" dirty="0">
                <a:ea typeface="+mn-lt"/>
                <a:cs typeface="+mn-lt"/>
              </a:rPr>
              <a:t>Кафедра хореографії і танцювальних видів спорту</a:t>
            </a:r>
            <a:endParaRPr lang="ru-RU" dirty="0">
              <a:ea typeface="+mn-lt"/>
              <a:cs typeface="+mn-lt"/>
            </a:endParaRPr>
          </a:p>
          <a:p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711070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атуральные материалы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Натуральные материалы</Template>
  <TotalTime>1181</TotalTime>
  <Words>1085</Words>
  <Application>Microsoft Office PowerPoint</Application>
  <PresentationFormat>Широкий екран</PresentationFormat>
  <Paragraphs>92</Paragraphs>
  <Slides>24</Slides>
  <Notes>0</Notes>
  <HiddenSlides>0</HiddenSlides>
  <MMClips>1</MMClips>
  <ScaleCrop>false</ScaleCrop>
  <HeadingPairs>
    <vt:vector size="6" baseType="variant">
      <vt:variant>
        <vt:lpstr>Використані шрифти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24</vt:i4>
      </vt:variant>
    </vt:vector>
  </HeadingPairs>
  <TitlesOfParts>
    <vt:vector size="30" baseType="lpstr">
      <vt:lpstr>Arial</vt:lpstr>
      <vt:lpstr>Garamond</vt:lpstr>
      <vt:lpstr>Helvetica Neue</vt:lpstr>
      <vt:lpstr>Symbol</vt:lpstr>
      <vt:lpstr>Times New Roman</vt:lpstr>
      <vt:lpstr>Натуральные материалы</vt:lpstr>
      <vt:lpstr>Презентація до постановки «Вибір життя» хореографічна картина</vt:lpstr>
      <vt:lpstr>Зміст</vt:lpstr>
      <vt:lpstr>Творчій задум</vt:lpstr>
      <vt:lpstr>ІДЕЙНО-ТЕМАТИЧНИЙ АНАЛІЗ </vt:lpstr>
      <vt:lpstr>Дійові особи:</vt:lpstr>
      <vt:lpstr>Музичний матеріал </vt:lpstr>
      <vt:lpstr>Обґрунтування вибору теми творчого проєкту</vt:lpstr>
      <vt:lpstr> Мета:  розкрити особливості життя людини та підкреслити необхідність слідування до своєї мрії. </vt:lpstr>
      <vt:lpstr>Практичне значення творчого проєкту </vt:lpstr>
      <vt:lpstr>Лібрето  Картина 1 </vt:lpstr>
      <vt:lpstr>Картина 2 </vt:lpstr>
      <vt:lpstr>Картина 3 </vt:lpstr>
      <vt:lpstr>ДРАМАТУРГІЧНА ПОБУДОВА </vt:lpstr>
      <vt:lpstr>Презентація PowerPoint</vt:lpstr>
      <vt:lpstr>Презентація PowerPoint</vt:lpstr>
      <vt:lpstr>ОПИС КОСТЮМІВ ТА ДЕКОРАЦІЙ</vt:lpstr>
      <vt:lpstr>Піаніст (творець життя) – класичний костюм, фрак, туфлі </vt:lpstr>
      <vt:lpstr>Всі інші дівчата -  біло-чорні костюми (імітація клавіш)</vt:lpstr>
      <vt:lpstr>Грим та зачіски: </vt:lpstr>
      <vt:lpstr>Декорації: На задньому плані буде екран на якому показується життя дівчини.</vt:lpstr>
      <vt:lpstr>Світло та реквізит: </vt:lpstr>
      <vt:lpstr>Фото та відео матеріали з репетиції </vt:lpstr>
      <vt:lpstr>Дякую за увагу</vt:lpstr>
      <vt:lpstr>Презентація до постановки «Вибір життя» хореографічна картина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до постановки «Вибір життя» хореографічна картина</dc:title>
  <dc:creator>Вероніка Муселімян</dc:creator>
  <cp:lastModifiedBy>Кафедра ХіТВС НУФВСУ</cp:lastModifiedBy>
  <cp:revision>3</cp:revision>
  <dcterms:created xsi:type="dcterms:W3CDTF">2023-06-17T20:57:29Z</dcterms:created>
  <dcterms:modified xsi:type="dcterms:W3CDTF">2023-06-21T19:38:29Z</dcterms:modified>
</cp:coreProperties>
</file>