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embeddedFontLst>
    <p:embeddedFont>
      <p:font typeface="Garamond" panose="02020404030301010803" pitchFamily="18" charset="0"/>
      <p:regular r:id="rId17"/>
      <p:bold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74a3PEgcCPNvwvZRjJTcsdMBl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091178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 txBox="1"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17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1112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7"/>
          <p:cNvSpPr txBox="1"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 i="1">
                <a:solidFill>
                  <a:srgbClr val="FEFEFE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6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body" idx="1"/>
          </p:nvPr>
        </p:nvSpPr>
        <p:spPr>
          <a:xfrm rot="5400000">
            <a:off x="2857500" y="571501"/>
            <a:ext cx="342900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7"/>
          <p:cNvSpPr txBox="1">
            <a:spLocks noGrp="1"/>
          </p:cNvSpPr>
          <p:nvPr>
            <p:ph type="title"/>
          </p:nvPr>
        </p:nvSpPr>
        <p:spPr>
          <a:xfrm rot="5400000">
            <a:off x="5118100" y="2720341"/>
            <a:ext cx="4318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1"/>
          </p:nvPr>
        </p:nvSpPr>
        <p:spPr>
          <a:xfrm rot="5400000">
            <a:off x="1752600" y="762000"/>
            <a:ext cx="4267201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800" cy="304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25" name="Google Shape;25;p18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8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30" name="Google Shape;30;p19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84462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2000"/>
              <a:buNone/>
              <a:defRPr sz="2000" b="0" i="1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3" name="Google Shape;33;p19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684462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31242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2"/>
          </p:nvPr>
        </p:nvSpPr>
        <p:spPr>
          <a:xfrm>
            <a:off x="4648200" y="2438400"/>
            <a:ext cx="31242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" name="Google Shape;41;p20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8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1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8"/>
            <a:ext cx="9144000" cy="93268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1371600" y="2819400"/>
            <a:ext cx="31242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4648200" y="2819400"/>
            <a:ext cx="31242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3"/>
          </p:nvPr>
        </p:nvSpPr>
        <p:spPr>
          <a:xfrm>
            <a:off x="1371600" y="2362201"/>
            <a:ext cx="3125788" cy="4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4"/>
          </p:nvPr>
        </p:nvSpPr>
        <p:spPr>
          <a:xfrm>
            <a:off x="4645025" y="2359152"/>
            <a:ext cx="3127375" cy="44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57" name="Google Shape;57;p22" descr="flourish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18488"/>
            <a:ext cx="9144000" cy="93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4"/>
          <p:cNvSpPr txBox="1"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Garamond"/>
              <a:buNone/>
              <a:defRPr sz="17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1"/>
          </p:nvPr>
        </p:nvSpPr>
        <p:spPr>
          <a:xfrm>
            <a:off x="4953001" y="2275840"/>
            <a:ext cx="2819399" cy="290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2"/>
          </p:nvPr>
        </p:nvSpPr>
        <p:spPr>
          <a:xfrm>
            <a:off x="1371600" y="1676400"/>
            <a:ext cx="3276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❖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5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 cap="flat" cmpd="sng">
            <a:solidFill>
              <a:schemeClr val="lt2">
                <a:alpha val="16862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1" name="Google Shape;71;p25"/>
          <p:cNvSpPr txBox="1"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Garamond"/>
              <a:buNone/>
              <a:defRPr sz="17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>
            <a:spLocks noGrp="1"/>
          </p:cNvSpPr>
          <p:nvPr>
            <p:ph type="pic" idx="2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dk1">
              <a:alpha val="34901"/>
            </a:schemeClr>
          </a:solidFill>
          <a:ln>
            <a:noFill/>
          </a:ln>
        </p:spPr>
      </p:sp>
      <p:sp>
        <p:nvSpPr>
          <p:cNvPr id="73" name="Google Shape;73;p25"/>
          <p:cNvSpPr txBox="1">
            <a:spLocks noGrp="1"/>
          </p:cNvSpPr>
          <p:nvPr>
            <p:ph type="body" idx="1"/>
          </p:nvPr>
        </p:nvSpPr>
        <p:spPr>
          <a:xfrm>
            <a:off x="4953000" y="2276856"/>
            <a:ext cx="2819400" cy="287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6" descr="window3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6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  <a:defRPr sz="36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❖"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048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048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dt" idx="10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ftr" idx="11"/>
          </p:nvPr>
        </p:nvSpPr>
        <p:spPr>
          <a:xfrm>
            <a:off x="2971800" y="6356350"/>
            <a:ext cx="320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sldNum" idx="12"/>
          </p:nvPr>
        </p:nvSpPr>
        <p:spPr>
          <a:xfrm>
            <a:off x="6675120" y="63642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rgbClr val="C5BB9B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1475656" y="404664"/>
            <a:ext cx="6296744" cy="316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МІНІСТЕРСТВО ОСВІТИ І НАУКИ УКРАЇНИ</a:t>
            </a:r>
            <a:b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НАЦІОНАЛЬНИЙ УНІВЕРСИТЕТ ФІЗИЧНОГО ВИХОВАННЯ І СПОРТУ УКРАЇНИ</a:t>
            </a:r>
            <a:b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КАФЕДРА ХОРЕОГРАФІЇ І ТАНЦЮВАЛЬНИХ ВИДІВ СПОРТУ </a:t>
            </a:r>
            <a:b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 b="1">
                <a:latin typeface="Arial"/>
                <a:ea typeface="Arial"/>
                <a:cs typeface="Arial"/>
                <a:sym typeface="Arial"/>
              </a:rPr>
              <a:t>ПРЕЗЕНТАЦІЯ ДО ПОСТАНОВКИ </a:t>
            </a:r>
            <a:br>
              <a:rPr lang="uk-UA" sz="2000" b="1">
                <a:latin typeface="Arial"/>
                <a:ea typeface="Arial"/>
                <a:cs typeface="Arial"/>
                <a:sym typeface="Arial"/>
              </a:rPr>
            </a:br>
            <a:r>
              <a:rPr lang="uk-UA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ВІЙНА</a:t>
            </a:r>
            <a:r>
              <a:rPr lang="uk-UA" sz="2000" b="1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uk-UA" sz="2000" b="1">
                <a:latin typeface="Arial"/>
                <a:ea typeface="Arial"/>
                <a:cs typeface="Arial"/>
                <a:sym typeface="Arial"/>
              </a:rPr>
            </a:br>
            <a:r>
              <a:rPr lang="uk-UA" sz="2000" b="1">
                <a:latin typeface="Arial"/>
                <a:ea typeface="Arial"/>
                <a:cs typeface="Arial"/>
                <a:sym typeface="Arial"/>
              </a:rPr>
              <a:t>ХОРЕОГРАФІЧНА СЮЇТА</a:t>
            </a:r>
            <a:endParaRPr/>
          </a:p>
        </p:txBody>
      </p:sp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1371523" y="3428986"/>
            <a:ext cx="6400897" cy="230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Виконала</a:t>
            </a:r>
            <a:endParaRPr dirty="0"/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Студентка 4 курсу</a:t>
            </a:r>
            <a:endParaRPr dirty="0"/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Денної форми навчання </a:t>
            </a:r>
            <a:endParaRPr dirty="0"/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Спеціальності 024 </a:t>
            </a:r>
            <a:endParaRPr dirty="0"/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Польовик</a:t>
            </a: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Поліна Юріївна</a:t>
            </a:r>
            <a:endParaRPr dirty="0"/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Керівник творчого </a:t>
            </a:r>
            <a:r>
              <a:rPr lang="uk-UA" i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проєкту</a:t>
            </a: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lang="en-US" i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Кандидат </a:t>
            </a: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мистецтвознавства </a:t>
            </a:r>
            <a:r>
              <a:rPr lang="uk-UA" i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Верховенко</a:t>
            </a: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О.А</a:t>
            </a:r>
            <a:endParaRPr i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i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Київ 2023</a:t>
            </a:r>
            <a:endParaRPr dirty="0"/>
          </a:p>
        </p:txBody>
      </p:sp>
      <p:pic>
        <p:nvPicPr>
          <p:cNvPr id="95" name="Google Shape;95;p1" descr="C:\Users\Apolinaria1\Desktop\e266d10834d164985e570a704e61eb20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984" y="3432132"/>
            <a:ext cx="2627762" cy="21544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/>
          </p:nvPr>
        </p:nvSpPr>
        <p:spPr>
          <a:xfrm>
            <a:off x="1259632" y="980728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uk-UA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ГРИМ ТА ЗАЧІСКА</a:t>
            </a:r>
            <a:endParaRPr/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800" cy="304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114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  <p:pic>
        <p:nvPicPr>
          <p:cNvPr id="168" name="Google Shape;168;p11" descr="C:\Users\Apolinaria1\Desktop\12de7692f1364973cb6332771a0bb6b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5616" y="1772816"/>
            <a:ext cx="2743200" cy="353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1" descr="C:\Users\Apolinaria1\Desktop\49f2f7f1980c70987373f7848779189a-e163950724440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1927176"/>
            <a:ext cx="2520280" cy="338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26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ВИГЛЯД СЦЕНИ </a:t>
            </a:r>
            <a:endParaRPr/>
          </a:p>
        </p:txBody>
      </p:sp>
      <p:sp>
        <p:nvSpPr>
          <p:cNvPr id="175" name="Google Shape;175;p12"/>
          <p:cNvSpPr txBox="1">
            <a:spLocks noGrp="1"/>
          </p:cNvSpPr>
          <p:nvPr>
            <p:ph type="body" idx="1"/>
          </p:nvPr>
        </p:nvSpPr>
        <p:spPr>
          <a:xfrm>
            <a:off x="683568" y="3933056"/>
            <a:ext cx="6400800" cy="191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uk-UA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Танцювальний лінолеум</a:t>
            </a:r>
            <a:endParaRPr/>
          </a:p>
        </p:txBody>
      </p:sp>
      <p:pic>
        <p:nvPicPr>
          <p:cNvPr id="176" name="Google Shape;176;p12" descr="C:\Users\Apolinaria1\Desktop\images (5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628800"/>
            <a:ext cx="21336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2" descr="C:\Users\Apolinaria1\Desktop\images (6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852" y="1628800"/>
            <a:ext cx="3458666" cy="257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2" descr="C:\Users\Apolinaria1\Desktop\images (7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8064" y="4298950"/>
            <a:ext cx="3857699" cy="2442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26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СВІТЛОВА ПАРТИТУРА</a:t>
            </a:r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body" idx="1"/>
          </p:nvPr>
        </p:nvSpPr>
        <p:spPr>
          <a:xfrm>
            <a:off x="179512" y="2492896"/>
            <a:ext cx="6400800" cy="3888432"/>
          </a:xfrm>
          <a:prstGeom prst="rect">
            <a:avLst/>
          </a:prstGeom>
          <a:solidFill>
            <a:schemeClr val="accent2"/>
          </a:solidFill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Перша частина знайомство з емоціями світло затемнений зал виділяються висвітленим колом головні герої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Друга частина :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1:45 до 1:48 темний зал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1:59 світло на другорядних героїв зал затемнений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3:35 зал робимо світліше і прибираємо акцентоване світло на другорядних героїв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4:37 на момент розстрілу затемнюємо зал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5:27 включаємо акцентоване світло на головних героїв до кінця номеру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5:49 затемнюємо повністю зал</a:t>
            </a:r>
            <a:endParaRPr/>
          </a:p>
          <a:p>
            <a:pPr marL="0" lvl="0" indent="62864" algn="l" rtl="0">
              <a:lnSpc>
                <a:spcPct val="150000"/>
              </a:lnSpc>
              <a:spcBef>
                <a:spcPts val="198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/>
          </a:p>
        </p:txBody>
      </p:sp>
      <p:pic>
        <p:nvPicPr>
          <p:cNvPr id="185" name="Google Shape;185;p13" descr="C:\Users\Apolinaria1\Desktop\Без названия (4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8238" y="476672"/>
            <a:ext cx="2695762" cy="2695762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27100"/>
            <a:ext cx="9144000" cy="50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aramond"/>
              <a:buNone/>
            </a:pPr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body" idx="1"/>
          </p:nvPr>
        </p:nvSpPr>
        <p:spPr>
          <a:xfrm>
            <a:off x="1371600" y="2438400"/>
            <a:ext cx="6400800" cy="304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uk-UA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Дякую за увагу!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259632" y="1268760"/>
            <a:ext cx="640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ТВОРЧИЙ ЗАДУМ</a:t>
            </a:r>
            <a:br>
              <a:rPr lang="uk-U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ФОРМА</a:t>
            </a:r>
            <a:r>
              <a:rPr lang="uk-UA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ХОРЕОГРАФІЧНА СЮЇТА</a:t>
            </a:r>
            <a:br>
              <a:rPr lang="uk-UA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ЖАНР</a:t>
            </a:r>
            <a:r>
              <a:rPr lang="uk-UA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ТРАГЕДІЯ</a:t>
            </a:r>
            <a:br>
              <a:rPr lang="uk-UA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ВИД</a:t>
            </a:r>
            <a:r>
              <a:rPr lang="uk-UA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CONTEMPORARY, MODERN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683568" y="2420888"/>
            <a:ext cx="7088832" cy="396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Ідейно-тематичний аналіз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Тема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Відображення аспектів війни: фізичну боротьбу ,емоційний стрес ,руйнування ,трагедію та надію на мир.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Ідея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Щоб люди, не дивлячись, на весь жах, який відбувається навколо ,не втрачали надію на світле майбутнє та мир.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" descr="C:\Users\Apolinaria1\Desktop\fabe477c-9a6ee244846ba3cbb79d549a318b758b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072" y="202156"/>
            <a:ext cx="3744416" cy="216525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1115616" y="188640"/>
            <a:ext cx="6656784" cy="2232248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ДІЮЧІ ГЕРОЇ</a:t>
            </a:r>
            <a:b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ГОЛОВНІ ПЕРСОНАЖІ:</a:t>
            </a:r>
            <a:br>
              <a:rPr lang="uk-UA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ЕМОЦІЯ СТРАХУ</a:t>
            </a:r>
            <a:b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ЕМОЦІЯ БОЛЮ</a:t>
            </a:r>
            <a:b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ЕМОЦІЯ НАДІЇ</a:t>
            </a:r>
            <a:b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ДРУГОРЯДНІ ПЕРСОНАЖІ</a:t>
            </a: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ВІЙСЬКОВОПОЛОНЕНІ</a:t>
            </a:r>
            <a:endParaRPr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1371600" y="4732518"/>
            <a:ext cx="6400800" cy="1216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uk-UA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Музичний матеріал: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uk-UA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John Williams – Theme ( From Schindler’s List)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" descr="C:\Users\Apolinaria1\Desktop\imag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7864" y="2459906"/>
            <a:ext cx="2088232" cy="215714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0" name="Google Shape;110;p3" descr="C:\Users\Apolinaria1\Desktop\viyskovosluzhbovets-potrapyv-v-polo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147" y="2708920"/>
            <a:ext cx="2865413" cy="190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 descr="C:\Users\Apolinaria1\Desktop\9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00192" y="2459906"/>
            <a:ext cx="1933275" cy="2639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352528" cy="784448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uk-UA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ОБҐРУНТУВАННЯ ВИБОРУ ТЕМИ ТВОРЧОГО ПРОЄКТУ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0" y="836712"/>
            <a:ext cx="4856584" cy="5256584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uk-UA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Зараз іде війна і вона стосується кожного. Я хотіла відобразити своєю роботою аспекти війни, які мене турбують і обурюють в цей не простий для кожного час, і донести, щоб по при всі ці моменти люди, не втрачали надію на те, що весь цей жах закінчиться і настане світле майбутнє для людей та нашої країни. </a:t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>
            <a:off x="5129514" y="0"/>
            <a:ext cx="3995936" cy="369332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Мета творчого проєкту </a:t>
            </a:r>
            <a:endParaRPr/>
          </a:p>
        </p:txBody>
      </p:sp>
      <p:sp>
        <p:nvSpPr>
          <p:cNvPr id="119" name="Google Shape;119;p4"/>
          <p:cNvSpPr/>
          <p:nvPr/>
        </p:nvSpPr>
        <p:spPr>
          <a:xfrm>
            <a:off x="5004048" y="385649"/>
            <a:ext cx="4139952" cy="923330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Донесення до людей  через мою роботу емоцію Надії ,яка на данний момент всім нам необхідна. 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20" name="Google Shape;120;p4" descr="C:\Users\Apolinaria1\Desktop\20221201162847-685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9514" y="2420888"/>
            <a:ext cx="3960440" cy="443711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40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ЛІБРЕТО</a:t>
            </a:r>
            <a:endParaRPr/>
          </a:p>
        </p:txBody>
      </p:sp>
      <p:sp>
        <p:nvSpPr>
          <p:cNvPr id="126" name="Google Shape;126;p6"/>
          <p:cNvSpPr txBox="1">
            <a:spLocks noGrp="1"/>
          </p:cNvSpPr>
          <p:nvPr>
            <p:ph type="body" idx="1"/>
          </p:nvPr>
        </p:nvSpPr>
        <p:spPr>
          <a:xfrm>
            <a:off x="1115616" y="1844824"/>
            <a:ext cx="4320480" cy="3641577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Частина 1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uk-UA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Перед нами відкриваються три емоції військовополонених, кожна емоція демонструє соло танець: Страх Біль і Надію.</a:t>
            </a:r>
            <a:endParaRPr/>
          </a:p>
          <a:p>
            <a:pPr marL="0" lvl="0" indent="1143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  <p:pic>
        <p:nvPicPr>
          <p:cNvPr id="127" name="Google Shape;127;p6" descr="C:\Users\Apolinaria1\Desktop\images (1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4938" y="188640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 descr="C:\Users\Apolinaria1\Desktop\images (3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80112" y="2204864"/>
            <a:ext cx="281940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 descr="C:\Users\Apolinaria1\Desktop\Без названия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11926" y="4365104"/>
            <a:ext cx="2324100" cy="19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1403648" y="1124744"/>
            <a:ext cx="6400800" cy="40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ЛІБРЕТО </a:t>
            </a:r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4871864" y="1844824"/>
            <a:ext cx="4248472" cy="3785593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Частина 2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uk-UA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Починається танець-розповідь військовополонених про аспекти війни такі як: фізична та емоційна боротьба, стрес ,руйнування і це все в поєднанні і через емоції Страху та Болю. Закінчується частина тим з’являється емоція Надія .</a:t>
            </a:r>
            <a:endParaRPr/>
          </a:p>
          <a:p>
            <a:pPr marL="0" lvl="0" indent="1143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  <p:pic>
        <p:nvPicPr>
          <p:cNvPr id="136" name="Google Shape;136;p7" descr="C:\Users\Apolinaria1\Desktop\Без названия (2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1412776"/>
            <a:ext cx="3416003" cy="1743075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37" name="Google Shape;137;p7" descr="C:\Users\Apolinaria1\Desktop\Без названия (1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2167" y="4149080"/>
            <a:ext cx="3229372" cy="2308001"/>
          </a:xfrm>
          <a:prstGeom prst="rect">
            <a:avLst/>
          </a:prstGeom>
          <a:solidFill>
            <a:srgbClr val="ECECEC"/>
          </a:solidFill>
          <a:ln w="19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36195" dist="12700" dir="11400000" algn="tl" rotWithShape="0">
              <a:srgbClr val="000000">
                <a:alpha val="32941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26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ЛІБРЕТО</a:t>
            </a:r>
            <a:endParaRPr/>
          </a:p>
        </p:txBody>
      </p:sp>
      <p:sp>
        <p:nvSpPr>
          <p:cNvPr id="143" name="Google Shape;143;p8"/>
          <p:cNvSpPr txBox="1">
            <a:spLocks noGrp="1"/>
          </p:cNvSpPr>
          <p:nvPr>
            <p:ph type="body" idx="1"/>
          </p:nvPr>
        </p:nvSpPr>
        <p:spPr>
          <a:xfrm>
            <a:off x="539552" y="1556792"/>
            <a:ext cx="4064496" cy="3888432"/>
          </a:xfrm>
          <a:prstGeom prst="rect">
            <a:avLst/>
          </a:prstGeom>
          <a:blipFill rotWithShape="1">
            <a:blip r:embed="rId3">
              <a:alphaModFix/>
            </a:blip>
            <a:tile tx="0" ty="0" sx="40000" sy="40000" flip="none" algn="tl"/>
          </a:blip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95000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Частина 3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uk-UA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 3 частині бачимо те, що по при всі страждання ,вбивства, тяжкості в емоційному та фізичному плані, Надія залишається завжди і вмирає останньою.</a:t>
            </a:r>
            <a:endParaRPr/>
          </a:p>
          <a:p>
            <a:pPr marL="0" lvl="0" indent="1143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8" descr="C:\Users\Apolinaria1\Desktop\Без названия (3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2040" y="1556792"/>
            <a:ext cx="3505572" cy="361642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>
            <a:spLocks noGrp="1"/>
          </p:cNvSpPr>
          <p:nvPr>
            <p:ph type="body" idx="1"/>
          </p:nvPr>
        </p:nvSpPr>
        <p:spPr>
          <a:xfrm>
            <a:off x="683568" y="332656"/>
            <a:ext cx="7912968" cy="604867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ДРАМАТУРГІЧНА ПОБУДОВА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Експозиція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Знайомство з головними героями : три емоції Страх, Біль, Надія.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Зав'язка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Розпочинається танець військовополонених на чолі з трьома емоціями: Страх, Біль, Надія.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Розвиток дії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Військовополонені демонструють моменти з полону: фізичну боротьбу, емоційний стрес, руйнування їхніх духовних відчуттів з емоціями Страху і Болю.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Кульмінація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Поява емоції Надії.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Розв'язка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Військовополонені демонструють те, що по при всі перешкоди, біль, страх та пролиту кров Надія на світле майбутнє все ж таки залишається.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uk-UA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Фінал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30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Надія помирає останньою.</a:t>
            </a:r>
            <a:endParaRPr/>
          </a:p>
          <a:p>
            <a:pPr marL="0" lvl="0" indent="75565" algn="l" rtl="0">
              <a:lnSpc>
                <a:spcPct val="150000"/>
              </a:lnSpc>
              <a:spcBef>
                <a:spcPts val="238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 sz="1400"/>
          </a:p>
          <a:p>
            <a:pPr marL="0" lvl="0" indent="75565" algn="l" rtl="0">
              <a:lnSpc>
                <a:spcPct val="150000"/>
              </a:lnSpc>
              <a:spcBef>
                <a:spcPts val="238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>
            <a:spLocks noGrp="1"/>
          </p:cNvSpPr>
          <p:nvPr>
            <p:ph type="title"/>
          </p:nvPr>
        </p:nvSpPr>
        <p:spPr>
          <a:xfrm>
            <a:off x="1371600" y="1295400"/>
            <a:ext cx="6400800" cy="26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uk-UA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КОСТЮМИ</a:t>
            </a:r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body" idx="1"/>
          </p:nvPr>
        </p:nvSpPr>
        <p:spPr>
          <a:xfrm>
            <a:off x="1371600" y="1700808"/>
            <a:ext cx="6400800" cy="378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uk-UA">
                <a:solidFill>
                  <a:srgbClr val="FF0000"/>
                </a:solidFill>
              </a:rPr>
              <a:t>Емоція Страху та Болю та військовополонені</a:t>
            </a:r>
            <a:endParaRPr/>
          </a:p>
        </p:txBody>
      </p:sp>
      <p:pic>
        <p:nvPicPr>
          <p:cNvPr id="156" name="Google Shape;156;p10" descr="C:\Users\Apolinaria1\Desktop\Losiny-klassicheskiye-Norma-chernyye-blestyashchiye-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2270620"/>
            <a:ext cx="1512168" cy="230138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57" name="Google Shape;157;p10" descr="C:\Users\Apolinaria1\Desktop\BC18B061-4932-466E-9EB0-4BDD7E46FFAE-600x600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3110" y="4077072"/>
            <a:ext cx="1542108" cy="2223840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58" name="Google Shape;158;p10" descr="C:\Users\Apolinaria1\Desktop\VM_27457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9912" y="2279926"/>
            <a:ext cx="1418493" cy="2016224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59" name="Google Shape;159;p10" descr="C:\Users\Apolinaria1\Desktop\images (4)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92080" y="3707680"/>
            <a:ext cx="1847850" cy="246697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0" name="Google Shape;160;p10" descr="C:\Users\Apolinaria1\Desktop\f6241e1e-b233-46a1-bf48-2ba186977184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0312" y="2562878"/>
            <a:ext cx="1520890" cy="237829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1" name="Google Shape;161;p10"/>
          <p:cNvSpPr/>
          <p:nvPr/>
        </p:nvSpPr>
        <p:spPr>
          <a:xfrm>
            <a:off x="6680775" y="1910594"/>
            <a:ext cx="15261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Емоція Надії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утюр">
  <a:themeElements>
    <a:clrScheme name="Кутюр">
      <a:dk1>
        <a:srgbClr val="000000"/>
      </a:dk1>
      <a:lt1>
        <a:srgbClr val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Экран (4:3)</PresentationFormat>
  <Paragraphs>60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Noto Sans Symbols</vt:lpstr>
      <vt:lpstr>Garamond</vt:lpstr>
      <vt:lpstr>Кутюр</vt:lpstr>
      <vt:lpstr>         МІНІСТЕРСТВО ОСВІТИ І НАУКИ УКРАЇНИ НАЦІОНАЛЬНИЙ УНІВЕРСИТЕТ ФІЗИЧНОГО ВИХОВАННЯ І СПОРТУ УКРАЇНИ КАФЕДРА ХОРЕОГРАФІЇ І ТАНЦЮВАЛЬНИХ ВИДІВ СПОРТУ    ПРЕЗЕНТАЦІЯ ДО ПОСТАНОВКИ  ВІЙНА ХОРЕОГРАФІЧНА СЮЇТА</vt:lpstr>
      <vt:lpstr>ТВОРЧИЙ ЗАДУМ ФОРМА - ХОРЕОГРАФІЧНА СЮЇТА ЖАНР – ТРАГЕДІЯ ВИД – CONTEMPORARY, MODERN</vt:lpstr>
      <vt:lpstr>ДІЮЧІ ГЕРОЇ ГОЛОВНІ ПЕРСОНАЖІ: ЕМОЦІЯ СТРАХУ ЕМОЦІЯ БОЛЮ ЕМОЦІЯ НАДІЇ ДРУГОРЯДНІ ПЕРСОНАЖІ: ВІЙСЬКОВОПОЛОНЕНІ</vt:lpstr>
      <vt:lpstr>ОБҐРУНТУВАННЯ ВИБОРУ ТЕМИ ТВОРЧОГО ПРОЄКТУ</vt:lpstr>
      <vt:lpstr>ЛІБРЕТО</vt:lpstr>
      <vt:lpstr>ЛІБРЕТО </vt:lpstr>
      <vt:lpstr>ЛІБРЕТО</vt:lpstr>
      <vt:lpstr>Презентация PowerPoint</vt:lpstr>
      <vt:lpstr>КОСТЮМИ</vt:lpstr>
      <vt:lpstr>ГРИМ ТА ЗАЧІСКА</vt:lpstr>
      <vt:lpstr>ВИГЛЯД СЦЕНИ </vt:lpstr>
      <vt:lpstr>СВІТЛОВА ПАРТИТУРА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МІНІСТЕРСТВО ОСВІТИ І НАУКИ УКРАЇНИ НАЦІОНАЛЬНИЙ УНІВЕРСИТЕТ ФІЗИЧНОГО ВИХОВАННЯ І СПОРТУ УКРАЇНИ КАФЕДРА ХОРЕОГРАФІЇ І ТАНЦЮВАЛЬНИХ ВИДІВ СПОРТУ    ПРЕЗЕНТАЦІЯ ДО ПОСТАНОВКИ  ВІЙНА ХОРЕОГРАФІЧНА СЮЇТА</dc:title>
  <dc:creator>Apolinaria1</dc:creator>
  <cp:lastModifiedBy>Apolinaria1</cp:lastModifiedBy>
  <cp:revision>1</cp:revision>
  <dcterms:created xsi:type="dcterms:W3CDTF">2023-06-20T07:23:42Z</dcterms:created>
  <dcterms:modified xsi:type="dcterms:W3CDTF">2023-06-21T10:42:14Z</dcterms:modified>
</cp:coreProperties>
</file>