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81" r:id="rId7"/>
    <p:sldId id="282" r:id="rId8"/>
    <p:sldId id="272" r:id="rId9"/>
    <p:sldId id="260" r:id="rId10"/>
    <p:sldId id="277" r:id="rId11"/>
    <p:sldId id="283" r:id="rId12"/>
  </p:sldIdLst>
  <p:sldSz cx="18288000" cy="10287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Eczar Regular" panose="020B0604020202020204" charset="0"/>
      <p:regular r:id="rId17"/>
    </p:embeddedFont>
    <p:embeddedFont>
      <p:font typeface="Eczar SemiBold" panose="020B0604020202020204" charset="0"/>
      <p:regular r:id="rId18"/>
    </p:embeddedFont>
    <p:embeddedFont>
      <p:font typeface="Moontime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34" y="7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jp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4.png"/><Relationship Id="rId7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19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png"/><Relationship Id="rId5" Type="http://schemas.openxmlformats.org/officeDocument/2006/relationships/image" Target="../media/image20.png"/><Relationship Id="rId10" Type="http://schemas.openxmlformats.org/officeDocument/2006/relationships/image" Target="../media/image40.png"/><Relationship Id="rId4" Type="http://schemas.openxmlformats.org/officeDocument/2006/relationships/image" Target="../media/image1.jpeg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jp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1980955" y="-1299848"/>
            <a:ext cx="8408276" cy="82296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898949" y="3283169"/>
            <a:ext cx="8013573" cy="82296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1487928" y="4114942"/>
            <a:ext cx="7119257" cy="41148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719276" y="-2641239"/>
            <a:ext cx="7119257" cy="41148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4300793" y="5905500"/>
            <a:ext cx="8013573" cy="82296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653272" y="3493089"/>
            <a:ext cx="10108089" cy="235242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-1548066">
            <a:off x="14873141" y="8341673"/>
            <a:ext cx="5488415" cy="3890653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9144000" y="5417980"/>
            <a:ext cx="8111900" cy="1308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161"/>
              </a:lnSpc>
              <a:spcBef>
                <a:spcPct val="0"/>
              </a:spcBef>
            </a:pPr>
            <a:r>
              <a:rPr lang="en-US" sz="7257" u="none" dirty="0">
                <a:solidFill>
                  <a:srgbClr val="A6563B"/>
                </a:solidFill>
                <a:latin typeface="Eczar SemiBold"/>
              </a:rPr>
              <a:t> 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4914954" y="187961"/>
            <a:ext cx="1039045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200" dirty="0">
                <a:ln>
                  <a:solidFill>
                    <a:schemeClr val="tx1"/>
                  </a:solidFill>
                </a:ln>
              </a:rPr>
              <a:t>МІНІСТЕРСТВО ОСВІТИ І НАУКИ УКРАЇНИ </a:t>
            </a:r>
            <a:br>
              <a:rPr lang="uk-UA" sz="3200" dirty="0">
                <a:ln>
                  <a:solidFill>
                    <a:schemeClr val="tx1"/>
                  </a:solidFill>
                </a:ln>
              </a:rPr>
            </a:br>
            <a:r>
              <a:rPr lang="uk-UA" sz="3200" dirty="0">
                <a:ln>
                  <a:solidFill>
                    <a:schemeClr val="tx1"/>
                  </a:solidFill>
                </a:ln>
              </a:rPr>
              <a:t>НАЦІОНАЛЬНИЙ УНІВЕРСИТЕТ ФІЗИЧНОГО ВИХОВАННЯ І СПОРТУ УКРАЇНИ</a:t>
            </a:r>
            <a:br>
              <a:rPr lang="uk-UA" sz="3200" dirty="0">
                <a:ln>
                  <a:solidFill>
                    <a:schemeClr val="tx1"/>
                  </a:solidFill>
                </a:ln>
              </a:rPr>
            </a:br>
            <a:r>
              <a:rPr lang="uk-UA" sz="3200" dirty="0">
                <a:ln>
                  <a:solidFill>
                    <a:schemeClr val="tx1"/>
                  </a:solidFill>
                </a:ln>
              </a:rPr>
              <a:t>КАФЕДРА ХОРЕОГРАФІЇ І ТАНЦЮВАЛЬНИХ ВИДІВ СПОРТУ</a:t>
            </a: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1608EF08-F73F-1C8B-4499-48905262BA8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234890" y="165935"/>
            <a:ext cx="2849988" cy="3338857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7641524" y="2250189"/>
            <a:ext cx="49373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2800" dirty="0"/>
              <a:t>ПРЕЗЕНТАЦІЯ ДО ПОСТАНОВКИ</a:t>
            </a:r>
          </a:p>
        </p:txBody>
      </p:sp>
      <p:sp>
        <p:nvSpPr>
          <p:cNvPr id="17" name="Прямоугольник 16"/>
          <p:cNvSpPr/>
          <p:nvPr/>
        </p:nvSpPr>
        <p:spPr>
          <a:xfrm>
            <a:off x="7579745" y="3525323"/>
            <a:ext cx="571477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8800" dirty="0"/>
              <a:t>«Пер </a:t>
            </a:r>
            <a:r>
              <a:rPr lang="uk-UA" sz="8800" dirty="0" err="1"/>
              <a:t>Гюнт</a:t>
            </a:r>
            <a:r>
              <a:rPr lang="uk-UA" sz="8800" dirty="0"/>
              <a:t>»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8878661" y="4816277"/>
            <a:ext cx="33182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2800" dirty="0"/>
              <a:t>Хореографічна сюїта</a:t>
            </a:r>
          </a:p>
        </p:txBody>
      </p:sp>
      <p:sp>
        <p:nvSpPr>
          <p:cNvPr id="19" name="Прямоугольник 18"/>
          <p:cNvSpPr/>
          <p:nvPr/>
        </p:nvSpPr>
        <p:spPr>
          <a:xfrm>
            <a:off x="5062440" y="5345479"/>
            <a:ext cx="1284456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uk-UA" sz="4000" dirty="0"/>
              <a:t>Виконала студентка 4 курсу</a:t>
            </a:r>
          </a:p>
          <a:p>
            <a:pPr algn="r"/>
            <a:r>
              <a:rPr lang="uk-UA" sz="4000" dirty="0"/>
              <a:t>Денної форми навчання</a:t>
            </a:r>
          </a:p>
          <a:p>
            <a:pPr algn="r"/>
            <a:r>
              <a:rPr lang="uk-UA" sz="4000" dirty="0"/>
              <a:t>Спеціальність 024</a:t>
            </a:r>
          </a:p>
          <a:p>
            <a:pPr algn="r"/>
            <a:r>
              <a:rPr lang="uk-UA" sz="4000" dirty="0"/>
              <a:t>«Хореографія»</a:t>
            </a:r>
          </a:p>
          <a:p>
            <a:pPr algn="r"/>
            <a:r>
              <a:rPr lang="uk-UA" sz="4000" dirty="0"/>
              <a:t>Кукшина Л.О.</a:t>
            </a:r>
          </a:p>
          <a:p>
            <a:pPr algn="r"/>
            <a:r>
              <a:rPr lang="uk-UA" sz="4000" dirty="0"/>
              <a:t>Керівник творчого проєкту: </a:t>
            </a:r>
            <a:r>
              <a:rPr lang="uk-UA" sz="4000" dirty="0" err="1"/>
              <a:t>канд</a:t>
            </a:r>
            <a:r>
              <a:rPr lang="uk-UA" sz="4000" dirty="0"/>
              <a:t>. </a:t>
            </a:r>
            <a:r>
              <a:rPr lang="uk-UA" sz="4000" dirty="0" err="1"/>
              <a:t>мист</a:t>
            </a:r>
            <a:r>
              <a:rPr lang="uk-UA" sz="4000" dirty="0"/>
              <a:t>., </a:t>
            </a:r>
          </a:p>
          <a:p>
            <a:pPr algn="r"/>
            <a:r>
              <a:rPr lang="uk-UA" sz="4000" dirty="0"/>
              <a:t>доцент Козинко Л. Л. </a:t>
            </a:r>
          </a:p>
          <a:p>
            <a:pPr algn="ctr"/>
            <a:r>
              <a:rPr lang="uk-UA" sz="4400" b="1" dirty="0"/>
              <a:t>Київ-2023</a:t>
            </a:r>
          </a:p>
        </p:txBody>
      </p:sp>
      <p:pic>
        <p:nvPicPr>
          <p:cNvPr id="22" name="Рисунок 2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4" t="2590" r="11941" b="3971"/>
          <a:stretch/>
        </p:blipFill>
        <p:spPr>
          <a:xfrm>
            <a:off x="544524" y="2130999"/>
            <a:ext cx="4648200" cy="67056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465121" y="2013894"/>
            <a:ext cx="4830293" cy="703867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58388" y="76458"/>
            <a:ext cx="18288000" cy="10287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7691534" y="-2359191"/>
            <a:ext cx="3203965" cy="13434594"/>
            <a:chOff x="0" y="0"/>
            <a:chExt cx="3028749" cy="12632251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3028749" cy="3511593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 flipV="1">
              <a:off x="0" y="9120657"/>
              <a:ext cx="3028749" cy="3511593"/>
            </a:xfrm>
            <a:prstGeom prst="rect">
              <a:avLst/>
            </a:prstGeom>
          </p:spPr>
        </p:pic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645955">
            <a:off x="-122763" y="-1335250"/>
            <a:ext cx="4791234" cy="204226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645955">
            <a:off x="14863683" y="9342327"/>
            <a:ext cx="4791234" cy="204226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3349658">
            <a:off x="-2305819" y="-562949"/>
            <a:ext cx="4086992" cy="3503136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6366184" y="5429034"/>
            <a:ext cx="3489795" cy="4214728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644141" y="618621"/>
            <a:ext cx="6275881" cy="7478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US" sz="5400" dirty="0">
                <a:solidFill>
                  <a:srgbClr val="000000"/>
                </a:solidFill>
                <a:latin typeface="Moontime"/>
              </a:rPr>
              <a:t>To be oneself means to renounce oneself, to kill oneself in oneself or one's "I". You something, however, Such an explanation to anything. Well, let's put it this way: to be yourself means to always express only what the owner wanted to express with you.</a:t>
            </a:r>
            <a:endParaRPr lang="en-US" sz="5400" u="none" dirty="0">
              <a:solidFill>
                <a:srgbClr val="000000"/>
              </a:solidFill>
              <a:latin typeface="Moontime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204284" y="2452780"/>
            <a:ext cx="6970968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uk-UA" sz="2800" dirty="0"/>
              <a:t>Драматична поема «Пер </a:t>
            </a:r>
            <a:r>
              <a:rPr lang="ru-RU" sz="2800" dirty="0"/>
              <a:t>Ґ</a:t>
            </a:r>
            <a:r>
              <a:rPr lang="uk-UA" sz="2800" dirty="0"/>
              <a:t>ю</a:t>
            </a:r>
            <a:r>
              <a:rPr lang="ru-RU" sz="2800" dirty="0" err="1"/>
              <a:t>нт</a:t>
            </a:r>
            <a:r>
              <a:rPr lang="uk-UA" sz="2800" dirty="0"/>
              <a:t>» була написана Генріком Ібсеном далекого 1867 року. Згодом основна тема поеми – проблема самовизначення та реалізації людини – стала для нас лише ще більш актуальною.</a:t>
            </a:r>
            <a:endParaRPr lang="ru-RU" sz="2800" dirty="0"/>
          </a:p>
        </p:txBody>
      </p:sp>
      <p:sp>
        <p:nvSpPr>
          <p:cNvPr id="12" name="TextBox 12"/>
          <p:cNvSpPr txBox="1"/>
          <p:nvPr/>
        </p:nvSpPr>
        <p:spPr>
          <a:xfrm>
            <a:off x="8607890" y="273486"/>
            <a:ext cx="4036678" cy="1118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l">
              <a:lnSpc>
                <a:spcPts val="4340"/>
              </a:lnSpc>
              <a:spcBef>
                <a:spcPct val="0"/>
              </a:spcBef>
            </a:pPr>
            <a:r>
              <a:rPr lang="uk-UA" sz="4000" b="1" i="1" u="none" spc="155" dirty="0">
                <a:solidFill>
                  <a:srgbClr val="000000"/>
                </a:solidFill>
                <a:latin typeface="Eczar Regular"/>
              </a:rPr>
              <a:t>Творчий </a:t>
            </a:r>
          </a:p>
          <a:p>
            <a:pPr marL="0" lvl="0" indent="0" algn="l">
              <a:lnSpc>
                <a:spcPts val="4340"/>
              </a:lnSpc>
              <a:spcBef>
                <a:spcPct val="0"/>
              </a:spcBef>
            </a:pPr>
            <a:r>
              <a:rPr lang="uk-UA" sz="4000" b="1" i="1" u="none" spc="155" dirty="0">
                <a:solidFill>
                  <a:srgbClr val="000000"/>
                </a:solidFill>
                <a:latin typeface="Eczar Regular"/>
              </a:rPr>
              <a:t>задум:</a:t>
            </a:r>
            <a:endParaRPr lang="en-US" sz="4000" b="1" i="1" u="none" spc="155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1204284" y="182224"/>
            <a:ext cx="6837068" cy="17235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uk-UA" sz="2800" dirty="0"/>
              <a:t>Форма – хореографічна сюїта.</a:t>
            </a:r>
            <a:endParaRPr lang="ru-RU" sz="2800" dirty="0"/>
          </a:p>
          <a:p>
            <a:r>
              <a:rPr lang="uk-UA" sz="2800" dirty="0"/>
              <a:t>Жанр – драматичний.</a:t>
            </a:r>
            <a:endParaRPr lang="ru-RU" sz="2800" dirty="0"/>
          </a:p>
          <a:p>
            <a:r>
              <a:rPr lang="uk-UA" sz="2800" dirty="0"/>
              <a:t>Вид – </a:t>
            </a:r>
            <a:r>
              <a:rPr lang="en-US" sz="2800" dirty="0"/>
              <a:t>modern jazz</a:t>
            </a:r>
            <a:r>
              <a:rPr lang="uk-UA" sz="2800" dirty="0"/>
              <a:t>, </a:t>
            </a:r>
            <a:r>
              <a:rPr lang="en-US" sz="2800" dirty="0"/>
              <a:t>contemporary</a:t>
            </a:r>
            <a:r>
              <a:rPr lang="uk-UA" sz="2800" dirty="0"/>
              <a:t>, </a:t>
            </a:r>
            <a:r>
              <a:rPr lang="en-US" sz="2800" dirty="0"/>
              <a:t>hip</a:t>
            </a:r>
            <a:r>
              <a:rPr lang="uk-UA" sz="2800" dirty="0"/>
              <a:t>-</a:t>
            </a:r>
            <a:r>
              <a:rPr lang="en-US" sz="2800" dirty="0"/>
              <a:t>hop</a:t>
            </a:r>
            <a:r>
              <a:rPr lang="uk-UA" sz="2800" dirty="0"/>
              <a:t>, </a:t>
            </a:r>
            <a:r>
              <a:rPr lang="en-US" sz="2800" dirty="0"/>
              <a:t>vogue</a:t>
            </a:r>
            <a:r>
              <a:rPr lang="uk-UA" sz="2800" dirty="0"/>
              <a:t>, неокласика.</a:t>
            </a:r>
            <a:endParaRPr lang="ru-RU" sz="2800" dirty="0"/>
          </a:p>
        </p:txBody>
      </p:sp>
      <p:sp>
        <p:nvSpPr>
          <p:cNvPr id="14" name="TextBox 14"/>
          <p:cNvSpPr txBox="1"/>
          <p:nvPr/>
        </p:nvSpPr>
        <p:spPr>
          <a:xfrm>
            <a:off x="8607890" y="6904662"/>
            <a:ext cx="2395956" cy="1118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40"/>
              </a:lnSpc>
              <a:spcBef>
                <a:spcPct val="0"/>
              </a:spcBef>
            </a:pPr>
            <a:r>
              <a:rPr lang="uk-UA" sz="4000" b="1" i="1" u="none" spc="155" dirty="0">
                <a:solidFill>
                  <a:srgbClr val="000000"/>
                </a:solidFill>
                <a:latin typeface="Eczar Regular"/>
              </a:rPr>
              <a:t>Дійові герої:</a:t>
            </a:r>
            <a:endParaRPr lang="en-US" sz="4000" b="1" i="1" u="none" spc="155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07890" y="5124139"/>
            <a:ext cx="8073355" cy="432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uk-UA" sz="4000" b="1" i="1" u="none" dirty="0">
                <a:solidFill>
                  <a:srgbClr val="000000"/>
                </a:solidFill>
                <a:latin typeface="Eczar Regular"/>
              </a:rPr>
              <a:t>Ідея:</a:t>
            </a:r>
            <a:endParaRPr lang="en-US" sz="4000" b="1" i="1" u="none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607890" y="2462617"/>
            <a:ext cx="3021782" cy="567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40"/>
              </a:lnSpc>
              <a:spcBef>
                <a:spcPct val="0"/>
              </a:spcBef>
            </a:pPr>
            <a:r>
              <a:rPr lang="uk-UA" sz="4000" b="1" i="1" u="none" spc="155" dirty="0">
                <a:solidFill>
                  <a:srgbClr val="000000"/>
                </a:solidFill>
                <a:latin typeface="Eczar Regular"/>
              </a:rPr>
              <a:t>Тема:</a:t>
            </a:r>
            <a:r>
              <a:rPr lang="uk-UA" sz="4000" i="1" u="none" spc="155" dirty="0">
                <a:solidFill>
                  <a:srgbClr val="000000"/>
                </a:solidFill>
                <a:latin typeface="Eczar Regular"/>
              </a:rPr>
              <a:t> </a:t>
            </a:r>
            <a:endParaRPr lang="en-US" sz="4000" i="1" u="none" spc="155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11003846" y="6761837"/>
            <a:ext cx="9144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2800" dirty="0"/>
              <a:t>Пер </a:t>
            </a:r>
            <a:r>
              <a:rPr lang="uk-UA" sz="2800" dirty="0" err="1"/>
              <a:t>Ґюнт</a:t>
            </a:r>
            <a:r>
              <a:rPr lang="uk-UA" sz="2800" dirty="0"/>
              <a:t>, </a:t>
            </a:r>
          </a:p>
          <a:p>
            <a:r>
              <a:rPr lang="uk-UA" sz="2800" dirty="0" err="1"/>
              <a:t>Сольвейґа</a:t>
            </a:r>
            <a:r>
              <a:rPr lang="uk-UA" sz="2800" dirty="0"/>
              <a:t> (дівчина), </a:t>
            </a:r>
          </a:p>
          <a:p>
            <a:r>
              <a:rPr lang="uk-UA" sz="2800" dirty="0"/>
              <a:t>тролі.</a:t>
            </a:r>
            <a:endParaRPr lang="ru-RU" sz="2800" dirty="0"/>
          </a:p>
        </p:txBody>
      </p:sp>
      <p:sp>
        <p:nvSpPr>
          <p:cNvPr id="19" name="Прямоугольник 18"/>
          <p:cNvSpPr/>
          <p:nvPr/>
        </p:nvSpPr>
        <p:spPr>
          <a:xfrm>
            <a:off x="11021885" y="4876284"/>
            <a:ext cx="7037506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800" dirty="0"/>
              <a:t>Оповідання про трагічний пошук людиною свого власного «Я», свого життєвого шляху у цьому світі, боротьби за свою свободу.</a:t>
            </a:r>
            <a:endParaRPr lang="ru-RU" sz="2800" dirty="0"/>
          </a:p>
          <a:p>
            <a:r>
              <a:rPr lang="uk-UA" dirty="0"/>
              <a:t> </a:t>
            </a:r>
            <a:endParaRPr lang="ru-RU" dirty="0"/>
          </a:p>
        </p:txBody>
      </p:sp>
      <p:sp>
        <p:nvSpPr>
          <p:cNvPr id="20" name="Прямоугольник 19"/>
          <p:cNvSpPr/>
          <p:nvPr/>
        </p:nvSpPr>
        <p:spPr>
          <a:xfrm>
            <a:off x="1859750" y="7824146"/>
            <a:ext cx="596643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b="1" dirty="0"/>
              <a:t>Бути самим собою – значить зректися себе, убити в собі себе </a:t>
            </a:r>
            <a:r>
              <a:rPr lang="ru-RU" sz="2400" b="1" dirty="0" err="1"/>
              <a:t>або</a:t>
            </a:r>
            <a:r>
              <a:rPr lang="uk-UA" sz="2400" b="1" dirty="0"/>
              <a:t> «я» своє. Тобі, зрештою, таке пояснення ні до чого. Ну, скажемо так: самим собою бути – значить завжди виражати собою лише те, що висловити тобою хотів господар.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812" b="7812"/>
          <a:stretch>
            <a:fillRect/>
          </a:stretch>
        </p:blipFill>
        <p:spPr>
          <a:xfrm>
            <a:off x="0" y="-44933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7183098" y="6172200"/>
            <a:ext cx="9055956" cy="82296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063631" y="-1899347"/>
            <a:ext cx="7118604" cy="82296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850816" y="60327"/>
            <a:ext cx="7425652" cy="30469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Moontime"/>
              </a:rPr>
              <a:t>Yes, how can it be? You judge for yourself: for the sky You are not airy enough ...</a:t>
            </a:r>
            <a:endParaRPr lang="en-US" sz="6600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3368754" y="4329809"/>
            <a:ext cx="3927487" cy="443783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2261165" y="-3409139"/>
            <a:ext cx="3927487" cy="443783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0" y="8767647"/>
            <a:ext cx="3330922" cy="33736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28700" y="7109232"/>
            <a:ext cx="4282593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u="none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799640" y="6273103"/>
            <a:ext cx="274071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340"/>
              </a:lnSpc>
              <a:spcBef>
                <a:spcPct val="0"/>
              </a:spcBef>
            </a:pPr>
            <a:endParaRPr lang="en-US" sz="3100" u="none" spc="155" dirty="0">
              <a:solidFill>
                <a:srgbClr val="000000"/>
              </a:solidFill>
              <a:latin typeface="Eczar Regular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452089" y="6002455"/>
            <a:ext cx="12454790" cy="836369"/>
            <a:chOff x="-11796591" y="-437064"/>
            <a:chExt cx="16606384" cy="1115159"/>
          </a:xfrm>
        </p:grpSpPr>
        <p:sp>
          <p:nvSpPr>
            <p:cNvPr id="12" name="TextBox 12"/>
            <p:cNvSpPr txBox="1"/>
            <p:nvPr/>
          </p:nvSpPr>
          <p:spPr>
            <a:xfrm>
              <a:off x="-11796591" y="-437064"/>
              <a:ext cx="5279687" cy="49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940"/>
                </a:lnSpc>
                <a:spcBef>
                  <a:spcPct val="0"/>
                </a:spcBef>
              </a:pPr>
              <a:endParaRPr lang="en-US" sz="2100" u="none" dirty="0">
                <a:solidFill>
                  <a:srgbClr val="000000"/>
                </a:solidFill>
                <a:latin typeface="Eczar Regular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69895" y="-57149"/>
              <a:ext cx="4339898" cy="7352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340"/>
                </a:lnSpc>
                <a:spcBef>
                  <a:spcPct val="0"/>
                </a:spcBef>
              </a:pPr>
              <a:endParaRPr lang="en-US" sz="3100" u="none" spc="155" dirty="0">
                <a:solidFill>
                  <a:srgbClr val="000000"/>
                </a:solidFill>
                <a:latin typeface="Eczar Regular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63809" y="6287391"/>
            <a:ext cx="3883210" cy="1203263"/>
            <a:chOff x="0" y="-57149"/>
            <a:chExt cx="5177613" cy="1604351"/>
          </a:xfrm>
        </p:grpSpPr>
        <p:sp>
          <p:nvSpPr>
            <p:cNvPr id="15" name="TextBox 15"/>
            <p:cNvSpPr txBox="1"/>
            <p:nvPr/>
          </p:nvSpPr>
          <p:spPr>
            <a:xfrm>
              <a:off x="0" y="1051339"/>
              <a:ext cx="5177613" cy="49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940"/>
                </a:lnSpc>
                <a:spcBef>
                  <a:spcPct val="0"/>
                </a:spcBef>
              </a:pPr>
              <a:endParaRPr lang="en-US" sz="2100" u="none" dirty="0">
                <a:solidFill>
                  <a:srgbClr val="000000"/>
                </a:solidFill>
                <a:latin typeface="Eczar Regular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1665" y="-57149"/>
              <a:ext cx="3654284" cy="7352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340"/>
                </a:lnSpc>
                <a:spcBef>
                  <a:spcPct val="0"/>
                </a:spcBef>
              </a:pPr>
              <a:endParaRPr lang="en-US" sz="3100" u="none" spc="155" dirty="0">
                <a:solidFill>
                  <a:srgbClr val="000000"/>
                </a:solidFill>
                <a:latin typeface="Eczar Regular"/>
              </a:endParaRPr>
            </a:p>
          </p:txBody>
        </p:sp>
      </p:grpSp>
      <p:pic>
        <p:nvPicPr>
          <p:cNvPr id="17" name="Picture 1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5279417" y="-1382652"/>
            <a:ext cx="3631416" cy="3999357"/>
          </a:xfrm>
          <a:prstGeom prst="rect">
            <a:avLst/>
          </a:prstGeom>
        </p:spPr>
      </p:pic>
      <p:sp>
        <p:nvSpPr>
          <p:cNvPr id="18" name="Прямоугольник 17"/>
          <p:cNvSpPr/>
          <p:nvPr/>
        </p:nvSpPr>
        <p:spPr>
          <a:xfrm>
            <a:off x="3773115" y="4977591"/>
            <a:ext cx="11510651" cy="9050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450215" algn="ctr">
              <a:lnSpc>
                <a:spcPct val="150000"/>
              </a:lnSpc>
              <a:spcAft>
                <a:spcPts val="0"/>
              </a:spcAft>
            </a:pPr>
            <a:r>
              <a:rPr lang="uk-UA" sz="4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Обґрунтування вибору теми творчого </a:t>
            </a:r>
            <a:r>
              <a:rPr lang="uk-UA" sz="40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проєкту</a:t>
            </a:r>
            <a:r>
              <a:rPr lang="uk-UA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ru-RU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2561784" y="6131885"/>
            <a:ext cx="1427473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ctr">
              <a:lnSpc>
                <a:spcPct val="150000"/>
              </a:lnSpc>
              <a:spcAft>
                <a:spcPts val="0"/>
              </a:spcAft>
            </a:pPr>
            <a:r>
              <a:rPr lang="uk-UA" sz="3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Зіткнувшись із війною, світогляд і мислення людей дуже змінилися. Наразі  постає велике питання «А що робити далі?». Проблема самовизначення та реалізації людини – стала для нас лише ще більш актуальною. Саме це актуалізувало вибір теми творчого </a:t>
            </a:r>
            <a:r>
              <a:rPr lang="uk-UA" sz="3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проєкту</a:t>
            </a:r>
            <a:r>
              <a:rPr lang="uk-UA" sz="3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Прямоугольник 19"/>
          <p:cNvSpPr/>
          <p:nvPr/>
        </p:nvSpPr>
        <p:spPr>
          <a:xfrm>
            <a:off x="1460359" y="3052995"/>
            <a:ext cx="812806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800" b="1" dirty="0"/>
              <a:t>Та як же бути? Ти сам суди: для неба Ти недостатньо повіяний…</a:t>
            </a:r>
          </a:p>
        </p:txBody>
      </p:sp>
      <p:pic>
        <p:nvPicPr>
          <p:cNvPr id="2050" name="Picture 2" descr="Норвежская сказка &quot; Пер Гюнт &quot; | NORGE.RU - вся Норвегия на Русском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9249" y="0"/>
            <a:ext cx="3322681" cy="479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3015539" y="-2881679"/>
            <a:ext cx="8021117" cy="82296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5265470" y="-5094851"/>
            <a:ext cx="8021117" cy="82296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3922266">
            <a:off x="6879098" y="-1197153"/>
            <a:ext cx="8013573" cy="82296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3922266">
            <a:off x="9438087" y="-1542047"/>
            <a:ext cx="7119257" cy="411480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1552533" y="4193024"/>
            <a:ext cx="13514223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uk-UA" sz="4400" b="1" dirty="0"/>
              <a:t>Мета творчого </a:t>
            </a:r>
            <a:r>
              <a:rPr lang="uk-UA" sz="4400" b="1" dirty="0" err="1"/>
              <a:t>проєкту</a:t>
            </a:r>
            <a:r>
              <a:rPr lang="uk-UA" sz="4400" dirty="0"/>
              <a:t> – вирішення проблеми самовизначення та реалізації людини.</a:t>
            </a:r>
          </a:p>
          <a:p>
            <a:pPr algn="ctr"/>
            <a:endParaRPr lang="ru-RU" sz="4400" dirty="0"/>
          </a:p>
          <a:p>
            <a:pPr algn="ctr"/>
            <a:r>
              <a:rPr lang="uk-UA" sz="4400" b="1" dirty="0"/>
              <a:t>Завдання творчого </a:t>
            </a:r>
            <a:r>
              <a:rPr lang="uk-UA" sz="4400" b="1" dirty="0" err="1"/>
              <a:t>проєкту</a:t>
            </a:r>
            <a:r>
              <a:rPr lang="uk-UA" sz="4400" b="1" dirty="0"/>
              <a:t>:</a:t>
            </a:r>
            <a:endParaRPr lang="ru-RU" sz="4400" dirty="0"/>
          </a:p>
          <a:p>
            <a:pPr lvl="0" algn="ctr"/>
            <a:r>
              <a:rPr lang="uk-UA" sz="4400" dirty="0"/>
              <a:t>створення хореографічної сюїти;</a:t>
            </a:r>
            <a:endParaRPr lang="ru-RU" sz="4400" dirty="0"/>
          </a:p>
          <a:p>
            <a:pPr lvl="0" algn="ctr"/>
            <a:r>
              <a:rPr lang="uk-UA" sz="4400" dirty="0"/>
              <a:t>удосконалення навичок постановочної роботи;</a:t>
            </a:r>
            <a:endParaRPr lang="ru-RU" sz="4400" dirty="0"/>
          </a:p>
          <a:p>
            <a:pPr lvl="0" algn="ctr"/>
            <a:r>
              <a:rPr lang="uk-UA" sz="4400" dirty="0"/>
              <a:t>передача хореографічною постановкою задуму проєкту;</a:t>
            </a:r>
            <a:endParaRPr lang="ru-RU" sz="4400" dirty="0"/>
          </a:p>
          <a:p>
            <a:pPr lvl="0" algn="ctr"/>
            <a:r>
              <a:rPr lang="uk-UA" sz="4400" dirty="0"/>
              <a:t>розкриття ідейно-тематичного та композиційного рішення постановки.</a:t>
            </a:r>
            <a:endParaRPr lang="ru-RU" sz="4400" dirty="0"/>
          </a:p>
        </p:txBody>
      </p:sp>
      <p:pic>
        <p:nvPicPr>
          <p:cNvPr id="3074" name="Picture 2" descr="История одного шедевра: «Пер Гюнт» - сотрудничество Генрика Ибсена с  Эдвардом Григом принесло миру не только удивительную постановку, но и  превосходную музыку - RadioVan.f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449" y="1"/>
            <a:ext cx="5966393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5400000">
            <a:off x="6120638" y="-1254185"/>
            <a:ext cx="4549528" cy="623987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-114484"/>
            <a:ext cx="1828800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81957" y="9059268"/>
            <a:ext cx="3927487" cy="443783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6964813" y="-1854229"/>
            <a:ext cx="3927487" cy="443783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14558" y="0"/>
            <a:ext cx="1623325" cy="264492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391806" y="7398939"/>
            <a:ext cx="1623325" cy="2644928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6477000" y="1823025"/>
            <a:ext cx="11635734" cy="6661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uk-UA" sz="32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Частина 1.  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Одного разу Пер </a:t>
            </a:r>
            <a:r>
              <a:rPr lang="uk-UA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гуляючи лісом, милувався своєю зовнішністю, адже він дуже сильно відрізнявся від </a:t>
            </a:r>
            <a:r>
              <a:rPr lang="uk-UA" sz="32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інших істот. 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Раптом, він побачив перед собою незнайомку – неймовірної краси дівчину. Вона одразу йому сподобалась. </a:t>
            </a:r>
            <a:r>
              <a:rPr lang="uk-UA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Сольвейга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так звали дівчину – потоваришувала з Пер </a:t>
            </a:r>
            <a:r>
              <a:rPr lang="uk-UA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Гюнтом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Насправді, дівчина хотіла висміяти його зовнішність. Коли Пер </a:t>
            </a:r>
            <a:r>
              <a:rPr lang="uk-UA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</a:t>
            </a:r>
            <a:r>
              <a:rPr lang="uk-UA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це зрозумів, його серце заполонили журба і злість. Йому було прикро, що дівчина так жорстоко вчинила з ним і так і не побачила його духовну красу, його власне «Я». </a:t>
            </a:r>
            <a:endParaRPr lang="ru-RU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4"/>
          <p:cNvSpPr txBox="1"/>
          <p:nvPr/>
        </p:nvSpPr>
        <p:spPr>
          <a:xfrm>
            <a:off x="11582400" y="117878"/>
            <a:ext cx="5706340" cy="1705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750"/>
              </a:lnSpc>
              <a:spcBef>
                <a:spcPct val="0"/>
              </a:spcBef>
            </a:pPr>
            <a:r>
              <a:rPr lang="ru-RU" sz="9821" u="none" dirty="0">
                <a:solidFill>
                  <a:srgbClr val="000000"/>
                </a:solidFill>
                <a:latin typeface="Moontime"/>
              </a:rPr>
              <a:t>ЛІБРЕТО</a:t>
            </a:r>
            <a:endParaRPr lang="en-US" sz="9821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6146" name="Picture 2" descr="Людина vs троль. Дивовижна історія Пера Гюнта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41" y="2988360"/>
            <a:ext cx="6100719" cy="406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81957" y="9059268"/>
            <a:ext cx="3927487" cy="443783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6964813" y="-1854229"/>
            <a:ext cx="3927487" cy="443783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14558" y="0"/>
            <a:ext cx="1623325" cy="264492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391806" y="7398939"/>
            <a:ext cx="1623325" cy="2644928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1481030" y="2653313"/>
            <a:ext cx="793502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uk-UA" sz="3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Частина 2. </a:t>
            </a:r>
            <a:r>
              <a:rPr lang="uk-UA" sz="3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Довго Пер </a:t>
            </a:r>
            <a:r>
              <a:rPr lang="uk-UA" sz="3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Гюнта</a:t>
            </a:r>
            <a:r>
              <a:rPr lang="uk-UA" sz="3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наповнювали сум і жага помститися через несправедливість. Він звернувся до своїх підданих – тролів – і доручив знайти дівчину та привести у свої володіння. </a:t>
            </a:r>
            <a:endParaRPr lang="ru-RU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4"/>
          <p:cNvSpPr txBox="1"/>
          <p:nvPr/>
        </p:nvSpPr>
        <p:spPr>
          <a:xfrm>
            <a:off x="2285571" y="364690"/>
            <a:ext cx="5706340" cy="1705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750"/>
              </a:lnSpc>
              <a:spcBef>
                <a:spcPct val="0"/>
              </a:spcBef>
            </a:pPr>
            <a:r>
              <a:rPr lang="ru-RU" sz="9821" u="none" dirty="0">
                <a:solidFill>
                  <a:srgbClr val="000000"/>
                </a:solidFill>
                <a:latin typeface="Moontime"/>
              </a:rPr>
              <a:t>ЛІБРЕТО</a:t>
            </a:r>
            <a:endParaRPr lang="en-US" sz="9821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5122" name="Picture 2" descr="Пер Гюнт | Театр ім. І. Франка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6689" y="2389372"/>
            <a:ext cx="8277429" cy="550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59539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81957" y="9059268"/>
            <a:ext cx="3927487" cy="443783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6964813" y="-1854229"/>
            <a:ext cx="3927487" cy="443783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14558" y="0"/>
            <a:ext cx="1623325" cy="264492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391806" y="7398939"/>
            <a:ext cx="1623325" cy="2644928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6168926" y="2046996"/>
            <a:ext cx="11719084" cy="7201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uk-UA" sz="28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Частина 3. 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Коли вони зустрілись, Пер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не міг зрозуміти власні наміри. В один час він хотів, щоб все це було не правдою, адже він бачив перед собою милу, добру дівчину, яка не могла би так вчинити. Але все одно емоції підштовхнули Пер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Гюнта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до злочину - він штовхає дівчину зі скелі.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Минуло 40 років. Пер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більше не вірить, що зможе зустріти людину, яка не буде насміхатись над його зовнішністю і дійсно зможе розгледіти його внутрішнє «Я». Збитий зі свого шляху, він не знає як рухатись далі. Раптом, Пер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Гюнт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бачить примару – і його серце одразу заполоняє надія. Адже для свого щастя йому не потрібна оцінка інших людей. Він – особистість, яка може бути вільною і незалежною. 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4"/>
          <p:cNvSpPr txBox="1"/>
          <p:nvPr/>
        </p:nvSpPr>
        <p:spPr>
          <a:xfrm>
            <a:off x="12181670" y="170925"/>
            <a:ext cx="5706340" cy="1705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750"/>
              </a:lnSpc>
              <a:spcBef>
                <a:spcPct val="0"/>
              </a:spcBef>
            </a:pPr>
            <a:r>
              <a:rPr lang="ru-RU" sz="9821" u="none" dirty="0">
                <a:solidFill>
                  <a:srgbClr val="000000"/>
                </a:solidFill>
                <a:latin typeface="Moontime"/>
              </a:rPr>
              <a:t>ЛІБРЕТО</a:t>
            </a:r>
            <a:endParaRPr lang="en-US" sz="9821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4098" name="Picture 2" descr="Пер Гюнт - Театри Київ Vgorode.u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78" y="2955008"/>
            <a:ext cx="5905500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65995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5" b="1025"/>
          <a:stretch>
            <a:fillRect/>
          </a:stretch>
        </p:blipFill>
        <p:spPr>
          <a:xfrm rot="8426091">
            <a:off x="-413912" y="-4438047"/>
            <a:ext cx="19115824" cy="2001924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19635" y="-2218919"/>
            <a:ext cx="3927487" cy="4437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8346469">
            <a:off x="536773" y="7206158"/>
            <a:ext cx="7118604" cy="82296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590800" y="1790593"/>
            <a:ext cx="12649200" cy="5078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9920"/>
              </a:lnSpc>
            </a:pPr>
            <a:r>
              <a:rPr lang="en-US" sz="9600" dirty="0">
                <a:solidFill>
                  <a:srgbClr val="FFFFFF"/>
                </a:solidFill>
                <a:latin typeface="Moontime"/>
              </a:rPr>
              <a:t>So speak! Where was I "myself" - the way I was created - one, whole, With the seal of God on my forehead?</a:t>
            </a:r>
            <a:endParaRPr lang="en-US" sz="9600" u="none" dirty="0">
              <a:solidFill>
                <a:srgbClr val="FFFFFF"/>
              </a:solidFill>
              <a:latin typeface="Moontim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573043" y="6882093"/>
            <a:ext cx="7393756" cy="220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340"/>
              </a:lnSpc>
              <a:spcBef>
                <a:spcPct val="0"/>
              </a:spcBef>
            </a:pPr>
            <a:r>
              <a:rPr lang="en-US" sz="3100" u="none" spc="155" dirty="0">
                <a:solidFill>
                  <a:srgbClr val="FFFFFF"/>
                </a:solidFill>
                <a:latin typeface="Eczar Regular"/>
              </a:rPr>
              <a:t>— </a:t>
            </a:r>
            <a:r>
              <a:rPr lang="uk-UA" sz="3100" spc="155" dirty="0">
                <a:solidFill>
                  <a:srgbClr val="FFFFFF"/>
                </a:solidFill>
                <a:latin typeface="Eczar Regular"/>
              </a:rPr>
              <a:t>То кажи ж! Де був «самим собою» я – таким, яким я створений був, – єдиним, цілісним, з печаткою божою на своєму чолі?</a:t>
            </a:r>
            <a:endParaRPr lang="uk-UA" sz="3100" u="none" spc="155" dirty="0">
              <a:solidFill>
                <a:srgbClr val="FFFFFF"/>
              </a:solidFill>
              <a:latin typeface="Eczar Regular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8346469">
            <a:off x="9335521" y="6482146"/>
            <a:ext cx="7118604" cy="82296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3869805" y="6974291"/>
            <a:ext cx="4409349" cy="254852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4239850" y="-1057494"/>
            <a:ext cx="4409349" cy="254852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7669" y="1671561"/>
            <a:ext cx="5556123" cy="411893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494049" y="5790500"/>
            <a:ext cx="1544574" cy="2469392"/>
            <a:chOff x="0" y="0"/>
            <a:chExt cx="812800" cy="1299466"/>
          </a:xfrm>
        </p:grpSpPr>
        <p:sp>
          <p:nvSpPr>
            <p:cNvPr id="4" name="Freeform 4"/>
            <p:cNvSpPr/>
            <p:nvPr/>
          </p:nvSpPr>
          <p:spPr>
            <a:xfrm>
              <a:off x="-240434" y="0"/>
              <a:ext cx="1293668" cy="1299466"/>
            </a:xfrm>
            <a:custGeom>
              <a:avLst/>
              <a:gdLst/>
              <a:ahLst/>
              <a:cxnLst/>
              <a:rect l="l" t="t" r="r" b="b"/>
              <a:pathLst>
                <a:path w="1293668" h="1299466">
                  <a:moveTo>
                    <a:pt x="646834" y="0"/>
                  </a:moveTo>
                  <a:lnTo>
                    <a:pt x="646834" y="0"/>
                  </a:lnTo>
                  <a:cubicBezTo>
                    <a:pt x="1004538" y="1600"/>
                    <a:pt x="1293668" y="292026"/>
                    <a:pt x="1293668" y="649733"/>
                  </a:cubicBezTo>
                  <a:cubicBezTo>
                    <a:pt x="1293668" y="1007440"/>
                    <a:pt x="1004538" y="1297867"/>
                    <a:pt x="646834" y="1299466"/>
                  </a:cubicBezTo>
                  <a:cubicBezTo>
                    <a:pt x="289130" y="1297867"/>
                    <a:pt x="0" y="1007440"/>
                    <a:pt x="0" y="649733"/>
                  </a:cubicBezTo>
                  <a:cubicBezTo>
                    <a:pt x="0" y="292026"/>
                    <a:pt x="289130" y="1600"/>
                    <a:pt x="64683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>
              <a:noFill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3750"/>
                </a:lnSpc>
                <a:spcBef>
                  <a:spcPct val="0"/>
                </a:spcBef>
              </a:pPr>
              <a:endParaRPr lang="en-US" sz="9821" u="none" dirty="0">
                <a:solidFill>
                  <a:srgbClr val="000000"/>
                </a:solidFill>
                <a:latin typeface="Moontime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371713" y="5790500"/>
            <a:ext cx="1544574" cy="2469392"/>
            <a:chOff x="0" y="0"/>
            <a:chExt cx="812800" cy="1299466"/>
          </a:xfrm>
        </p:grpSpPr>
        <p:sp>
          <p:nvSpPr>
            <p:cNvPr id="7" name="Freeform 7"/>
            <p:cNvSpPr/>
            <p:nvPr/>
          </p:nvSpPr>
          <p:spPr>
            <a:xfrm>
              <a:off x="-240434" y="0"/>
              <a:ext cx="1293668" cy="1299466"/>
            </a:xfrm>
            <a:custGeom>
              <a:avLst/>
              <a:gdLst/>
              <a:ahLst/>
              <a:cxnLst/>
              <a:rect l="l" t="t" r="r" b="b"/>
              <a:pathLst>
                <a:path w="1293668" h="1299466">
                  <a:moveTo>
                    <a:pt x="646834" y="0"/>
                  </a:moveTo>
                  <a:lnTo>
                    <a:pt x="646834" y="0"/>
                  </a:lnTo>
                  <a:cubicBezTo>
                    <a:pt x="1004538" y="1600"/>
                    <a:pt x="1293668" y="292026"/>
                    <a:pt x="1293668" y="649733"/>
                  </a:cubicBezTo>
                  <a:cubicBezTo>
                    <a:pt x="1293668" y="1007440"/>
                    <a:pt x="1004538" y="1297867"/>
                    <a:pt x="646834" y="1299466"/>
                  </a:cubicBezTo>
                  <a:cubicBezTo>
                    <a:pt x="289130" y="1297867"/>
                    <a:pt x="0" y="1007440"/>
                    <a:pt x="0" y="649733"/>
                  </a:cubicBezTo>
                  <a:cubicBezTo>
                    <a:pt x="0" y="292026"/>
                    <a:pt x="289130" y="1600"/>
                    <a:pt x="64683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>
              <a:noFill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3750"/>
                </a:lnSpc>
                <a:spcBef>
                  <a:spcPct val="0"/>
                </a:spcBef>
              </a:pPr>
              <a:endParaRPr lang="en-US" sz="9821" u="none" dirty="0">
                <a:solidFill>
                  <a:srgbClr val="000000"/>
                </a:solidFill>
                <a:latin typeface="Moontime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249377" y="5790500"/>
            <a:ext cx="1544574" cy="2469392"/>
            <a:chOff x="0" y="0"/>
            <a:chExt cx="812800" cy="1299466"/>
          </a:xfrm>
        </p:grpSpPr>
        <p:sp>
          <p:nvSpPr>
            <p:cNvPr id="10" name="Freeform 10"/>
            <p:cNvSpPr/>
            <p:nvPr/>
          </p:nvSpPr>
          <p:spPr>
            <a:xfrm>
              <a:off x="-240434" y="0"/>
              <a:ext cx="1293668" cy="1299466"/>
            </a:xfrm>
            <a:custGeom>
              <a:avLst/>
              <a:gdLst/>
              <a:ahLst/>
              <a:cxnLst/>
              <a:rect l="l" t="t" r="r" b="b"/>
              <a:pathLst>
                <a:path w="1293668" h="1299466">
                  <a:moveTo>
                    <a:pt x="646834" y="0"/>
                  </a:moveTo>
                  <a:lnTo>
                    <a:pt x="646834" y="0"/>
                  </a:lnTo>
                  <a:cubicBezTo>
                    <a:pt x="1004538" y="1600"/>
                    <a:pt x="1293668" y="292026"/>
                    <a:pt x="1293668" y="649733"/>
                  </a:cubicBezTo>
                  <a:cubicBezTo>
                    <a:pt x="1293668" y="1007440"/>
                    <a:pt x="1004538" y="1297867"/>
                    <a:pt x="646834" y="1299466"/>
                  </a:cubicBezTo>
                  <a:cubicBezTo>
                    <a:pt x="289130" y="1297867"/>
                    <a:pt x="0" y="1007440"/>
                    <a:pt x="0" y="649733"/>
                  </a:cubicBezTo>
                  <a:cubicBezTo>
                    <a:pt x="0" y="292026"/>
                    <a:pt x="289130" y="1600"/>
                    <a:pt x="64683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>
              <a:noFill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3750"/>
                </a:lnSpc>
                <a:spcBef>
                  <a:spcPct val="0"/>
                </a:spcBef>
              </a:pPr>
              <a:endParaRPr lang="en-US" sz="9821" u="none" dirty="0">
                <a:solidFill>
                  <a:srgbClr val="000000"/>
                </a:solidFill>
                <a:latin typeface="Moontime"/>
              </a:endParaRP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677285" y="1801856"/>
            <a:ext cx="1682836" cy="2644928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2645553" y="7738557"/>
            <a:ext cx="475222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340"/>
              </a:lnSpc>
              <a:spcBef>
                <a:spcPct val="0"/>
              </a:spcBef>
            </a:pPr>
            <a:endParaRPr lang="en-US" sz="3100" u="none" spc="155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079554" y="49782"/>
            <a:ext cx="16507551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750"/>
              </a:lnSpc>
              <a:spcBef>
                <a:spcPct val="0"/>
              </a:spcBef>
            </a:pPr>
            <a:r>
              <a:rPr lang="uk-UA" sz="8800" u="none" dirty="0">
                <a:solidFill>
                  <a:srgbClr val="000000"/>
                </a:solidFill>
                <a:latin typeface="Moontime"/>
              </a:rPr>
              <a:t>Опис костюмів та декорацій</a:t>
            </a:r>
            <a:endParaRPr lang="en-US" sz="8800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847933" y="-1304823"/>
            <a:ext cx="6057125" cy="4006035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-2898787" y="-852828"/>
            <a:ext cx="3927487" cy="4437839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7259300" y="7543796"/>
            <a:ext cx="3927487" cy="4437839"/>
          </a:xfrm>
          <a:prstGeom prst="rect">
            <a:avLst/>
          </a:prstGeom>
        </p:spPr>
      </p:pic>
      <p:sp>
        <p:nvSpPr>
          <p:cNvPr id="20" name="TextBox 20"/>
          <p:cNvSpPr txBox="1"/>
          <p:nvPr/>
        </p:nvSpPr>
        <p:spPr>
          <a:xfrm>
            <a:off x="248382" y="4070541"/>
            <a:ext cx="9600112" cy="64017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uk-UA" sz="3200" b="1" dirty="0"/>
              <a:t>Костюм: </a:t>
            </a:r>
          </a:p>
          <a:p>
            <a:endParaRPr lang="ru-RU" sz="3200" dirty="0"/>
          </a:p>
          <a:p>
            <a:r>
              <a:rPr lang="uk-UA" sz="3200" b="1" dirty="0"/>
              <a:t>Пер </a:t>
            </a:r>
            <a:r>
              <a:rPr lang="uk-UA" sz="3200" b="1" dirty="0" err="1"/>
              <a:t>Гюнт</a:t>
            </a:r>
            <a:r>
              <a:rPr lang="uk-UA" sz="3200" b="1" dirty="0"/>
              <a:t> – </a:t>
            </a:r>
            <a:r>
              <a:rPr lang="uk-UA" sz="3200" dirty="0"/>
              <a:t>чорна футболка, чорні штани, плащ з зеленої  тканини.</a:t>
            </a:r>
            <a:endParaRPr lang="ru-RU" sz="3200" dirty="0"/>
          </a:p>
          <a:p>
            <a:r>
              <a:rPr lang="uk-UA" sz="3200" b="1" dirty="0"/>
              <a:t>Дівчина - </a:t>
            </a:r>
            <a:r>
              <a:rPr lang="uk-UA" sz="3200" dirty="0" err="1"/>
              <a:t>облягаючі</a:t>
            </a:r>
            <a:r>
              <a:rPr lang="uk-UA" sz="3200" dirty="0"/>
              <a:t> кофта і </a:t>
            </a:r>
            <a:r>
              <a:rPr lang="uk-UA" sz="3200" dirty="0" err="1"/>
              <a:t>лосини</a:t>
            </a:r>
            <a:r>
              <a:rPr lang="uk-UA" sz="3200" dirty="0"/>
              <a:t> у </a:t>
            </a:r>
            <a:r>
              <a:rPr lang="uk-UA" sz="3200" dirty="0" err="1"/>
              <a:t>болотисто</a:t>
            </a:r>
            <a:r>
              <a:rPr lang="uk-UA" sz="3200" dirty="0"/>
              <a:t>-зеленому кольорі</a:t>
            </a:r>
            <a:r>
              <a:rPr lang="uk-UA" sz="3200" b="1" dirty="0"/>
              <a:t>.</a:t>
            </a:r>
            <a:endParaRPr lang="ru-RU" sz="3200" dirty="0"/>
          </a:p>
          <a:p>
            <a:r>
              <a:rPr lang="uk-UA" sz="3200" b="1" dirty="0"/>
              <a:t>Тролі - </a:t>
            </a:r>
            <a:r>
              <a:rPr lang="uk-UA" sz="3200" dirty="0"/>
              <a:t>болотиста-зелено тканина, яка звисає по тілу, бежеві, коричневі кофти і штани.</a:t>
            </a:r>
          </a:p>
          <a:p>
            <a:endParaRPr lang="uk-UA" sz="3200" dirty="0"/>
          </a:p>
          <a:p>
            <a:r>
              <a:rPr lang="uk-UA" sz="3200" b="1" dirty="0"/>
              <a:t>Декорації:</a:t>
            </a:r>
            <a:r>
              <a:rPr lang="uk-UA" sz="3200" dirty="0"/>
              <a:t> В цій хореографічній постановці не було використано декорацій.</a:t>
            </a:r>
          </a:p>
          <a:p>
            <a:r>
              <a:rPr lang="uk-UA" sz="3200" b="1" dirty="0"/>
              <a:t>Реквізит: </a:t>
            </a:r>
            <a:r>
              <a:rPr lang="uk-UA" sz="3200" dirty="0"/>
              <a:t>Дзеркальце</a:t>
            </a:r>
            <a:endParaRPr lang="ru-RU" sz="3200" dirty="0"/>
          </a:p>
          <a:p>
            <a:endParaRPr lang="ru-RU" sz="3200" dirty="0"/>
          </a:p>
        </p:txBody>
      </p:sp>
      <p:sp>
        <p:nvSpPr>
          <p:cNvPr id="21" name="TextBox 21"/>
          <p:cNvSpPr txBox="1"/>
          <p:nvPr/>
        </p:nvSpPr>
        <p:spPr>
          <a:xfrm>
            <a:off x="7490963" y="8530590"/>
            <a:ext cx="3306074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u="none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613299" y="7738557"/>
            <a:ext cx="3306074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340"/>
              </a:lnSpc>
              <a:spcBef>
                <a:spcPct val="0"/>
              </a:spcBef>
            </a:pPr>
            <a:endParaRPr lang="en-US" sz="3100" u="none" spc="155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613299" y="8530590"/>
            <a:ext cx="3306074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u="none" dirty="0">
              <a:solidFill>
                <a:srgbClr val="000000"/>
              </a:solidFill>
              <a:latin typeface="Eczar Regular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3368628" y="8530590"/>
            <a:ext cx="3306074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u="none" dirty="0">
              <a:solidFill>
                <a:srgbClr val="000000"/>
              </a:solidFill>
              <a:latin typeface="Eczar Regular"/>
            </a:endParaRPr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1941" y="5340766"/>
            <a:ext cx="6555238" cy="4789694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91" y="1898415"/>
            <a:ext cx="2972369" cy="439490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>
            <a:alphaModFix amt="28000"/>
          </a:blip>
          <a:srcRect t="7786" b="7786"/>
          <a:stretch>
            <a:fillRect/>
          </a:stretch>
        </p:blipFill>
        <p:spPr>
          <a:xfrm>
            <a:off x="-5366928" y="93519"/>
            <a:ext cx="18288000" cy="10287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1068152" y="-786499"/>
            <a:ext cx="3927487" cy="4437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8346469">
            <a:off x="13139612" y="5276325"/>
            <a:ext cx="7118604" cy="82296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8346469">
            <a:off x="-3972824" y="1677824"/>
            <a:ext cx="7118604" cy="82296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5477368" y="5148263"/>
            <a:ext cx="4409349" cy="254852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5175523" y="120376"/>
            <a:ext cx="5552237" cy="82296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517023" y="265732"/>
            <a:ext cx="9993905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750"/>
              </a:lnSpc>
              <a:spcBef>
                <a:spcPct val="0"/>
              </a:spcBef>
            </a:pPr>
            <a:r>
              <a:rPr lang="uk-UA" sz="9821" dirty="0">
                <a:solidFill>
                  <a:srgbClr val="000000"/>
                </a:solidFill>
                <a:latin typeface="Moontime"/>
              </a:rPr>
              <a:t>Творчий проєкт</a:t>
            </a:r>
            <a:endParaRPr lang="en-US" sz="9821" u="none" dirty="0">
              <a:solidFill>
                <a:srgbClr val="000000"/>
              </a:solidFill>
              <a:latin typeface="Moontime"/>
            </a:endParaRPr>
          </a:p>
        </p:txBody>
      </p:sp>
      <p:pic>
        <p:nvPicPr>
          <p:cNvPr id="12" name="IMG_805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505030" y="2162641"/>
            <a:ext cx="10390964" cy="764664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28000"/>
          </a:blip>
          <a:srcRect t="7786" b="778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1980955" y="-1299848"/>
            <a:ext cx="8408276" cy="82296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898949" y="3283169"/>
            <a:ext cx="8013573" cy="82296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1487928" y="4114942"/>
            <a:ext cx="7119257" cy="41148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719276" y="-2641239"/>
            <a:ext cx="7119257" cy="41148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4300793" y="5905500"/>
            <a:ext cx="8013573" cy="82296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653272" y="3493089"/>
            <a:ext cx="10108089" cy="235242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-1548066">
            <a:off x="14873141" y="8341673"/>
            <a:ext cx="5488415" cy="3890653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9144000" y="5417980"/>
            <a:ext cx="8111900" cy="1308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161"/>
              </a:lnSpc>
              <a:spcBef>
                <a:spcPct val="0"/>
              </a:spcBef>
            </a:pPr>
            <a:r>
              <a:rPr lang="en-US" sz="7257" u="none" dirty="0">
                <a:solidFill>
                  <a:srgbClr val="A6563B"/>
                </a:solidFill>
                <a:latin typeface="Eczar SemiBold"/>
              </a:rPr>
              <a:t> 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4914954" y="187961"/>
            <a:ext cx="1039045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200" dirty="0">
                <a:ln>
                  <a:solidFill>
                    <a:schemeClr val="tx1"/>
                  </a:solidFill>
                </a:ln>
              </a:rPr>
              <a:t>МІНІСТЕРСТВО ОСВІТИ І НАУКИ УКРАЇНИ </a:t>
            </a:r>
            <a:br>
              <a:rPr lang="uk-UA" sz="3200" dirty="0">
                <a:ln>
                  <a:solidFill>
                    <a:schemeClr val="tx1"/>
                  </a:solidFill>
                </a:ln>
              </a:rPr>
            </a:br>
            <a:r>
              <a:rPr lang="uk-UA" sz="3200" dirty="0">
                <a:ln>
                  <a:solidFill>
                    <a:schemeClr val="tx1"/>
                  </a:solidFill>
                </a:ln>
              </a:rPr>
              <a:t>НАЦІОНАЛЬНИЙ УНІВЕРСИТЕТ ФІЗИЧНОГО ВИХОВАННЯ І СПОРТУ УКРАЇНИ</a:t>
            </a:r>
            <a:br>
              <a:rPr lang="uk-UA" sz="3200" dirty="0">
                <a:ln>
                  <a:solidFill>
                    <a:schemeClr val="tx1"/>
                  </a:solidFill>
                </a:ln>
              </a:rPr>
            </a:br>
            <a:r>
              <a:rPr lang="uk-UA" sz="3200" dirty="0">
                <a:ln>
                  <a:solidFill>
                    <a:schemeClr val="tx1"/>
                  </a:solidFill>
                </a:ln>
              </a:rPr>
              <a:t>КАФЕДРА ХОРЕОГРАФІЇ І ТАНЦЮВАЛЬНИХ ВИДІВ СПОРТУ</a:t>
            </a: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1608EF08-F73F-1C8B-4499-48905262BA8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234890" y="165935"/>
            <a:ext cx="2849988" cy="3338857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7641524" y="2250189"/>
            <a:ext cx="49373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2800" dirty="0"/>
              <a:t>ПРЕЗЕНТАЦІЯ ДО ПОСТАНОВКИ</a:t>
            </a:r>
          </a:p>
        </p:txBody>
      </p:sp>
      <p:sp>
        <p:nvSpPr>
          <p:cNvPr id="17" name="Прямоугольник 16"/>
          <p:cNvSpPr/>
          <p:nvPr/>
        </p:nvSpPr>
        <p:spPr>
          <a:xfrm>
            <a:off x="7671002" y="3612440"/>
            <a:ext cx="571477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8800" dirty="0"/>
              <a:t>«Пер </a:t>
            </a:r>
            <a:r>
              <a:rPr lang="uk-UA" sz="8800" dirty="0" err="1"/>
              <a:t>Гюнт</a:t>
            </a:r>
            <a:r>
              <a:rPr lang="uk-UA" sz="8800" dirty="0"/>
              <a:t>»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8878661" y="4816277"/>
            <a:ext cx="33182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2800" dirty="0"/>
              <a:t>Хореографічна сюїта</a:t>
            </a:r>
          </a:p>
        </p:txBody>
      </p:sp>
      <p:sp>
        <p:nvSpPr>
          <p:cNvPr id="19" name="Прямоугольник 18"/>
          <p:cNvSpPr/>
          <p:nvPr/>
        </p:nvSpPr>
        <p:spPr>
          <a:xfrm>
            <a:off x="5062440" y="5345479"/>
            <a:ext cx="1284456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uk-UA" sz="4000" dirty="0"/>
              <a:t>Виконала студентка 4 курсу</a:t>
            </a:r>
          </a:p>
          <a:p>
            <a:pPr algn="r"/>
            <a:r>
              <a:rPr lang="uk-UA" sz="4000" dirty="0"/>
              <a:t>Денної форми навчання</a:t>
            </a:r>
          </a:p>
          <a:p>
            <a:pPr algn="r"/>
            <a:r>
              <a:rPr lang="uk-UA" sz="4000" dirty="0"/>
              <a:t>Спеціальність 024</a:t>
            </a:r>
          </a:p>
          <a:p>
            <a:pPr algn="r"/>
            <a:r>
              <a:rPr lang="uk-UA" sz="4000" dirty="0"/>
              <a:t>«Хореографія»</a:t>
            </a:r>
          </a:p>
          <a:p>
            <a:pPr algn="r"/>
            <a:r>
              <a:rPr lang="uk-UA" sz="4000" dirty="0" err="1"/>
              <a:t>Кукшина</a:t>
            </a:r>
            <a:r>
              <a:rPr lang="uk-UA" sz="4000" dirty="0"/>
              <a:t> Л.О.</a:t>
            </a:r>
          </a:p>
          <a:p>
            <a:pPr algn="r"/>
            <a:r>
              <a:rPr lang="uk-UA" sz="4000" dirty="0"/>
              <a:t>Керівник творчого проєкту: </a:t>
            </a:r>
            <a:r>
              <a:rPr lang="uk-UA" sz="4000" dirty="0" err="1"/>
              <a:t>канд</a:t>
            </a:r>
            <a:r>
              <a:rPr lang="uk-UA" sz="4000" dirty="0"/>
              <a:t>. </a:t>
            </a:r>
            <a:r>
              <a:rPr lang="uk-UA" sz="4000" dirty="0" err="1"/>
              <a:t>мист</a:t>
            </a:r>
            <a:r>
              <a:rPr lang="uk-UA" sz="4000" dirty="0"/>
              <a:t>., </a:t>
            </a:r>
          </a:p>
          <a:p>
            <a:pPr algn="r"/>
            <a:r>
              <a:rPr lang="uk-UA" sz="4000" dirty="0"/>
              <a:t>Доцент Козинко Л. Л. </a:t>
            </a:r>
          </a:p>
          <a:p>
            <a:pPr algn="ctr"/>
            <a:r>
              <a:rPr lang="uk-UA" sz="4400" b="1" dirty="0"/>
              <a:t>Київ-2023</a:t>
            </a:r>
          </a:p>
        </p:txBody>
      </p:sp>
      <p:pic>
        <p:nvPicPr>
          <p:cNvPr id="22" name="Рисунок 2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4" t="2590" r="11941" b="3971"/>
          <a:stretch/>
        </p:blipFill>
        <p:spPr>
          <a:xfrm>
            <a:off x="544524" y="2130999"/>
            <a:ext cx="4648200" cy="67056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465121" y="2013894"/>
            <a:ext cx="4830293" cy="7038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4292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848</Words>
  <Application>Microsoft Office PowerPoint</Application>
  <PresentationFormat>Довільний</PresentationFormat>
  <Paragraphs>72</Paragraphs>
  <Slides>11</Slides>
  <Notes>0</Notes>
  <HiddenSlides>0</HiddenSlides>
  <MMClips>1</MMClips>
  <ScaleCrop>false</ScaleCrop>
  <HeadingPairs>
    <vt:vector size="6" baseType="variant">
      <vt:variant>
        <vt:lpstr>Використані шрифти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11</vt:i4>
      </vt:variant>
    </vt:vector>
  </HeadingPairs>
  <TitlesOfParts>
    <vt:vector size="18" baseType="lpstr">
      <vt:lpstr>Eczar SemiBold</vt:lpstr>
      <vt:lpstr>Moontime</vt:lpstr>
      <vt:lpstr>Arial</vt:lpstr>
      <vt:lpstr>Calibri</vt:lpstr>
      <vt:lpstr>Eczar Regular</vt:lpstr>
      <vt:lpstr>Times New Roman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Copia de History Subject for High School Art and Culture in Medieval Europe White and Red Creative Education Presentation</dc:title>
  <cp:lastModifiedBy>Кафедра ХіТВС НУФВСУ</cp:lastModifiedBy>
  <cp:revision>9</cp:revision>
  <dcterms:created xsi:type="dcterms:W3CDTF">2006-08-16T00:00:00Z</dcterms:created>
  <dcterms:modified xsi:type="dcterms:W3CDTF">2023-06-21T18:40:14Z</dcterms:modified>
  <dc:identifier>DAFj6iuQlq0</dc:identifier>
</cp:coreProperties>
</file>