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7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27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495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90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992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‹№›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484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‹№›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306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‹№›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363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‹№›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065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‹№›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278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33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‹№›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723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‹№›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064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6/21/2023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975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3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D08CD0"/>
          </a:solidFill>
          <a:ln w="38100" cap="rnd">
            <a:solidFill>
              <a:srgbClr val="D08CD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Рисунок 12">
            <a:extLst>
              <a:ext uri="{FF2B5EF4-FFF2-40B4-BE49-F238E27FC236}">
                <a16:creationId xmlns:a16="http://schemas.microsoft.com/office/drawing/2014/main" id="{CD198088-00E9-6F55-3C39-4B8C1F938A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57" y="315772"/>
            <a:ext cx="11129210" cy="605105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FE588E1-3DC5-17AB-75E5-4DE1DD86E279}"/>
              </a:ext>
            </a:extLst>
          </p:cNvPr>
          <p:cNvSpPr txBox="1"/>
          <p:nvPr/>
        </p:nvSpPr>
        <p:spPr>
          <a:xfrm>
            <a:off x="2362502" y="491169"/>
            <a:ext cx="79709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uk-UA" sz="1600" dirty="0">
              <a:effectLst/>
              <a:latin typeface="Times New Roman" panose="02020603050405020304" pitchFamily="18" charset="0"/>
              <a:ea typeface="Times New Roman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uk-UA" sz="1600" dirty="0">
                <a:latin typeface="Times New Roman" panose="02020603050405020304" pitchFamily="18" charset="0"/>
                <a:ea typeface="Times New Roman" panose="020F0502020204030204" pitchFamily="34" charset="0"/>
                <a:cs typeface="Times New Roman" panose="02020603050405020304" pitchFamily="18" charset="0"/>
              </a:rPr>
              <a:t>МІНІСТЕРСТВО ОСВІТИ І НАУКИ УКРАЇНИ </a:t>
            </a:r>
          </a:p>
          <a:p>
            <a:pPr algn="ctr"/>
            <a:r>
              <a:rPr lang="uk-UA" sz="1600" dirty="0">
                <a:effectLst/>
                <a:latin typeface="Times New Roman" panose="02020603050405020304" pitchFamily="18" charset="0"/>
                <a:ea typeface="Times New Roman" panose="020F0502020204030204" pitchFamily="34" charset="0"/>
                <a:cs typeface="Times New Roman" panose="02020603050405020304" pitchFamily="18" charset="0"/>
              </a:rPr>
              <a:t>НАЦІОНАЛЬНИЙ УНІВЕРСИТЕТ ФІЗИЧНОГО ВИХОВАННЯ І СПОРТУ УКРАЇНИ</a:t>
            </a:r>
          </a:p>
          <a:p>
            <a:pPr algn="ctr"/>
            <a:r>
              <a:rPr lang="uk-UA" sz="1600" dirty="0">
                <a:effectLst/>
                <a:latin typeface="Times New Roman" panose="02020603050405020304" pitchFamily="18" charset="0"/>
                <a:ea typeface="Times New Roman" panose="020F0502020204030204" pitchFamily="34" charset="0"/>
                <a:cs typeface="Times New Roman" panose="02020603050405020304" pitchFamily="18" charset="0"/>
              </a:rPr>
              <a:t>КАФЕДРА ХОРЕОГРАФІЇ І ТАНЦЮВАЛЬНИХ ВИДІВ СПОРТУ</a:t>
            </a:r>
          </a:p>
          <a:p>
            <a:pPr algn="ctr"/>
            <a:r>
              <a:rPr lang="uk-UA" sz="1600" dirty="0">
                <a:effectLst/>
                <a:latin typeface="Times New Roman" panose="02020603050405020304" pitchFamily="18" charset="0"/>
                <a:ea typeface="Times New Roman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B5FA76-AFE9-4D8E-C78B-90127CBD9DEA}"/>
              </a:ext>
            </a:extLst>
          </p:cNvPr>
          <p:cNvSpPr txBox="1"/>
          <p:nvPr/>
        </p:nvSpPr>
        <p:spPr>
          <a:xfrm>
            <a:off x="3080899" y="2183159"/>
            <a:ext cx="5970526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ПРЕЗЕНТАЦІЯ ДО ПОСТАНОВКИ</a:t>
            </a:r>
          </a:p>
          <a:p>
            <a:pPr algn="ctr"/>
            <a:endParaRPr lang="uk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«В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НІЧ НА ІВАНА КУПАЛА</a:t>
            </a:r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endParaRPr lang="uk-UA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ХОРЕОГРАФІЧНА КАРТИНА</a:t>
            </a:r>
            <a:endParaRPr lang="uk-UA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6574C51-F3F1-5CD2-3C24-FEEB17E6DDE3}"/>
              </a:ext>
            </a:extLst>
          </p:cNvPr>
          <p:cNvSpPr txBox="1"/>
          <p:nvPr/>
        </p:nvSpPr>
        <p:spPr>
          <a:xfrm>
            <a:off x="7248555" y="3781508"/>
            <a:ext cx="405310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Виконала студентка</a:t>
            </a:r>
            <a:r>
              <a:rPr lang="uk-UA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курсу</a:t>
            </a:r>
            <a:endParaRPr lang="uk-UA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Денної форми навчання</a:t>
            </a:r>
            <a:endParaRPr lang="uk-UA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Спеціальність 024</a:t>
            </a:r>
          </a:p>
          <a:p>
            <a:pPr algn="r"/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«Хореографія»</a:t>
            </a:r>
          </a:p>
          <a:p>
            <a:pPr algn="r"/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Група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41хт2</a:t>
            </a:r>
            <a:endParaRPr lang="uk-UA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Базалук А.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Ю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Керівник творчого проєкту:</a:t>
            </a:r>
          </a:p>
          <a:p>
            <a:pPr algn="r"/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Канд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мист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., доцент</a:t>
            </a:r>
          </a:p>
          <a:p>
            <a:pPr algn="r"/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Козинко Л.Л.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AD6D79-E5B7-4937-AFDE-ECAF8FDC0B7B}"/>
              </a:ext>
            </a:extLst>
          </p:cNvPr>
          <p:cNvSpPr txBox="1"/>
          <p:nvPr/>
        </p:nvSpPr>
        <p:spPr>
          <a:xfrm>
            <a:off x="2763161" y="5941393"/>
            <a:ext cx="63165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Київ – 2023</a:t>
            </a:r>
            <a:endParaRPr lang="uk-UA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Рисунок 29">
            <a:extLst>
              <a:ext uri="{FF2B5EF4-FFF2-40B4-BE49-F238E27FC236}">
                <a16:creationId xmlns:a16="http://schemas.microsoft.com/office/drawing/2014/main" id="{6E2CCE48-E96B-E902-BA15-7803E3377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62502" cy="6877580"/>
          </a:xfrm>
          <a:prstGeom prst="rect">
            <a:avLst/>
          </a:prstGeom>
        </p:spPr>
      </p:pic>
      <p:pic>
        <p:nvPicPr>
          <p:cNvPr id="30" name="Рисунок 30">
            <a:extLst>
              <a:ext uri="{FF2B5EF4-FFF2-40B4-BE49-F238E27FC236}">
                <a16:creationId xmlns:a16="http://schemas.microsoft.com/office/drawing/2014/main" id="{5A545E3B-15D4-DDD4-B9D1-90D3FD1F1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663" y="556017"/>
            <a:ext cx="1348632" cy="143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427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1620B423-928F-29D6-66C9-6450591DA2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Рисунок 5">
            <a:extLst>
              <a:ext uri="{FF2B5EF4-FFF2-40B4-BE49-F238E27FC236}">
                <a16:creationId xmlns:a16="http://schemas.microsoft.com/office/drawing/2014/main" id="{D14E1991-C22E-B84A-1BED-C2433AAC9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60666"/>
            <a:ext cx="12192002" cy="9973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485CA9-E847-F3C2-2A1E-C78F62B8F5A9}"/>
              </a:ext>
            </a:extLst>
          </p:cNvPr>
          <p:cNvSpPr txBox="1"/>
          <p:nvPr/>
        </p:nvSpPr>
        <p:spPr>
          <a:xfrm>
            <a:off x="2829091" y="597738"/>
            <a:ext cx="65338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ОПИС КОСТЮМІВ ТА ДЕКОРАЦІЙ</a:t>
            </a:r>
            <a:endParaRPr lang="uk-UA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5">
            <a:extLst>
              <a:ext uri="{FF2B5EF4-FFF2-40B4-BE49-F238E27FC236}">
                <a16:creationId xmlns:a16="http://schemas.microsoft.com/office/drawing/2014/main" id="{D6C01200-DB9F-95DB-4797-9944C0213A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73318" y="3413318"/>
            <a:ext cx="3152445" cy="3152445"/>
          </a:xfrm>
          <a:prstGeom prst="rect">
            <a:avLst/>
          </a:prstGeom>
        </p:spPr>
      </p:pic>
      <p:pic>
        <p:nvPicPr>
          <p:cNvPr id="17" name="Рисунок 17">
            <a:extLst>
              <a:ext uri="{FF2B5EF4-FFF2-40B4-BE49-F238E27FC236}">
                <a16:creationId xmlns:a16="http://schemas.microsoft.com/office/drawing/2014/main" id="{71B37A9A-9FD7-EEEB-CB2C-FA686E0577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658" y="1831476"/>
            <a:ext cx="3152447" cy="3195048"/>
          </a:xfrm>
          <a:prstGeom prst="rect">
            <a:avLst/>
          </a:prstGeom>
        </p:spPr>
      </p:pic>
      <p:pic>
        <p:nvPicPr>
          <p:cNvPr id="21" name="Рисунок 10">
            <a:extLst>
              <a:ext uri="{FF2B5EF4-FFF2-40B4-BE49-F238E27FC236}">
                <a16:creationId xmlns:a16="http://schemas.microsoft.com/office/drawing/2014/main" id="{2F197157-844B-32C1-F613-4DE53F0EA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" y="3030872"/>
            <a:ext cx="4791164" cy="14873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1627EC-F102-264A-FE37-5DF8EC9473D8}"/>
              </a:ext>
            </a:extLst>
          </p:cNvPr>
          <p:cNvSpPr txBox="1"/>
          <p:nvPr/>
        </p:nvSpPr>
        <p:spPr>
          <a:xfrm>
            <a:off x="127837" y="3125560"/>
            <a:ext cx="47550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Костюми: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Дівчина Марічка – вишиванка з червоним орнаментом, довга спідниця червоного кольору, пояс вишитий, намисто.</a:t>
            </a:r>
            <a:endParaRPr lang="uk-UA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5">
            <a:extLst>
              <a:ext uri="{FF2B5EF4-FFF2-40B4-BE49-F238E27FC236}">
                <a16:creationId xmlns:a16="http://schemas.microsoft.com/office/drawing/2014/main" id="{0A155F86-639D-4291-136D-877A455D3E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401" y="2103956"/>
            <a:ext cx="2502278" cy="4079362"/>
          </a:xfrm>
          <a:prstGeom prst="rect">
            <a:avLst/>
          </a:prstGeom>
        </p:spPr>
      </p:pic>
      <p:pic>
        <p:nvPicPr>
          <p:cNvPr id="6" name="Рисунок 7">
            <a:extLst>
              <a:ext uri="{FF2B5EF4-FFF2-40B4-BE49-F238E27FC236}">
                <a16:creationId xmlns:a16="http://schemas.microsoft.com/office/drawing/2014/main" id="{CAF82F93-AD0D-5806-6955-195392B1AA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846" y="2095172"/>
            <a:ext cx="2859719" cy="319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315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EBAEC274-5772-A96B-38BD-BE3DBEF08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3" name="Рисунок 10">
            <a:extLst>
              <a:ext uri="{FF2B5EF4-FFF2-40B4-BE49-F238E27FC236}">
                <a16:creationId xmlns:a16="http://schemas.microsoft.com/office/drawing/2014/main" id="{F6054AFD-8CAE-59C8-1818-03DEF4B9DE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" y="3030872"/>
            <a:ext cx="4791164" cy="1487386"/>
          </a:xfrm>
          <a:prstGeom prst="rect">
            <a:avLst/>
          </a:prstGeom>
        </p:spPr>
      </p:pic>
      <p:pic>
        <p:nvPicPr>
          <p:cNvPr id="15" name="Рисунок 15">
            <a:extLst>
              <a:ext uri="{FF2B5EF4-FFF2-40B4-BE49-F238E27FC236}">
                <a16:creationId xmlns:a16="http://schemas.microsoft.com/office/drawing/2014/main" id="{2862FCB4-9448-3D9B-01F3-B966B54B57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73318" y="3413318"/>
            <a:ext cx="3152445" cy="3152445"/>
          </a:xfrm>
          <a:prstGeom prst="rect">
            <a:avLst/>
          </a:prstGeom>
        </p:spPr>
      </p:pic>
      <p:pic>
        <p:nvPicPr>
          <p:cNvPr id="17" name="Рисунок 17">
            <a:extLst>
              <a:ext uri="{FF2B5EF4-FFF2-40B4-BE49-F238E27FC236}">
                <a16:creationId xmlns:a16="http://schemas.microsoft.com/office/drawing/2014/main" id="{D9EEBB0A-7513-E8AF-B73D-94A1B7A543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658" y="1831476"/>
            <a:ext cx="3152447" cy="31950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118335-4D5F-38EA-B205-82E727640EF2}"/>
              </a:ext>
            </a:extLst>
          </p:cNvPr>
          <p:cNvSpPr txBox="1"/>
          <p:nvPr/>
        </p:nvSpPr>
        <p:spPr>
          <a:xfrm>
            <a:off x="247284" y="3128234"/>
            <a:ext cx="44800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Дівчата-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Подружки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довгі сорочки білого кольору вишиті червоним орнаментом, пояс вишитий</a:t>
            </a:r>
            <a:endParaRPr lang="uk-UA" dirty="0"/>
          </a:p>
        </p:txBody>
      </p:sp>
      <p:pic>
        <p:nvPicPr>
          <p:cNvPr id="4" name="Рисунок 5">
            <a:extLst>
              <a:ext uri="{FF2B5EF4-FFF2-40B4-BE49-F238E27FC236}">
                <a16:creationId xmlns:a16="http://schemas.microsoft.com/office/drawing/2014/main" id="{2DC932B1-254A-A71E-444C-91AD50B608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845" y="2032469"/>
            <a:ext cx="2549390" cy="4038190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F2D42D3B-F754-92AF-929C-5E330C436F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840" y="2032469"/>
            <a:ext cx="2584167" cy="4136432"/>
          </a:xfrm>
          <a:prstGeom prst="rect">
            <a:avLst/>
          </a:prstGeom>
        </p:spPr>
      </p:pic>
      <p:pic>
        <p:nvPicPr>
          <p:cNvPr id="8" name="Рисунок 30">
            <a:extLst>
              <a:ext uri="{FF2B5EF4-FFF2-40B4-BE49-F238E27FC236}">
                <a16:creationId xmlns:a16="http://schemas.microsoft.com/office/drawing/2014/main" id="{3F8950C4-A739-0B90-3C63-F564A72A23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95" y="397488"/>
            <a:ext cx="1348632" cy="143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159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4">
            <a:extLst>
              <a:ext uri="{FF2B5EF4-FFF2-40B4-BE49-F238E27FC236}">
                <a16:creationId xmlns:a16="http://schemas.microsoft.com/office/drawing/2014/main" id="{6C4DFE3D-3C2F-2492-9BD8-A313A2E25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7502" y="-2682685"/>
            <a:ext cx="6876999" cy="12192002"/>
          </a:xfrm>
          <a:prstGeom prst="rect">
            <a:avLst/>
          </a:prstGeom>
        </p:spPr>
      </p:pic>
      <p:pic>
        <p:nvPicPr>
          <p:cNvPr id="19" name="Рисунок 17">
            <a:extLst>
              <a:ext uri="{FF2B5EF4-FFF2-40B4-BE49-F238E27FC236}">
                <a16:creationId xmlns:a16="http://schemas.microsoft.com/office/drawing/2014/main" id="{5CEB7974-477C-CF09-385C-4178EB147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37122" y="3413316"/>
            <a:ext cx="3152447" cy="3195048"/>
          </a:xfrm>
          <a:prstGeom prst="rect">
            <a:avLst/>
          </a:prstGeom>
        </p:spPr>
      </p:pic>
      <p:pic>
        <p:nvPicPr>
          <p:cNvPr id="21" name="Рисунок 15">
            <a:extLst>
              <a:ext uri="{FF2B5EF4-FFF2-40B4-BE49-F238E27FC236}">
                <a16:creationId xmlns:a16="http://schemas.microsoft.com/office/drawing/2014/main" id="{96B0E636-EB5A-9957-5A24-1612E0BA26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43782" y="1365813"/>
            <a:ext cx="3152445" cy="3152445"/>
          </a:xfrm>
          <a:prstGeom prst="rect">
            <a:avLst/>
          </a:prstGeom>
        </p:spPr>
      </p:pic>
      <p:pic>
        <p:nvPicPr>
          <p:cNvPr id="23" name="Рисунок 10">
            <a:extLst>
              <a:ext uri="{FF2B5EF4-FFF2-40B4-BE49-F238E27FC236}">
                <a16:creationId xmlns:a16="http://schemas.microsoft.com/office/drawing/2014/main" id="{E7C4205E-2152-0CA4-086A-035E8BBDFD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" y="3030872"/>
            <a:ext cx="4791164" cy="1487386"/>
          </a:xfrm>
          <a:prstGeom prst="rect">
            <a:avLst/>
          </a:prstGeom>
        </p:spPr>
      </p:pic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18FCC0EA-677B-FDCD-0D97-26DE512451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600" y="2981872"/>
            <a:ext cx="2853969" cy="34302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76BD69-F7E5-A001-6B2E-FF8790F08A48}"/>
              </a:ext>
            </a:extLst>
          </p:cNvPr>
          <p:cNvSpPr txBox="1"/>
          <p:nvPr/>
        </p:nvSpPr>
        <p:spPr>
          <a:xfrm>
            <a:off x="250686" y="3266263"/>
            <a:ext cx="44732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Грим та зачіска: </a:t>
            </a:r>
            <a:endParaRPr lang="uk-UA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Дівчата –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нафабовані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очі, рожевий відтінок помади, зібране волосся ззаду в пучок. </a:t>
            </a:r>
            <a:endParaRPr lang="uk-UA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21">
            <a:extLst>
              <a:ext uri="{FF2B5EF4-FFF2-40B4-BE49-F238E27FC236}">
                <a16:creationId xmlns:a16="http://schemas.microsoft.com/office/drawing/2014/main" id="{0FB4D44A-D7D4-C93B-A3EE-EC1666357E4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5" t="8484" r="1" b="9162"/>
          <a:stretch/>
        </p:blipFill>
        <p:spPr>
          <a:xfrm flipH="1">
            <a:off x="152103" y="145351"/>
            <a:ext cx="1437104" cy="1845217"/>
          </a:xfrm>
          <a:prstGeom prst="rect">
            <a:avLst/>
          </a:prstGeom>
        </p:spPr>
      </p:pic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293A4459-5625-3271-23DD-7507FB8FCE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048" y="1657992"/>
            <a:ext cx="2695640" cy="359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0545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4">
            <a:extLst>
              <a:ext uri="{FF2B5EF4-FFF2-40B4-BE49-F238E27FC236}">
                <a16:creationId xmlns:a16="http://schemas.microsoft.com/office/drawing/2014/main" id="{5CAFB7EA-516B-B407-531D-B3B070CAE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7499" y="-2682685"/>
            <a:ext cx="6876999" cy="12192002"/>
          </a:xfrm>
          <a:prstGeom prst="rect">
            <a:avLst/>
          </a:prstGeom>
        </p:spPr>
      </p:pic>
      <p:pic>
        <p:nvPicPr>
          <p:cNvPr id="9" name="Рисунок 10">
            <a:extLst>
              <a:ext uri="{FF2B5EF4-FFF2-40B4-BE49-F238E27FC236}">
                <a16:creationId xmlns:a16="http://schemas.microsoft.com/office/drawing/2014/main" id="{BDD99AC1-9EC3-C4F5-FFDE-082996476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" y="3030872"/>
            <a:ext cx="4791164" cy="1487386"/>
          </a:xfrm>
          <a:prstGeom prst="rect">
            <a:avLst/>
          </a:prstGeom>
        </p:spPr>
      </p:pic>
      <p:pic>
        <p:nvPicPr>
          <p:cNvPr id="11" name="Рисунок 17">
            <a:extLst>
              <a:ext uri="{FF2B5EF4-FFF2-40B4-BE49-F238E27FC236}">
                <a16:creationId xmlns:a16="http://schemas.microsoft.com/office/drawing/2014/main" id="{F21BF123-7158-3F76-22E5-7EC25C3612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37122" y="3413316"/>
            <a:ext cx="3152447" cy="3195048"/>
          </a:xfrm>
          <a:prstGeom prst="rect">
            <a:avLst/>
          </a:prstGeom>
        </p:spPr>
      </p:pic>
      <p:pic>
        <p:nvPicPr>
          <p:cNvPr id="13" name="Рисунок 15">
            <a:extLst>
              <a:ext uri="{FF2B5EF4-FFF2-40B4-BE49-F238E27FC236}">
                <a16:creationId xmlns:a16="http://schemas.microsoft.com/office/drawing/2014/main" id="{DA87E814-BEE2-E575-8C9C-9DC9339EB0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43782" y="1365813"/>
            <a:ext cx="3152445" cy="31524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1C87C0-EE07-789B-5F2C-70A78362AB51}"/>
              </a:ext>
            </a:extLst>
          </p:cNvPr>
          <p:cNvSpPr txBox="1"/>
          <p:nvPr/>
        </p:nvSpPr>
        <p:spPr>
          <a:xfrm>
            <a:off x="501860" y="3228650"/>
            <a:ext cx="37791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Реквізит: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Вінок (для Марічки)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734D3409-3B28-6223-0C9A-016B509034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230" y="3545824"/>
            <a:ext cx="2999552" cy="2759969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98E701E3-6251-C978-8F7C-58EE46C216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57" y="1656329"/>
            <a:ext cx="3020621" cy="2454460"/>
          </a:xfrm>
          <a:prstGeom prst="rect">
            <a:avLst/>
          </a:prstGeom>
        </p:spPr>
      </p:pic>
      <p:pic>
        <p:nvPicPr>
          <p:cNvPr id="8" name="Рисунок 11">
            <a:extLst>
              <a:ext uri="{FF2B5EF4-FFF2-40B4-BE49-F238E27FC236}">
                <a16:creationId xmlns:a16="http://schemas.microsoft.com/office/drawing/2014/main" id="{409C0672-34E2-A84A-A38D-C680D7F3AE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61" y="349440"/>
            <a:ext cx="1290721" cy="169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465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5">
            <a:extLst>
              <a:ext uri="{FF2B5EF4-FFF2-40B4-BE49-F238E27FC236}">
                <a16:creationId xmlns:a16="http://schemas.microsoft.com/office/drawing/2014/main" id="{5A8D794C-B797-6869-DBBE-1B0B8BB27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10">
            <a:extLst>
              <a:ext uri="{FF2B5EF4-FFF2-40B4-BE49-F238E27FC236}">
                <a16:creationId xmlns:a16="http://schemas.microsoft.com/office/drawing/2014/main" id="{B16FCB1E-AFDF-88DF-86FA-5AB51B78A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610" y="1640606"/>
            <a:ext cx="5054934" cy="3576785"/>
          </a:xfrm>
          <a:prstGeom prst="rect">
            <a:avLst/>
          </a:prstGeom>
        </p:spPr>
      </p:pic>
      <p:pic>
        <p:nvPicPr>
          <p:cNvPr id="11" name="Рисунок 15">
            <a:extLst>
              <a:ext uri="{FF2B5EF4-FFF2-40B4-BE49-F238E27FC236}">
                <a16:creationId xmlns:a16="http://schemas.microsoft.com/office/drawing/2014/main" id="{65E24B9A-2FC4-45F2-3E07-A94DB50AB3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57460" y="276554"/>
            <a:ext cx="3152445" cy="3152445"/>
          </a:xfrm>
          <a:prstGeom prst="rect">
            <a:avLst/>
          </a:prstGeom>
        </p:spPr>
      </p:pic>
      <p:pic>
        <p:nvPicPr>
          <p:cNvPr id="13" name="Рисунок 17">
            <a:extLst>
              <a:ext uri="{FF2B5EF4-FFF2-40B4-BE49-F238E27FC236}">
                <a16:creationId xmlns:a16="http://schemas.microsoft.com/office/drawing/2014/main" id="{D490176A-111A-3A68-F4EC-179521AAFB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96000" y="3386398"/>
            <a:ext cx="3152447" cy="3195048"/>
          </a:xfrm>
          <a:prstGeom prst="rect">
            <a:avLst/>
          </a:prstGeom>
        </p:spPr>
      </p:pic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5C50EA61-2A3B-10AE-69EB-CE5672FC53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047" y="526117"/>
            <a:ext cx="2857168" cy="3195049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EC3E2EE5-114B-CFDA-DBA4-7FA2290B2C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399" y="3179438"/>
            <a:ext cx="2851725" cy="31524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AE3252-95B5-A95E-7692-E283A192D1A2}"/>
              </a:ext>
            </a:extLst>
          </p:cNvPr>
          <p:cNvSpPr txBox="1"/>
          <p:nvPr/>
        </p:nvSpPr>
        <p:spPr>
          <a:xfrm>
            <a:off x="354410" y="1859337"/>
            <a:ext cx="465355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Світло:</a:t>
            </a:r>
            <a:endParaRPr lang="uk-UA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Загальне освітлення сцени у синьо-зелених кольорах.</a:t>
            </a:r>
            <a:endParaRPr lang="uk-UA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Коли Марічка прощається з віночком -  приглушене світло білого кольору.</a:t>
            </a:r>
            <a:endParaRPr lang="uk-UA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Вмикається промінь на Марічку, яка пускає вінок по воді і поступово розширюється на загальне освітлення сцени (синьо-зелений колір).</a:t>
            </a:r>
            <a:endParaRPr lang="uk-UA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Загальне освітлення сцени у синьо-зелених кольорах.</a:t>
            </a:r>
            <a:endParaRPr lang="uk-UA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518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5">
            <a:extLst>
              <a:ext uri="{FF2B5EF4-FFF2-40B4-BE49-F238E27FC236}">
                <a16:creationId xmlns:a16="http://schemas.microsoft.com/office/drawing/2014/main" id="{29E7E619-B66C-B458-ECEF-B558524374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2"/>
            <a:ext cx="12191999" cy="6858002"/>
          </a:xfrm>
          <a:prstGeom prst="rect">
            <a:avLst/>
          </a:prstGeom>
        </p:spPr>
      </p:pic>
      <p:pic>
        <p:nvPicPr>
          <p:cNvPr id="11" name="Рисунок 5">
            <a:extLst>
              <a:ext uri="{FF2B5EF4-FFF2-40B4-BE49-F238E27FC236}">
                <a16:creationId xmlns:a16="http://schemas.microsoft.com/office/drawing/2014/main" id="{B7617D38-3888-1596-1ACC-A10A6D5BD2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60666"/>
            <a:ext cx="12192002" cy="997364"/>
          </a:xfrm>
          <a:prstGeom prst="rect">
            <a:avLst/>
          </a:prstGeom>
        </p:spPr>
      </p:pic>
      <p:pic>
        <p:nvPicPr>
          <p:cNvPr id="13" name="Рисунок 5">
            <a:extLst>
              <a:ext uri="{FF2B5EF4-FFF2-40B4-BE49-F238E27FC236}">
                <a16:creationId xmlns:a16="http://schemas.microsoft.com/office/drawing/2014/main" id="{54096086-E3CC-4B11-E966-0408EA7A8C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" y="458294"/>
            <a:ext cx="12191999" cy="802107"/>
          </a:xfrm>
          <a:prstGeom prst="rect">
            <a:avLst/>
          </a:prstGeom>
        </p:spPr>
      </p:pic>
      <p:pic>
        <p:nvPicPr>
          <p:cNvPr id="15" name="Рисунок 10">
            <a:extLst>
              <a:ext uri="{FF2B5EF4-FFF2-40B4-BE49-F238E27FC236}">
                <a16:creationId xmlns:a16="http://schemas.microsoft.com/office/drawing/2014/main" id="{D59E7B05-81EC-5ECA-1035-A841AE5996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127" y="1816326"/>
            <a:ext cx="8789737" cy="46810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B7B059-E7AE-1840-63B2-CD116C7394EC}"/>
              </a:ext>
            </a:extLst>
          </p:cNvPr>
          <p:cNvSpPr txBox="1"/>
          <p:nvPr/>
        </p:nvSpPr>
        <p:spPr>
          <a:xfrm>
            <a:off x="3886888" y="573201"/>
            <a:ext cx="44182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/>
            <a:r>
              <a:rPr lang="uk-UA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ТВОРЧИЙ ПРОЦЕС</a:t>
            </a:r>
            <a:endParaRPr lang="uk-UA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trim.230412D5-1645-49F4-91DF-7AC4319D90B6.MOV">
            <a:hlinkClick r:id="" action="ppaction://media"/>
            <a:extLst>
              <a:ext uri="{FF2B5EF4-FFF2-40B4-BE49-F238E27FC236}">
                <a16:creationId xmlns:a16="http://schemas.microsoft.com/office/drawing/2014/main" id="{851688CD-CF91-8DB4-AF0F-85C35F1BB0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55495" y="1816325"/>
            <a:ext cx="4681009" cy="468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59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3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50E8688F-39E3-6F27-C040-6A15E4B23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7501" y="-2676499"/>
            <a:ext cx="6876998" cy="12192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8FDEFA-A983-EC85-482A-EFEE4E905702}"/>
              </a:ext>
            </a:extLst>
          </p:cNvPr>
          <p:cNvSpPr txBox="1"/>
          <p:nvPr/>
        </p:nvSpPr>
        <p:spPr>
          <a:xfrm>
            <a:off x="2463967" y="2721114"/>
            <a:ext cx="72640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Дякую за увагу!</a:t>
            </a:r>
            <a:endParaRPr lang="uk-UA" sz="4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99CF372D-DC95-F1B5-9265-1A699882C4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866" y="4370804"/>
            <a:ext cx="1546265" cy="207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013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D08CD0"/>
          </a:solidFill>
          <a:ln w="38100" cap="rnd">
            <a:solidFill>
              <a:srgbClr val="D08CD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Рисунок 12">
            <a:extLst>
              <a:ext uri="{FF2B5EF4-FFF2-40B4-BE49-F238E27FC236}">
                <a16:creationId xmlns:a16="http://schemas.microsoft.com/office/drawing/2014/main" id="{CD198088-00E9-6F55-3C39-4B8C1F938A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57" y="315772"/>
            <a:ext cx="11129210" cy="605105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FE588E1-3DC5-17AB-75E5-4DE1DD86E279}"/>
              </a:ext>
            </a:extLst>
          </p:cNvPr>
          <p:cNvSpPr txBox="1"/>
          <p:nvPr/>
        </p:nvSpPr>
        <p:spPr>
          <a:xfrm>
            <a:off x="2362502" y="491169"/>
            <a:ext cx="79709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uk-UA" sz="1600" dirty="0">
              <a:effectLst/>
              <a:latin typeface="Times New Roman" panose="02020603050405020304" pitchFamily="18" charset="0"/>
              <a:ea typeface="Times New Roman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uk-UA" sz="1600" dirty="0">
                <a:latin typeface="Times New Roman" panose="02020603050405020304" pitchFamily="18" charset="0"/>
                <a:ea typeface="Times New Roman" panose="020F0502020204030204" pitchFamily="34" charset="0"/>
                <a:cs typeface="Times New Roman" panose="02020603050405020304" pitchFamily="18" charset="0"/>
              </a:rPr>
              <a:t>МІНІСТЕРСТВО ОСВІТИ І НАУКИ УКРАЇНИ </a:t>
            </a:r>
          </a:p>
          <a:p>
            <a:pPr algn="ctr"/>
            <a:r>
              <a:rPr lang="uk-UA" sz="1600" dirty="0">
                <a:effectLst/>
                <a:latin typeface="Times New Roman" panose="02020603050405020304" pitchFamily="18" charset="0"/>
                <a:ea typeface="Times New Roman" panose="020F0502020204030204" pitchFamily="34" charset="0"/>
                <a:cs typeface="Times New Roman" panose="02020603050405020304" pitchFamily="18" charset="0"/>
              </a:rPr>
              <a:t>НАЦІОНАЛЬНИЙ УНІВЕРСИТЕТ ФІЗИЧНОГО ВИХОВАННЯ І СПОРТУ УКРАЇНИ</a:t>
            </a:r>
          </a:p>
          <a:p>
            <a:pPr algn="ctr"/>
            <a:r>
              <a:rPr lang="uk-UA" sz="1600" dirty="0">
                <a:effectLst/>
                <a:latin typeface="Times New Roman" panose="02020603050405020304" pitchFamily="18" charset="0"/>
                <a:ea typeface="Times New Roman" panose="020F0502020204030204" pitchFamily="34" charset="0"/>
                <a:cs typeface="Times New Roman" panose="02020603050405020304" pitchFamily="18" charset="0"/>
              </a:rPr>
              <a:t>КАФЕДРА ХОРЕОГРАФІЇ І ТАНЦЮВАЛЬНИХ ВИДІВ СПОРТУ</a:t>
            </a:r>
          </a:p>
          <a:p>
            <a:pPr algn="ctr"/>
            <a:r>
              <a:rPr lang="uk-UA" sz="1600" dirty="0">
                <a:effectLst/>
                <a:latin typeface="Times New Roman" panose="02020603050405020304" pitchFamily="18" charset="0"/>
                <a:ea typeface="Times New Roman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B5FA76-AFE9-4D8E-C78B-90127CBD9DEA}"/>
              </a:ext>
            </a:extLst>
          </p:cNvPr>
          <p:cNvSpPr txBox="1"/>
          <p:nvPr/>
        </p:nvSpPr>
        <p:spPr>
          <a:xfrm>
            <a:off x="3080899" y="2183159"/>
            <a:ext cx="5970526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ПРЕЗЕНТАЦІЯ ДО ПОСТАНОВКИ</a:t>
            </a:r>
          </a:p>
          <a:p>
            <a:pPr algn="ctr"/>
            <a:endParaRPr lang="uk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«В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НІЧ НА ІВАНА КУПАЛА</a:t>
            </a:r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endParaRPr lang="uk-UA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ХОРЕОГРАФІЧНА КАРТИНА</a:t>
            </a:r>
            <a:endParaRPr lang="uk-UA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6574C51-F3F1-5CD2-3C24-FEEB17E6DDE3}"/>
              </a:ext>
            </a:extLst>
          </p:cNvPr>
          <p:cNvSpPr txBox="1"/>
          <p:nvPr/>
        </p:nvSpPr>
        <p:spPr>
          <a:xfrm>
            <a:off x="7248555" y="3781508"/>
            <a:ext cx="405310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Виконала студентка</a:t>
            </a:r>
            <a:r>
              <a:rPr lang="uk-UA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курсу</a:t>
            </a:r>
            <a:endParaRPr lang="uk-UA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Денної форми навчання</a:t>
            </a:r>
            <a:endParaRPr lang="uk-UA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Спеціальність 024</a:t>
            </a:r>
          </a:p>
          <a:p>
            <a:pPr algn="r"/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«Хореографія»</a:t>
            </a:r>
          </a:p>
          <a:p>
            <a:pPr algn="r"/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Група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41хт2</a:t>
            </a:r>
            <a:endParaRPr lang="uk-UA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Базалук А.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Ю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Керівник творчого проєкту:</a:t>
            </a:r>
          </a:p>
          <a:p>
            <a:pPr algn="r"/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Канд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мист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., доцент</a:t>
            </a:r>
          </a:p>
          <a:p>
            <a:pPr algn="r"/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Козинко Л.Л.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AD6D79-E5B7-4937-AFDE-ECAF8FDC0B7B}"/>
              </a:ext>
            </a:extLst>
          </p:cNvPr>
          <p:cNvSpPr txBox="1"/>
          <p:nvPr/>
        </p:nvSpPr>
        <p:spPr>
          <a:xfrm>
            <a:off x="2763161" y="5941393"/>
            <a:ext cx="63165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Київ – 2023</a:t>
            </a:r>
            <a:endParaRPr lang="uk-UA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Рисунок 29">
            <a:extLst>
              <a:ext uri="{FF2B5EF4-FFF2-40B4-BE49-F238E27FC236}">
                <a16:creationId xmlns:a16="http://schemas.microsoft.com/office/drawing/2014/main" id="{6E2CCE48-E96B-E902-BA15-7803E3377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62502" cy="6877580"/>
          </a:xfrm>
          <a:prstGeom prst="rect">
            <a:avLst/>
          </a:prstGeom>
        </p:spPr>
      </p:pic>
      <p:pic>
        <p:nvPicPr>
          <p:cNvPr id="30" name="Рисунок 30">
            <a:extLst>
              <a:ext uri="{FF2B5EF4-FFF2-40B4-BE49-F238E27FC236}">
                <a16:creationId xmlns:a16="http://schemas.microsoft.com/office/drawing/2014/main" id="{5A545E3B-15D4-DDD4-B9D1-90D3FD1F1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663" y="556017"/>
            <a:ext cx="1348632" cy="143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450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2">
            <a:extLst>
              <a:ext uri="{FF2B5EF4-FFF2-40B4-BE49-F238E27FC236}">
                <a16:creationId xmlns:a16="http://schemas.microsoft.com/office/drawing/2014/main" id="{F3402D54-8DF8-6964-8758-6B452DD5C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EF0AAFB-BE54-E029-F45F-149B8E56DECC}"/>
              </a:ext>
            </a:extLst>
          </p:cNvPr>
          <p:cNvSpPr txBox="1"/>
          <p:nvPr/>
        </p:nvSpPr>
        <p:spPr>
          <a:xfrm>
            <a:off x="1404100" y="1139883"/>
            <a:ext cx="4707355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uk-UA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Форма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хореографічна картина</a:t>
            </a:r>
            <a:endParaRPr lang="uk-UA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Жанр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ліричний</a:t>
            </a:r>
            <a:endParaRPr lang="uk-UA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український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народно-сценічний танець</a:t>
            </a:r>
            <a:endParaRPr lang="uk-UA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3D1F96C-BA75-08E5-92B7-D6F0338A31E9}"/>
              </a:ext>
            </a:extLst>
          </p:cNvPr>
          <p:cNvSpPr txBox="1"/>
          <p:nvPr/>
        </p:nvSpPr>
        <p:spPr>
          <a:xfrm>
            <a:off x="6821760" y="2557268"/>
            <a:ext cx="3676316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Відображення важливості традиції, пошуку кохання та спільної радості</a:t>
            </a:r>
          </a:p>
          <a:p>
            <a:endParaRPr lang="uk-UA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Ідея: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Зв'язок людини з природою та спадщиною свого народу, а також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втілення віри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магію і силу колективного вияву емоцій через танець</a:t>
            </a:r>
            <a:endParaRPr lang="uk-UA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51BF392-F2E8-B37C-A05F-327A5CC73F5F}"/>
              </a:ext>
            </a:extLst>
          </p:cNvPr>
          <p:cNvSpPr txBox="1"/>
          <p:nvPr/>
        </p:nvSpPr>
        <p:spPr>
          <a:xfrm>
            <a:off x="1359661" y="3987593"/>
            <a:ext cx="4303796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Діючі герої: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Дівчина Марічка – хоче знайти своє кохання, Дівчата-Подружки - веселі, грайливі</a:t>
            </a:r>
            <a:endParaRPr lang="uk-UA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uk-UA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thaiDist"/>
            <a:endParaRPr lang="uk-UA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Рисунок 31">
            <a:extLst>
              <a:ext uri="{FF2B5EF4-FFF2-40B4-BE49-F238E27FC236}">
                <a16:creationId xmlns:a16="http://schemas.microsoft.com/office/drawing/2014/main" id="{E065306F-2833-1891-78A3-93CAF7A4B1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046" y="4956745"/>
            <a:ext cx="1395954" cy="174985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1C5A6AA-CEE9-6111-EA65-2165C514C2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40330"/>
            <a:ext cx="12192002" cy="997364"/>
          </a:xfrm>
          <a:prstGeom prst="rect">
            <a:avLst/>
          </a:prstGeom>
        </p:spPr>
      </p:pic>
      <p:pic>
        <p:nvPicPr>
          <p:cNvPr id="38" name="Рисунок 5">
            <a:extLst>
              <a:ext uri="{FF2B5EF4-FFF2-40B4-BE49-F238E27FC236}">
                <a16:creationId xmlns:a16="http://schemas.microsoft.com/office/drawing/2014/main" id="{D823C750-5B88-AD2B-D973-5CFDCED883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337776"/>
            <a:ext cx="12191999" cy="802107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14C7832-BBAB-7781-692D-16796B34F566}"/>
              </a:ext>
            </a:extLst>
          </p:cNvPr>
          <p:cNvSpPr txBox="1"/>
          <p:nvPr/>
        </p:nvSpPr>
        <p:spPr>
          <a:xfrm>
            <a:off x="3757778" y="492440"/>
            <a:ext cx="46764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ТВОРЧИЙ ЗАДУМ</a:t>
            </a:r>
          </a:p>
        </p:txBody>
      </p:sp>
    </p:spTree>
    <p:extLst>
      <p:ext uri="{BB962C8B-B14F-4D97-AF65-F5344CB8AC3E}">
        <p14:creationId xmlns:p14="http://schemas.microsoft.com/office/powerpoint/2010/main" val="2840428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1">
            <a:extLst>
              <a:ext uri="{FF2B5EF4-FFF2-40B4-BE49-F238E27FC236}">
                <a16:creationId xmlns:a16="http://schemas.microsoft.com/office/drawing/2014/main" id="{DD4C275C-1350-2C8D-4E59-28363A645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05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53CC3D9-227D-53A2-B5BE-7C9D208275F0}"/>
              </a:ext>
            </a:extLst>
          </p:cNvPr>
          <p:cNvSpPr txBox="1"/>
          <p:nvPr/>
        </p:nvSpPr>
        <p:spPr>
          <a:xfrm>
            <a:off x="1498599" y="2305615"/>
            <a:ext cx="10160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Вибір теми зумовлений прагненням розкрити давні українські традиції свята Івана Купала. Це свято символізує зв’язок людини з природою і належить до літного циклу. У гуляннях брали участь лише неодружені парубки і дівчата.</a:t>
            </a:r>
            <a:endParaRPr lang="uk-UA" sz="1400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r>
              <a:rPr lang="uk-UA" sz="1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 Купальську ніч розпалювали багаття, вважалось, що перестрибуючи через вогнище, душа очищується і людина стане здоровішою, позбувається всіх негараздів, негативу і хвороб.</a:t>
            </a:r>
            <a:endParaRPr lang="uk-UA" sz="1400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r>
              <a:rPr lang="uk-UA" sz="1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Вінок був одним з головних атрибутів свята. Дівчата плетуть віночки, а потім пускають їх водою, гадаючи, що їх чекає цього року. Якщо віночок потонув, дівчина в цьому році кохання не знайде. Якщо він відплив але зупинився – кохання буде проте не так скоро. Якщо ж віночок пливе по течії – цього року дівчина знайде кохання і вийде заміж.</a:t>
            </a:r>
            <a:endParaRPr lang="uk-UA" sz="1400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r>
              <a:rPr lang="uk-UA" sz="1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За повір’ям на Івана Купала оживає природа, а також особливо активною стає всіляка нечисть – відьми, русалки, водяники, лісовики.</a:t>
            </a:r>
            <a:endParaRPr lang="uk-UA" sz="1400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pPr algn="just"/>
            <a:endParaRPr lang="uk-UA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6">
            <a:extLst>
              <a:ext uri="{FF2B5EF4-FFF2-40B4-BE49-F238E27FC236}">
                <a16:creationId xmlns:a16="http://schemas.microsoft.com/office/drawing/2014/main" id="{09CD8948-1D0E-42F9-39A0-CFD694253F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75034" y="3705754"/>
            <a:ext cx="1529404" cy="4879474"/>
          </a:xfrm>
          <a:prstGeom prst="rect">
            <a:avLst/>
          </a:prstGeom>
        </p:spPr>
      </p:pic>
      <p:pic>
        <p:nvPicPr>
          <p:cNvPr id="18" name="Рисунок 16">
            <a:extLst>
              <a:ext uri="{FF2B5EF4-FFF2-40B4-BE49-F238E27FC236}">
                <a16:creationId xmlns:a16="http://schemas.microsoft.com/office/drawing/2014/main" id="{B12DF557-D3D2-1591-FBDF-3227E270C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46626" y="-1675035"/>
            <a:ext cx="1529404" cy="487947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14B42C5-E1DE-18C5-6EDA-A18627CA2DB3}"/>
              </a:ext>
            </a:extLst>
          </p:cNvPr>
          <p:cNvSpPr txBox="1"/>
          <p:nvPr/>
        </p:nvSpPr>
        <p:spPr>
          <a:xfrm>
            <a:off x="3528928" y="953991"/>
            <a:ext cx="81296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Обґрунтування вибору теми творчого проєкту:</a:t>
            </a:r>
            <a:endParaRPr lang="uk-UA" sz="2800" dirty="0"/>
          </a:p>
        </p:txBody>
      </p:sp>
      <p:pic>
        <p:nvPicPr>
          <p:cNvPr id="21" name="Рисунок 21">
            <a:extLst>
              <a:ext uri="{FF2B5EF4-FFF2-40B4-BE49-F238E27FC236}">
                <a16:creationId xmlns:a16="http://schemas.microsoft.com/office/drawing/2014/main" id="{AA3E0F9D-75B4-9269-3695-6972F1C4B8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5" t="8484" r="1" b="9162"/>
          <a:stretch/>
        </p:blipFill>
        <p:spPr>
          <a:xfrm flipH="1">
            <a:off x="10754896" y="5012783"/>
            <a:ext cx="1437104" cy="184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67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5">
            <a:extLst>
              <a:ext uri="{FF2B5EF4-FFF2-40B4-BE49-F238E27FC236}">
                <a16:creationId xmlns:a16="http://schemas.microsoft.com/office/drawing/2014/main" id="{CE0AF2ED-62D4-9618-2A0F-BADCFCD29C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10">
            <a:extLst>
              <a:ext uri="{FF2B5EF4-FFF2-40B4-BE49-F238E27FC236}">
                <a16:creationId xmlns:a16="http://schemas.microsoft.com/office/drawing/2014/main" id="{F0A856A0-9878-CECB-3699-DB9E43521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1763" y="2056758"/>
            <a:ext cx="3972092" cy="4252621"/>
          </a:xfrm>
          <a:prstGeom prst="rect">
            <a:avLst/>
          </a:prstGeom>
        </p:spPr>
      </p:pic>
      <p:pic>
        <p:nvPicPr>
          <p:cNvPr id="13" name="Рисунок 10">
            <a:extLst>
              <a:ext uri="{FF2B5EF4-FFF2-40B4-BE49-F238E27FC236}">
                <a16:creationId xmlns:a16="http://schemas.microsoft.com/office/drawing/2014/main" id="{83D1848E-A257-CEE4-5519-871445C4F0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2056758"/>
            <a:ext cx="3972092" cy="425262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4195D2C-E877-EE2F-0010-F1368C485359}"/>
              </a:ext>
            </a:extLst>
          </p:cNvPr>
          <p:cNvSpPr txBox="1"/>
          <p:nvPr/>
        </p:nvSpPr>
        <p:spPr>
          <a:xfrm>
            <a:off x="1132972" y="3167405"/>
            <a:ext cx="304967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формі танцю зобразити українські народні традиції свята Івана Купала і розкрити тему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віри та бажання зустріти своє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кохання</a:t>
            </a:r>
            <a:r>
              <a:rPr lang="uk-UA" dirty="0">
                <a:effectLst/>
              </a:rPr>
              <a:t> </a:t>
            </a:r>
            <a:endParaRPr lang="uk-UA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74E5C9-5D18-BACD-55C2-6C82630F4705}"/>
              </a:ext>
            </a:extLst>
          </p:cNvPr>
          <p:cNvSpPr txBox="1"/>
          <p:nvPr/>
        </p:nvSpPr>
        <p:spPr>
          <a:xfrm>
            <a:off x="6724315" y="3167405"/>
            <a:ext cx="327526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Хореографічна картина </a:t>
            </a:r>
          </a:p>
          <a:p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«В ніч на Івана Купала»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створена для того, щоб показати глядачу традиції українського народу</a:t>
            </a:r>
            <a:endParaRPr lang="uk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53E868-D1FB-6CA8-063E-DF3143BADAD7}"/>
              </a:ext>
            </a:extLst>
          </p:cNvPr>
          <p:cNvSpPr txBox="1"/>
          <p:nvPr/>
        </p:nvSpPr>
        <p:spPr>
          <a:xfrm>
            <a:off x="838866" y="2403341"/>
            <a:ext cx="36378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Мета творчого </a:t>
            </a:r>
            <a:r>
              <a:rPr lang="uk-UA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r>
              <a:rPr lang="uk-UA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uk-UA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897146-62FA-2D9C-E3EC-F3B4D09EFF40}"/>
              </a:ext>
            </a:extLst>
          </p:cNvPr>
          <p:cNvSpPr txBox="1"/>
          <p:nvPr/>
        </p:nvSpPr>
        <p:spPr>
          <a:xfrm>
            <a:off x="6324235" y="2249453"/>
            <a:ext cx="35156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Практичне значення творчого </a:t>
            </a:r>
            <a:r>
              <a:rPr lang="uk-UA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r>
              <a:rPr lang="uk-UA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uk-UA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876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71521794-B443-2FE5-5E80-21531FCC9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43A26339-D6A6-1268-3853-D12C3E49AD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267366"/>
            <a:ext cx="12191999" cy="802107"/>
          </a:xfrm>
          <a:prstGeom prst="rect">
            <a:avLst/>
          </a:prstGeom>
        </p:spPr>
      </p:pic>
      <p:pic>
        <p:nvPicPr>
          <p:cNvPr id="8" name="Рисунок 6">
            <a:extLst>
              <a:ext uri="{FF2B5EF4-FFF2-40B4-BE49-F238E27FC236}">
                <a16:creationId xmlns:a16="http://schemas.microsoft.com/office/drawing/2014/main" id="{A8F8265F-BBB0-D87D-F4FC-B736CFEC239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407" y="3006649"/>
            <a:ext cx="3427119" cy="33396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AE0560-9750-8130-E62E-B5957D89BCAE}"/>
              </a:ext>
            </a:extLst>
          </p:cNvPr>
          <p:cNvSpPr txBox="1"/>
          <p:nvPr/>
        </p:nvSpPr>
        <p:spPr>
          <a:xfrm>
            <a:off x="4518571" y="406809"/>
            <a:ext cx="31548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/>
            <a:r>
              <a:rPr lang="uk-UA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ЛІБРЕТО</a:t>
            </a:r>
            <a:endParaRPr lang="uk-UA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6">
            <a:extLst>
              <a:ext uri="{FF2B5EF4-FFF2-40B4-BE49-F238E27FC236}">
                <a16:creationId xmlns:a16="http://schemas.microsoft.com/office/drawing/2014/main" id="{8393409E-59AE-4867-7A1F-69E9A5DB20E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335" y="1336839"/>
            <a:ext cx="3427119" cy="3339621"/>
          </a:xfrm>
          <a:prstGeom prst="rect">
            <a:avLst/>
          </a:prstGeom>
        </p:spPr>
      </p:pic>
      <p:pic>
        <p:nvPicPr>
          <p:cNvPr id="13" name="Рисунок 13">
            <a:extLst>
              <a:ext uri="{FF2B5EF4-FFF2-40B4-BE49-F238E27FC236}">
                <a16:creationId xmlns:a16="http://schemas.microsoft.com/office/drawing/2014/main" id="{971B7296-12CE-67EC-E914-E2BF0579F2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483" y="1572171"/>
            <a:ext cx="3149522" cy="2839408"/>
          </a:xfrm>
          <a:prstGeom prst="rect">
            <a:avLst/>
          </a:prstGeom>
        </p:spPr>
      </p:pic>
      <p:pic>
        <p:nvPicPr>
          <p:cNvPr id="14" name="Рисунок 14">
            <a:extLst>
              <a:ext uri="{FF2B5EF4-FFF2-40B4-BE49-F238E27FC236}">
                <a16:creationId xmlns:a16="http://schemas.microsoft.com/office/drawing/2014/main" id="{0E98971C-9E53-7187-533C-F97F815A3D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344" y="3104139"/>
            <a:ext cx="2831244" cy="31446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4EC64E-67BD-67CD-9C80-356C5F3A3B63}"/>
              </a:ext>
            </a:extLst>
          </p:cNvPr>
          <p:cNvSpPr txBox="1"/>
          <p:nvPr/>
        </p:nvSpPr>
        <p:spPr>
          <a:xfrm>
            <a:off x="-70881" y="1978577"/>
            <a:ext cx="4522319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/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Картина 1</a:t>
            </a:r>
          </a:p>
          <a:p>
            <a:pPr marL="457200"/>
            <a:endParaRPr lang="uk-UA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/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Знайомство з героями дії: </a:t>
            </a:r>
          </a:p>
          <a:p>
            <a:pPr marL="457200"/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Марічка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її подружки з'являються на сцені, одягнуті в українське народне вбрання. </a:t>
            </a:r>
            <a:r>
              <a:rPr lang="uk-UA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Вони бавляться в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чудовому танці, виконуючи спочатку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плавні рухи руками сидячи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берега річки, а потім жваві кроки, що символізують їх радість і захоплення красою навколо.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Далі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вони починають збирати квіти і майстерно плетуть з них вінок, використовуючи рухи ніжні та граційні</a:t>
            </a:r>
            <a:endParaRPr lang="uk-UA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/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uk-UA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813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01C1E4-185E-E0E4-94B0-A8F74CC25B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5">
            <a:extLst>
              <a:ext uri="{FF2B5EF4-FFF2-40B4-BE49-F238E27FC236}">
                <a16:creationId xmlns:a16="http://schemas.microsoft.com/office/drawing/2014/main" id="{82A8BBA7-2AAA-14D2-10AD-7CCE41D5D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267366"/>
            <a:ext cx="12191999" cy="802107"/>
          </a:xfrm>
          <a:prstGeom prst="rect">
            <a:avLst/>
          </a:prstGeom>
        </p:spPr>
      </p:pic>
      <p:pic>
        <p:nvPicPr>
          <p:cNvPr id="9" name="Рисунок 6">
            <a:extLst>
              <a:ext uri="{FF2B5EF4-FFF2-40B4-BE49-F238E27FC236}">
                <a16:creationId xmlns:a16="http://schemas.microsoft.com/office/drawing/2014/main" id="{04D336AE-5568-BD22-7CBA-A8D2463EFD0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407" y="3006649"/>
            <a:ext cx="3427119" cy="3339621"/>
          </a:xfrm>
          <a:prstGeom prst="rect">
            <a:avLst/>
          </a:prstGeom>
        </p:spPr>
      </p:pic>
      <p:pic>
        <p:nvPicPr>
          <p:cNvPr id="11" name="Рисунок 6">
            <a:extLst>
              <a:ext uri="{FF2B5EF4-FFF2-40B4-BE49-F238E27FC236}">
                <a16:creationId xmlns:a16="http://schemas.microsoft.com/office/drawing/2014/main" id="{60A2BD1E-8C6B-635E-F531-7D834354869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335" y="1336839"/>
            <a:ext cx="3427119" cy="3339621"/>
          </a:xfrm>
          <a:prstGeom prst="rect">
            <a:avLst/>
          </a:prstGeom>
        </p:spPr>
      </p:pic>
      <p:pic>
        <p:nvPicPr>
          <p:cNvPr id="12" name="Рисунок 12">
            <a:extLst>
              <a:ext uri="{FF2B5EF4-FFF2-40B4-BE49-F238E27FC236}">
                <a16:creationId xmlns:a16="http://schemas.microsoft.com/office/drawing/2014/main" id="{E933A46C-1954-71F7-240D-7966CE9689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252" y="1448505"/>
            <a:ext cx="2589284" cy="3116287"/>
          </a:xfrm>
          <a:prstGeom prst="rect">
            <a:avLst/>
          </a:prstGeom>
        </p:spPr>
      </p:pic>
      <p:pic>
        <p:nvPicPr>
          <p:cNvPr id="14" name="Рисунок 14">
            <a:extLst>
              <a:ext uri="{FF2B5EF4-FFF2-40B4-BE49-F238E27FC236}">
                <a16:creationId xmlns:a16="http://schemas.microsoft.com/office/drawing/2014/main" id="{43C87057-F197-F952-4739-CA761AEE133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6" b="-9546"/>
          <a:stretch/>
        </p:blipFill>
        <p:spPr>
          <a:xfrm>
            <a:off x="4799289" y="3188940"/>
            <a:ext cx="3029354" cy="31882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BEFE37-4391-62E4-74BD-6EC8CA90483C}"/>
              </a:ext>
            </a:extLst>
          </p:cNvPr>
          <p:cNvSpPr txBox="1"/>
          <p:nvPr/>
        </p:nvSpPr>
        <p:spPr>
          <a:xfrm>
            <a:off x="0" y="1765011"/>
            <a:ext cx="431101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/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Картина 2</a:t>
            </a:r>
            <a:endParaRPr lang="uk-UA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/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uk-UA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/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Дівчата плавно переходять до сцени, яка зображає річку. Вони продовжують танцювати, виражаючи свою радість і легкість. Марічка тримає в руках вінок, який символізує її надію і бажання зустріти своє кохання. Вона плавно піднімає вінок у повітря, зображаючи прощання і надію, що він змінить її долю та вона зустріне своє кохання. Пускає його водою.</a:t>
            </a:r>
            <a:endParaRPr lang="uk-UA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/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uk-UA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389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43BE76-FB36-1EA8-248C-74E42DE15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5">
            <a:extLst>
              <a:ext uri="{FF2B5EF4-FFF2-40B4-BE49-F238E27FC236}">
                <a16:creationId xmlns:a16="http://schemas.microsoft.com/office/drawing/2014/main" id="{2FBDF4B0-839F-CCF9-B5FC-59DB3E9A70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267366"/>
            <a:ext cx="12191999" cy="802107"/>
          </a:xfrm>
          <a:prstGeom prst="rect">
            <a:avLst/>
          </a:prstGeom>
        </p:spPr>
      </p:pic>
      <p:pic>
        <p:nvPicPr>
          <p:cNvPr id="9" name="Рисунок 6">
            <a:extLst>
              <a:ext uri="{FF2B5EF4-FFF2-40B4-BE49-F238E27FC236}">
                <a16:creationId xmlns:a16="http://schemas.microsoft.com/office/drawing/2014/main" id="{990478D9-707C-F378-3E43-81456349228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407" y="3006649"/>
            <a:ext cx="3427119" cy="3339621"/>
          </a:xfrm>
          <a:prstGeom prst="rect">
            <a:avLst/>
          </a:prstGeom>
        </p:spPr>
      </p:pic>
      <p:pic>
        <p:nvPicPr>
          <p:cNvPr id="11" name="Рисунок 6">
            <a:extLst>
              <a:ext uri="{FF2B5EF4-FFF2-40B4-BE49-F238E27FC236}">
                <a16:creationId xmlns:a16="http://schemas.microsoft.com/office/drawing/2014/main" id="{C8A15399-9FD4-C875-3E89-B848FD98107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335" y="1336839"/>
            <a:ext cx="3427119" cy="3339621"/>
          </a:xfrm>
          <a:prstGeom prst="rect">
            <a:avLst/>
          </a:prstGeom>
        </p:spPr>
      </p:pic>
      <p:pic>
        <p:nvPicPr>
          <p:cNvPr id="12" name="Рисунок 12">
            <a:extLst>
              <a:ext uri="{FF2B5EF4-FFF2-40B4-BE49-F238E27FC236}">
                <a16:creationId xmlns:a16="http://schemas.microsoft.com/office/drawing/2014/main" id="{1035DE99-001A-0146-D9E0-1C767E6E57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250" y="3285326"/>
            <a:ext cx="3229432" cy="2782265"/>
          </a:xfrm>
          <a:prstGeom prst="rect">
            <a:avLst/>
          </a:prstGeom>
        </p:spPr>
      </p:pic>
      <p:pic>
        <p:nvPicPr>
          <p:cNvPr id="13" name="Рисунок 13">
            <a:extLst>
              <a:ext uri="{FF2B5EF4-FFF2-40B4-BE49-F238E27FC236}">
                <a16:creationId xmlns:a16="http://schemas.microsoft.com/office/drawing/2014/main" id="{257ADA6D-43B3-8A83-70E6-1D82506BDA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442" y="1513581"/>
            <a:ext cx="2688903" cy="29861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BBE414-802F-1193-FBD5-328FF7B7D654}"/>
              </a:ext>
            </a:extLst>
          </p:cNvPr>
          <p:cNvSpPr txBox="1"/>
          <p:nvPr/>
        </p:nvSpPr>
        <p:spPr>
          <a:xfrm>
            <a:off x="0" y="2322299"/>
            <a:ext cx="4181598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/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Картина 3</a:t>
            </a:r>
          </a:p>
          <a:p>
            <a:pPr marL="457200"/>
            <a:endParaRPr lang="uk-UA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/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Дівчата розташовуються біля річки, продовжуючи танцювати. Вони виконують витончені танцювальні рухи, що відображають їх спокій та надію. Марічка звертається до віночка, що пливе водою, своїми рухами передаючи свої почуття.</a:t>
            </a:r>
            <a:endParaRPr lang="uk-UA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441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97FDD3-D0E7-EDF4-CEE7-FBEE51E44B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5">
            <a:extLst>
              <a:ext uri="{FF2B5EF4-FFF2-40B4-BE49-F238E27FC236}">
                <a16:creationId xmlns:a16="http://schemas.microsoft.com/office/drawing/2014/main" id="{2640201A-299C-D2CF-680F-6C05A00675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267366"/>
            <a:ext cx="12191999" cy="802107"/>
          </a:xfrm>
          <a:prstGeom prst="rect">
            <a:avLst/>
          </a:prstGeom>
        </p:spPr>
      </p:pic>
      <p:pic>
        <p:nvPicPr>
          <p:cNvPr id="10" name="Рисунок 6">
            <a:extLst>
              <a:ext uri="{FF2B5EF4-FFF2-40B4-BE49-F238E27FC236}">
                <a16:creationId xmlns:a16="http://schemas.microsoft.com/office/drawing/2014/main" id="{C8AEEFB8-434A-3228-BB47-91DE1C264A1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335" y="1336839"/>
            <a:ext cx="3427119" cy="3339621"/>
          </a:xfrm>
          <a:prstGeom prst="rect">
            <a:avLst/>
          </a:prstGeom>
        </p:spPr>
      </p:pic>
      <p:pic>
        <p:nvPicPr>
          <p:cNvPr id="12" name="Рисунок 6">
            <a:extLst>
              <a:ext uri="{FF2B5EF4-FFF2-40B4-BE49-F238E27FC236}">
                <a16:creationId xmlns:a16="http://schemas.microsoft.com/office/drawing/2014/main" id="{C2D77765-CFBA-2431-20F5-AC43C8ECAF0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407" y="3006649"/>
            <a:ext cx="3427119" cy="3339621"/>
          </a:xfrm>
          <a:prstGeom prst="rect">
            <a:avLst/>
          </a:prstGeom>
        </p:spPr>
      </p:pic>
      <p:pic>
        <p:nvPicPr>
          <p:cNvPr id="13" name="Рисунок 13">
            <a:extLst>
              <a:ext uri="{FF2B5EF4-FFF2-40B4-BE49-F238E27FC236}">
                <a16:creationId xmlns:a16="http://schemas.microsoft.com/office/drawing/2014/main" id="{E75D8E72-30EA-936A-F184-93D1B592DF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839" y="3193182"/>
            <a:ext cx="3008254" cy="3397451"/>
          </a:xfrm>
          <a:prstGeom prst="rect">
            <a:avLst/>
          </a:prstGeom>
        </p:spPr>
      </p:pic>
      <p:pic>
        <p:nvPicPr>
          <p:cNvPr id="14" name="Рисунок 14">
            <a:extLst>
              <a:ext uri="{FF2B5EF4-FFF2-40B4-BE49-F238E27FC236}">
                <a16:creationId xmlns:a16="http://schemas.microsoft.com/office/drawing/2014/main" id="{95D7A104-88EB-D19E-E80D-6BD5491F7B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883" y="1585573"/>
            <a:ext cx="2888021" cy="344514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7E8D4BE-7193-5C3C-62F2-F6B779BBC324}"/>
              </a:ext>
            </a:extLst>
          </p:cNvPr>
          <p:cNvSpPr txBox="1"/>
          <p:nvPr/>
        </p:nvSpPr>
        <p:spPr>
          <a:xfrm>
            <a:off x="139752" y="2232808"/>
            <a:ext cx="3872559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/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Картина 4</a:t>
            </a:r>
          </a:p>
          <a:p>
            <a:pPr marL="457200"/>
            <a:endParaRPr lang="uk-UA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/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Марічка та подружки об'єднуються в гармонійний танець, який виражає радість, сподівання і натхнення. Вони виконують витончені і легкі стрибки через багаття. Танець підкреслює спільну силу дівчат і їх звʼязок з природою.</a:t>
            </a:r>
            <a:endParaRPr lang="uk-UA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/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uk-UA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583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BC402428-9640-2518-25ED-8A043CA9C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7500" y="-2676500"/>
            <a:ext cx="6876999" cy="12192002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F6D4F4B0-7082-8383-B6D9-A7AE2765A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60666"/>
            <a:ext cx="12192002" cy="997364"/>
          </a:xfrm>
          <a:prstGeom prst="rect">
            <a:avLst/>
          </a:prstGeom>
        </p:spPr>
      </p:pic>
      <p:pic>
        <p:nvPicPr>
          <p:cNvPr id="7" name="Рисунок 5">
            <a:extLst>
              <a:ext uri="{FF2B5EF4-FFF2-40B4-BE49-F238E27FC236}">
                <a16:creationId xmlns:a16="http://schemas.microsoft.com/office/drawing/2014/main" id="{108E0034-B493-9CBD-46A6-E6E6FE8D6C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" y="458294"/>
            <a:ext cx="12191999" cy="8021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D58FF7-4FE0-D3AB-6DB0-F34803BC06D8}"/>
              </a:ext>
            </a:extLst>
          </p:cNvPr>
          <p:cNvSpPr txBox="1"/>
          <p:nvPr/>
        </p:nvSpPr>
        <p:spPr>
          <a:xfrm>
            <a:off x="2829088" y="597737"/>
            <a:ext cx="65338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ДРАМАТУРГІЧНА ПОБУДОВА</a:t>
            </a:r>
            <a:endParaRPr lang="uk-UA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10">
            <a:extLst>
              <a:ext uri="{FF2B5EF4-FFF2-40B4-BE49-F238E27FC236}">
                <a16:creationId xmlns:a16="http://schemas.microsoft.com/office/drawing/2014/main" id="{9AF5E6FA-A6E3-3F56-4E26-04662F2BEB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230" y="2058944"/>
            <a:ext cx="6995532" cy="4259013"/>
          </a:xfrm>
          <a:prstGeom prst="rect">
            <a:avLst/>
          </a:prstGeom>
        </p:spPr>
      </p:pic>
      <p:pic>
        <p:nvPicPr>
          <p:cNvPr id="11" name="Рисунок 11">
            <a:extLst>
              <a:ext uri="{FF2B5EF4-FFF2-40B4-BE49-F238E27FC236}">
                <a16:creationId xmlns:a16="http://schemas.microsoft.com/office/drawing/2014/main" id="{C7BC98D2-48A6-73BB-2EB1-59DA48FCFD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613" y="4889171"/>
            <a:ext cx="1290721" cy="16912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2D5767-367D-2F94-EDC9-E7A622F2E3C4}"/>
              </a:ext>
            </a:extLst>
          </p:cNvPr>
          <p:cNvSpPr txBox="1"/>
          <p:nvPr/>
        </p:nvSpPr>
        <p:spPr>
          <a:xfrm>
            <a:off x="3046325" y="2263773"/>
            <a:ext cx="609934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Експозиція та зав’язка:</a:t>
            </a:r>
            <a:endParaRPr lang="uk-UA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Представлення головної героїні Марічки та її подружок. Вони готуються відзначити ніч на Івана Купала, де одна з героїнь, Марічка, має надію зустріти своє кохання.</a:t>
            </a:r>
            <a:endParaRPr lang="uk-UA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Розвиток дії:</a:t>
            </a:r>
            <a:endParaRPr lang="uk-UA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Дівчата гуляють біля річки, збирають квіти та плетуть вінок, символізуючи традиції ночі на Івана Купала. Танець і підсилення магічної енергії викликають кульмінацію подій.</a:t>
            </a:r>
            <a:endParaRPr lang="uk-UA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Кульмінація і розв’язка:</a:t>
            </a:r>
            <a:endParaRPr lang="uk-UA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Марічка прощається з віночком та пускає його по воді з надією на зустріч з коханням. Дівчата об'єднуються в танці з нею, вони стрибають через багаття з вірою, що все задумане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збудеться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uk-UA" dirty="0">
                <a:effectLst/>
              </a:rPr>
              <a:t>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11384360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AnalogousFromRegularSeedRightStep">
      <a:dk1>
        <a:srgbClr val="000000"/>
      </a:dk1>
      <a:lt1>
        <a:srgbClr val="FFFFFF"/>
      </a:lt1>
      <a:dk2>
        <a:srgbClr val="203922"/>
      </a:dk2>
      <a:lt2>
        <a:srgbClr val="E2E6E8"/>
      </a:lt2>
      <a:accent1>
        <a:srgbClr val="C37D4D"/>
      </a:accent1>
      <a:accent2>
        <a:srgbClr val="B19D3B"/>
      </a:accent2>
      <a:accent3>
        <a:srgbClr val="91AA43"/>
      </a:accent3>
      <a:accent4>
        <a:srgbClr val="63B13B"/>
      </a:accent4>
      <a:accent5>
        <a:srgbClr val="48B851"/>
      </a:accent5>
      <a:accent6>
        <a:srgbClr val="3BB175"/>
      </a:accent6>
      <a:hlink>
        <a:srgbClr val="3E89BD"/>
      </a:hlink>
      <a:folHlink>
        <a:srgbClr val="7F7F7F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845</Words>
  <Application>Microsoft Office PowerPoint</Application>
  <PresentationFormat>Широкий екран</PresentationFormat>
  <Paragraphs>99</Paragraphs>
  <Slides>17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17</vt:i4>
      </vt:variant>
    </vt:vector>
  </HeadingPairs>
  <TitlesOfParts>
    <vt:vector size="24" baseType="lpstr">
      <vt:lpstr>Arial</vt:lpstr>
      <vt:lpstr>Calibri</vt:lpstr>
      <vt:lpstr>Modern Love</vt:lpstr>
      <vt:lpstr>The Hand</vt:lpstr>
      <vt:lpstr>Times New Roman</vt:lpstr>
      <vt:lpstr>-webkit-standard</vt:lpstr>
      <vt:lpstr>SketchyVTI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Аліна Базалук</dc:creator>
  <cp:lastModifiedBy>Кафедра ХіТВС НУФВСУ</cp:lastModifiedBy>
  <cp:revision>21</cp:revision>
  <dcterms:created xsi:type="dcterms:W3CDTF">2023-05-30T08:01:59Z</dcterms:created>
  <dcterms:modified xsi:type="dcterms:W3CDTF">2023-06-21T19:26:26Z</dcterms:modified>
</cp:coreProperties>
</file>